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851" r:id="rId4"/>
  </p:sldMasterIdLst>
  <p:notesMasterIdLst>
    <p:notesMasterId r:id="rId16"/>
  </p:notesMasterIdLst>
  <p:handoutMasterIdLst>
    <p:handoutMasterId r:id="rId17"/>
  </p:handoutMasterIdLst>
  <p:sldIdLst>
    <p:sldId id="271" r:id="rId5"/>
    <p:sldId id="434" r:id="rId6"/>
    <p:sldId id="313" r:id="rId7"/>
    <p:sldId id="431" r:id="rId8"/>
    <p:sldId id="515" r:id="rId9"/>
    <p:sldId id="477" r:id="rId10"/>
    <p:sldId id="456" r:id="rId11"/>
    <p:sldId id="455" r:id="rId12"/>
    <p:sldId id="451" r:id="rId13"/>
    <p:sldId id="458" r:id="rId14"/>
    <p:sldId id="516" r:id="rId15"/>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0065"/>
    <a:srgbClr val="F4F5F5"/>
    <a:srgbClr val="CACED0"/>
    <a:srgbClr val="959CA0"/>
    <a:srgbClr val="606B71"/>
    <a:srgbClr val="000000"/>
    <a:srgbClr val="2B3A42"/>
    <a:srgbClr val="DA291C"/>
    <a:srgbClr val="F0B323"/>
    <a:srgbClr val="FE8A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163" autoAdjust="0"/>
  </p:normalViewPr>
  <p:slideViewPr>
    <p:cSldViewPr snapToGrid="0">
      <p:cViewPr varScale="1">
        <p:scale>
          <a:sx n="64" d="100"/>
          <a:sy n="64" d="100"/>
        </p:scale>
        <p:origin x="32" y="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442"/>
    </p:cViewPr>
  </p:sorterViewPr>
  <p:notesViewPr>
    <p:cSldViewPr snapToGrid="0">
      <p:cViewPr varScale="1">
        <p:scale>
          <a:sx n="65" d="100"/>
          <a:sy n="65" d="100"/>
        </p:scale>
        <p:origin x="3120"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9E7-4939-B7FF-0C7449107BA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9E7-4939-B7FF-0C7449107BA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9E7-4939-B7FF-0C7449107BA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9E7-4939-B7FF-0C7449107BA0}"/>
              </c:ext>
            </c:extLst>
          </c:dPt>
          <c:cat>
            <c:numRef>
              <c:f>Sheet1!$A$2:$A$5</c:f>
              <c:numCache>
                <c:formatCode>General</c:formatCode>
                <c:ptCount val="4"/>
              </c:numCache>
            </c:numRef>
          </c:cat>
          <c:val>
            <c:numRef>
              <c:f>Sheet1!$B$2:$B$5</c:f>
              <c:numCache>
                <c:formatCode>General</c:formatCode>
                <c:ptCount val="4"/>
                <c:pt idx="0">
                  <c:v>18</c:v>
                </c:pt>
                <c:pt idx="1">
                  <c:v>82</c:v>
                </c:pt>
              </c:numCache>
            </c:numRef>
          </c:val>
          <c:extLst>
            <c:ext xmlns:c16="http://schemas.microsoft.com/office/drawing/2014/chart" uri="{C3380CC4-5D6E-409C-BE32-E72D297353CC}">
              <c16:uniqueId val="{00000008-E9E7-4939-B7FF-0C7449107BA0}"/>
            </c:ext>
          </c:extLst>
        </c:ser>
        <c:dLbls>
          <c:showLegendKey val="0"/>
          <c:showVal val="0"/>
          <c:showCatName val="0"/>
          <c:showSerName val="0"/>
          <c:showPercent val="0"/>
          <c:showBubbleSize val="0"/>
          <c:showLeaderLines val="1"/>
        </c:dLbls>
        <c:firstSliceAng val="273"/>
        <c:holeSize val="74"/>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94675" y="279801"/>
            <a:ext cx="3848659" cy="367959"/>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sz="quarter" idx="1"/>
          </p:nvPr>
        </p:nvSpPr>
        <p:spPr>
          <a:xfrm>
            <a:off x="494675" y="669140"/>
            <a:ext cx="3848659" cy="156667"/>
          </a:xfrm>
          <a:prstGeom prst="rect">
            <a:avLst/>
          </a:prstGeom>
        </p:spPr>
        <p:txBody>
          <a:bodyPr vert="horz" lIns="93324" tIns="0" rIns="93324" bIns="0" rtlCol="0">
            <a:noAutofit/>
          </a:bodyPr>
          <a:lstStyle>
            <a:lvl1pPr algn="r">
              <a:defRPr sz="1200"/>
            </a:lvl1pPr>
          </a:lstStyle>
          <a:p>
            <a:pPr algn="l"/>
            <a:fld id="{E7A8D578-5E90-413C-9512-130603CF2639}" type="datetimeFigureOut">
              <a:rPr lang="en-US" sz="1000"/>
              <a:pPr algn="l"/>
              <a:t>4/13/2024</a:t>
            </a:fld>
            <a:endParaRPr lang="en-US" sz="1000" dirty="0"/>
          </a:p>
        </p:txBody>
      </p:sp>
      <p:sp>
        <p:nvSpPr>
          <p:cNvPr id="4" name="Footer Placeholder 3"/>
          <p:cNvSpPr>
            <a:spLocks noGrp="1"/>
          </p:cNvSpPr>
          <p:nvPr>
            <p:ph type="ftr" sz="quarter" idx="2"/>
          </p:nvPr>
        </p:nvSpPr>
        <p:spPr>
          <a:xfrm>
            <a:off x="494675" y="8780243"/>
            <a:ext cx="2893517" cy="251346"/>
          </a:xfrm>
          <a:prstGeom prst="rect">
            <a:avLst/>
          </a:prstGeom>
        </p:spPr>
        <p:txBody>
          <a:bodyPr vert="horz" lIns="93324" tIns="46662" rIns="93324" bIns="46662" rtlCol="0" anchor="b"/>
          <a:lstStyle>
            <a:lvl1pPr algn="l">
              <a:defRPr sz="1200"/>
            </a:lvl1pPr>
          </a:lstStyle>
          <a:p>
            <a:endParaRPr lang="en-US" sz="1000" dirty="0"/>
          </a:p>
        </p:txBody>
      </p:sp>
      <p:sp>
        <p:nvSpPr>
          <p:cNvPr id="5" name="Slide Number Placeholder 4"/>
          <p:cNvSpPr>
            <a:spLocks noGrp="1"/>
          </p:cNvSpPr>
          <p:nvPr>
            <p:ph type="sldNum" sz="quarter" idx="3"/>
          </p:nvPr>
        </p:nvSpPr>
        <p:spPr>
          <a:xfrm>
            <a:off x="5299171" y="8780243"/>
            <a:ext cx="1221955" cy="251346"/>
          </a:xfrm>
          <a:prstGeom prst="rect">
            <a:avLst/>
          </a:prstGeom>
        </p:spPr>
        <p:txBody>
          <a:bodyPr vert="horz" lIns="93324" tIns="46662" rIns="93324" bIns="46662" rtlCol="0" anchor="b"/>
          <a:lstStyle>
            <a:lvl1pPr algn="r">
              <a:defRPr sz="1200"/>
            </a:lvl1pPr>
          </a:lstStyle>
          <a:p>
            <a:fld id="{6D32B792-199B-4EBF-B605-6F6C876EB442}" type="slidenum">
              <a:rPr lang="en-US" sz="1000"/>
              <a:t>‹#›</a:t>
            </a:fld>
            <a:endParaRPr lang="en-US" sz="1000"/>
          </a:p>
        </p:txBody>
      </p:sp>
      <p:grpSp>
        <p:nvGrpSpPr>
          <p:cNvPr id="13" name="Group 12"/>
          <p:cNvGrpSpPr/>
          <p:nvPr/>
        </p:nvGrpSpPr>
        <p:grpSpPr>
          <a:xfrm>
            <a:off x="5225906" y="285481"/>
            <a:ext cx="1328988" cy="362143"/>
            <a:chOff x="6113463" y="-755650"/>
            <a:chExt cx="7013575" cy="1922462"/>
          </a:xfrm>
        </p:grpSpPr>
        <p:sp>
          <p:nvSpPr>
            <p:cNvPr id="14" name="Freeform 13"/>
            <p:cNvSpPr>
              <a:spLocks noEditPoints="1"/>
            </p:cNvSpPr>
            <p:nvPr userDrawn="1"/>
          </p:nvSpPr>
          <p:spPr bwMode="auto">
            <a:xfrm>
              <a:off x="8504238" y="-80963"/>
              <a:ext cx="1154113" cy="1247775"/>
            </a:xfrm>
            <a:custGeom>
              <a:avLst/>
              <a:gdLst>
                <a:gd name="T0" fmla="*/ 213 w 307"/>
                <a:gd name="T1" fmla="*/ 252 h 331"/>
                <a:gd name="T2" fmla="*/ 200 w 307"/>
                <a:gd name="T3" fmla="*/ 228 h 331"/>
                <a:gd name="T4" fmla="*/ 176 w 307"/>
                <a:gd name="T5" fmla="*/ 220 h 331"/>
                <a:gd name="T6" fmla="*/ 169 w 307"/>
                <a:gd name="T7" fmla="*/ 244 h 331"/>
                <a:gd name="T8" fmla="*/ 180 w 307"/>
                <a:gd name="T9" fmla="*/ 266 h 331"/>
                <a:gd name="T10" fmla="*/ 180 w 307"/>
                <a:gd name="T11" fmla="*/ 266 h 331"/>
                <a:gd name="T12" fmla="*/ 160 w 307"/>
                <a:gd name="T13" fmla="*/ 268 h 331"/>
                <a:gd name="T14" fmla="*/ 40 w 307"/>
                <a:gd name="T15" fmla="*/ 160 h 331"/>
                <a:gd name="T16" fmla="*/ 148 w 307"/>
                <a:gd name="T17" fmla="*/ 39 h 331"/>
                <a:gd name="T18" fmla="*/ 269 w 307"/>
                <a:gd name="T19" fmla="*/ 148 h 331"/>
                <a:gd name="T20" fmla="*/ 213 w 307"/>
                <a:gd name="T21" fmla="*/ 252 h 331"/>
                <a:gd name="T22" fmla="*/ 146 w 307"/>
                <a:gd name="T23" fmla="*/ 4 h 331"/>
                <a:gd name="T24" fmla="*/ 4 w 307"/>
                <a:gd name="T25" fmla="*/ 162 h 331"/>
                <a:gd name="T26" fmla="*/ 162 w 307"/>
                <a:gd name="T27" fmla="*/ 304 h 331"/>
                <a:gd name="T28" fmla="*/ 197 w 307"/>
                <a:gd name="T29" fmla="*/ 298 h 331"/>
                <a:gd name="T30" fmla="*/ 197 w 307"/>
                <a:gd name="T31" fmla="*/ 298 h 331"/>
                <a:gd name="T32" fmla="*/ 208 w 307"/>
                <a:gd name="T33" fmla="*/ 319 h 331"/>
                <a:gd name="T34" fmla="*/ 232 w 307"/>
                <a:gd name="T35" fmla="*/ 327 h 331"/>
                <a:gd name="T36" fmla="*/ 240 w 307"/>
                <a:gd name="T37" fmla="*/ 303 h 331"/>
                <a:gd name="T38" fmla="*/ 230 w 307"/>
                <a:gd name="T39" fmla="*/ 284 h 331"/>
                <a:gd name="T40" fmla="*/ 304 w 307"/>
                <a:gd name="T41" fmla="*/ 146 h 331"/>
                <a:gd name="T42" fmla="*/ 146 w 307"/>
                <a:gd name="T43" fmla="*/ 4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331">
                  <a:moveTo>
                    <a:pt x="213" y="252"/>
                  </a:moveTo>
                  <a:cubicBezTo>
                    <a:pt x="200" y="228"/>
                    <a:pt x="200" y="228"/>
                    <a:pt x="200" y="228"/>
                  </a:cubicBezTo>
                  <a:cubicBezTo>
                    <a:pt x="196" y="219"/>
                    <a:pt x="185" y="216"/>
                    <a:pt x="176" y="220"/>
                  </a:cubicBezTo>
                  <a:cubicBezTo>
                    <a:pt x="168" y="225"/>
                    <a:pt x="164" y="236"/>
                    <a:pt x="169" y="244"/>
                  </a:cubicBezTo>
                  <a:cubicBezTo>
                    <a:pt x="180" y="266"/>
                    <a:pt x="180" y="266"/>
                    <a:pt x="180" y="266"/>
                  </a:cubicBezTo>
                  <a:cubicBezTo>
                    <a:pt x="180" y="266"/>
                    <a:pt x="180" y="266"/>
                    <a:pt x="180" y="266"/>
                  </a:cubicBezTo>
                  <a:cubicBezTo>
                    <a:pt x="174" y="267"/>
                    <a:pt x="167" y="268"/>
                    <a:pt x="160" y="268"/>
                  </a:cubicBezTo>
                  <a:cubicBezTo>
                    <a:pt x="97" y="272"/>
                    <a:pt x="43" y="223"/>
                    <a:pt x="40" y="160"/>
                  </a:cubicBezTo>
                  <a:cubicBezTo>
                    <a:pt x="36" y="97"/>
                    <a:pt x="85" y="43"/>
                    <a:pt x="148" y="39"/>
                  </a:cubicBezTo>
                  <a:cubicBezTo>
                    <a:pt x="211" y="36"/>
                    <a:pt x="265" y="85"/>
                    <a:pt x="269" y="148"/>
                  </a:cubicBezTo>
                  <a:cubicBezTo>
                    <a:pt x="271" y="192"/>
                    <a:pt x="248" y="231"/>
                    <a:pt x="213" y="252"/>
                  </a:cubicBezTo>
                  <a:close/>
                  <a:moveTo>
                    <a:pt x="146" y="4"/>
                  </a:moveTo>
                  <a:cubicBezTo>
                    <a:pt x="64" y="8"/>
                    <a:pt x="0" y="79"/>
                    <a:pt x="4" y="162"/>
                  </a:cubicBezTo>
                  <a:cubicBezTo>
                    <a:pt x="9" y="244"/>
                    <a:pt x="79" y="308"/>
                    <a:pt x="162" y="304"/>
                  </a:cubicBezTo>
                  <a:cubicBezTo>
                    <a:pt x="174" y="303"/>
                    <a:pt x="186" y="301"/>
                    <a:pt x="197" y="298"/>
                  </a:cubicBezTo>
                  <a:cubicBezTo>
                    <a:pt x="197" y="298"/>
                    <a:pt x="197" y="298"/>
                    <a:pt x="197" y="298"/>
                  </a:cubicBezTo>
                  <a:cubicBezTo>
                    <a:pt x="208" y="319"/>
                    <a:pt x="208" y="319"/>
                    <a:pt x="208" y="319"/>
                  </a:cubicBezTo>
                  <a:cubicBezTo>
                    <a:pt x="213" y="328"/>
                    <a:pt x="223" y="331"/>
                    <a:pt x="232" y="327"/>
                  </a:cubicBezTo>
                  <a:cubicBezTo>
                    <a:pt x="241" y="322"/>
                    <a:pt x="244" y="311"/>
                    <a:pt x="240" y="303"/>
                  </a:cubicBezTo>
                  <a:cubicBezTo>
                    <a:pt x="230" y="284"/>
                    <a:pt x="230" y="284"/>
                    <a:pt x="230" y="284"/>
                  </a:cubicBezTo>
                  <a:cubicBezTo>
                    <a:pt x="277" y="256"/>
                    <a:pt x="307" y="204"/>
                    <a:pt x="304" y="146"/>
                  </a:cubicBezTo>
                  <a:cubicBezTo>
                    <a:pt x="300" y="63"/>
                    <a:pt x="229" y="0"/>
                    <a:pt x="146" y="4"/>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userDrawn="1"/>
          </p:nvSpPr>
          <p:spPr bwMode="auto">
            <a:xfrm>
              <a:off x="8121651" y="-61913"/>
              <a:ext cx="134938" cy="1123950"/>
            </a:xfrm>
            <a:custGeom>
              <a:avLst/>
              <a:gdLst>
                <a:gd name="T0" fmla="*/ 18 w 36"/>
                <a:gd name="T1" fmla="*/ 298 h 298"/>
                <a:gd name="T2" fmla="*/ 0 w 36"/>
                <a:gd name="T3" fmla="*/ 280 h 298"/>
                <a:gd name="T4" fmla="*/ 0 w 36"/>
                <a:gd name="T5" fmla="*/ 17 h 298"/>
                <a:gd name="T6" fmla="*/ 18 w 36"/>
                <a:gd name="T7" fmla="*/ 0 h 298"/>
                <a:gd name="T8" fmla="*/ 36 w 36"/>
                <a:gd name="T9" fmla="*/ 17 h 298"/>
                <a:gd name="T10" fmla="*/ 36 w 36"/>
                <a:gd name="T11" fmla="*/ 280 h 298"/>
                <a:gd name="T12" fmla="*/ 18 w 36"/>
                <a:gd name="T13" fmla="*/ 298 h 298"/>
              </a:gdLst>
              <a:ahLst/>
              <a:cxnLst>
                <a:cxn ang="0">
                  <a:pos x="T0" y="T1"/>
                </a:cxn>
                <a:cxn ang="0">
                  <a:pos x="T2" y="T3"/>
                </a:cxn>
                <a:cxn ang="0">
                  <a:pos x="T4" y="T5"/>
                </a:cxn>
                <a:cxn ang="0">
                  <a:pos x="T6" y="T7"/>
                </a:cxn>
                <a:cxn ang="0">
                  <a:pos x="T8" y="T9"/>
                </a:cxn>
                <a:cxn ang="0">
                  <a:pos x="T10" y="T11"/>
                </a:cxn>
                <a:cxn ang="0">
                  <a:pos x="T12" y="T13"/>
                </a:cxn>
              </a:cxnLst>
              <a:rect l="0" t="0" r="r" b="b"/>
              <a:pathLst>
                <a:path w="36" h="298">
                  <a:moveTo>
                    <a:pt x="18" y="298"/>
                  </a:moveTo>
                  <a:cubicBezTo>
                    <a:pt x="8" y="298"/>
                    <a:pt x="0" y="290"/>
                    <a:pt x="0" y="280"/>
                  </a:cubicBezTo>
                  <a:cubicBezTo>
                    <a:pt x="0" y="17"/>
                    <a:pt x="0" y="17"/>
                    <a:pt x="0" y="17"/>
                  </a:cubicBezTo>
                  <a:cubicBezTo>
                    <a:pt x="0" y="8"/>
                    <a:pt x="8" y="0"/>
                    <a:pt x="18" y="0"/>
                  </a:cubicBezTo>
                  <a:cubicBezTo>
                    <a:pt x="28" y="0"/>
                    <a:pt x="36" y="8"/>
                    <a:pt x="36" y="17"/>
                  </a:cubicBezTo>
                  <a:cubicBezTo>
                    <a:pt x="36" y="280"/>
                    <a:pt x="36" y="280"/>
                    <a:pt x="36" y="280"/>
                  </a:cubicBezTo>
                  <a:cubicBezTo>
                    <a:pt x="36" y="290"/>
                    <a:pt x="28" y="298"/>
                    <a:pt x="18" y="298"/>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userDrawn="1"/>
          </p:nvSpPr>
          <p:spPr bwMode="auto">
            <a:xfrm>
              <a:off x="11283951" y="-61913"/>
              <a:ext cx="131763" cy="1123950"/>
            </a:xfrm>
            <a:custGeom>
              <a:avLst/>
              <a:gdLst>
                <a:gd name="T0" fmla="*/ 17 w 35"/>
                <a:gd name="T1" fmla="*/ 298 h 298"/>
                <a:gd name="T2" fmla="*/ 0 w 35"/>
                <a:gd name="T3" fmla="*/ 280 h 298"/>
                <a:gd name="T4" fmla="*/ 0 w 35"/>
                <a:gd name="T5" fmla="*/ 17 h 298"/>
                <a:gd name="T6" fmla="*/ 17 w 35"/>
                <a:gd name="T7" fmla="*/ 0 h 298"/>
                <a:gd name="T8" fmla="*/ 35 w 35"/>
                <a:gd name="T9" fmla="*/ 17 h 298"/>
                <a:gd name="T10" fmla="*/ 35 w 35"/>
                <a:gd name="T11" fmla="*/ 280 h 298"/>
                <a:gd name="T12" fmla="*/ 17 w 35"/>
                <a:gd name="T13" fmla="*/ 298 h 298"/>
              </a:gdLst>
              <a:ahLst/>
              <a:cxnLst>
                <a:cxn ang="0">
                  <a:pos x="T0" y="T1"/>
                </a:cxn>
                <a:cxn ang="0">
                  <a:pos x="T2" y="T3"/>
                </a:cxn>
                <a:cxn ang="0">
                  <a:pos x="T4" y="T5"/>
                </a:cxn>
                <a:cxn ang="0">
                  <a:pos x="T6" y="T7"/>
                </a:cxn>
                <a:cxn ang="0">
                  <a:pos x="T8" y="T9"/>
                </a:cxn>
                <a:cxn ang="0">
                  <a:pos x="T10" y="T11"/>
                </a:cxn>
                <a:cxn ang="0">
                  <a:pos x="T12" y="T13"/>
                </a:cxn>
              </a:cxnLst>
              <a:rect l="0" t="0" r="r" b="b"/>
              <a:pathLst>
                <a:path w="35" h="298">
                  <a:moveTo>
                    <a:pt x="17" y="298"/>
                  </a:moveTo>
                  <a:cubicBezTo>
                    <a:pt x="8" y="298"/>
                    <a:pt x="0" y="290"/>
                    <a:pt x="0" y="280"/>
                  </a:cubicBezTo>
                  <a:cubicBezTo>
                    <a:pt x="0" y="17"/>
                    <a:pt x="0" y="17"/>
                    <a:pt x="0" y="17"/>
                  </a:cubicBezTo>
                  <a:cubicBezTo>
                    <a:pt x="0" y="8"/>
                    <a:pt x="8" y="0"/>
                    <a:pt x="17" y="0"/>
                  </a:cubicBezTo>
                  <a:cubicBezTo>
                    <a:pt x="27" y="0"/>
                    <a:pt x="35" y="8"/>
                    <a:pt x="35" y="17"/>
                  </a:cubicBezTo>
                  <a:cubicBezTo>
                    <a:pt x="35" y="280"/>
                    <a:pt x="35" y="280"/>
                    <a:pt x="35" y="280"/>
                  </a:cubicBezTo>
                  <a:cubicBezTo>
                    <a:pt x="35" y="290"/>
                    <a:pt x="27" y="298"/>
                    <a:pt x="17" y="298"/>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userDrawn="1"/>
          </p:nvSpPr>
          <p:spPr bwMode="auto">
            <a:xfrm>
              <a:off x="9807576" y="-73025"/>
              <a:ext cx="1198563" cy="1135063"/>
            </a:xfrm>
            <a:custGeom>
              <a:avLst/>
              <a:gdLst>
                <a:gd name="T0" fmla="*/ 158 w 319"/>
                <a:gd name="T1" fmla="*/ 301 h 301"/>
                <a:gd name="T2" fmla="*/ 158 w 319"/>
                <a:gd name="T3" fmla="*/ 301 h 301"/>
                <a:gd name="T4" fmla="*/ 142 w 319"/>
                <a:gd name="T5" fmla="*/ 292 h 301"/>
                <a:gd name="T6" fmla="*/ 5 w 319"/>
                <a:gd name="T7" fmla="*/ 29 h 301"/>
                <a:gd name="T8" fmla="*/ 12 w 319"/>
                <a:gd name="T9" fmla="*/ 5 h 301"/>
                <a:gd name="T10" fmla="*/ 36 w 319"/>
                <a:gd name="T11" fmla="*/ 12 h 301"/>
                <a:gd name="T12" fmla="*/ 158 w 319"/>
                <a:gd name="T13" fmla="*/ 245 h 301"/>
                <a:gd name="T14" fmla="*/ 283 w 319"/>
                <a:gd name="T15" fmla="*/ 12 h 301"/>
                <a:gd name="T16" fmla="*/ 307 w 319"/>
                <a:gd name="T17" fmla="*/ 5 h 301"/>
                <a:gd name="T18" fmla="*/ 314 w 319"/>
                <a:gd name="T19" fmla="*/ 29 h 301"/>
                <a:gd name="T20" fmla="*/ 174 w 319"/>
                <a:gd name="T21" fmla="*/ 292 h 301"/>
                <a:gd name="T22" fmla="*/ 158 w 319"/>
                <a:gd name="T23"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9" h="301">
                  <a:moveTo>
                    <a:pt x="158" y="301"/>
                  </a:moveTo>
                  <a:cubicBezTo>
                    <a:pt x="158" y="301"/>
                    <a:pt x="158" y="301"/>
                    <a:pt x="158" y="301"/>
                  </a:cubicBezTo>
                  <a:cubicBezTo>
                    <a:pt x="151" y="301"/>
                    <a:pt x="145" y="297"/>
                    <a:pt x="142" y="292"/>
                  </a:cubicBezTo>
                  <a:cubicBezTo>
                    <a:pt x="5" y="29"/>
                    <a:pt x="5" y="29"/>
                    <a:pt x="5" y="29"/>
                  </a:cubicBezTo>
                  <a:cubicBezTo>
                    <a:pt x="0" y="20"/>
                    <a:pt x="3" y="9"/>
                    <a:pt x="12" y="5"/>
                  </a:cubicBezTo>
                  <a:cubicBezTo>
                    <a:pt x="21" y="0"/>
                    <a:pt x="31" y="4"/>
                    <a:pt x="36" y="12"/>
                  </a:cubicBezTo>
                  <a:cubicBezTo>
                    <a:pt x="158" y="245"/>
                    <a:pt x="158" y="245"/>
                    <a:pt x="158" y="245"/>
                  </a:cubicBezTo>
                  <a:cubicBezTo>
                    <a:pt x="283" y="12"/>
                    <a:pt x="283" y="12"/>
                    <a:pt x="283" y="12"/>
                  </a:cubicBezTo>
                  <a:cubicBezTo>
                    <a:pt x="287" y="3"/>
                    <a:pt x="298" y="0"/>
                    <a:pt x="307" y="5"/>
                  </a:cubicBezTo>
                  <a:cubicBezTo>
                    <a:pt x="315" y="9"/>
                    <a:pt x="319" y="20"/>
                    <a:pt x="314" y="29"/>
                  </a:cubicBezTo>
                  <a:cubicBezTo>
                    <a:pt x="174" y="292"/>
                    <a:pt x="174" y="292"/>
                    <a:pt x="174" y="292"/>
                  </a:cubicBezTo>
                  <a:cubicBezTo>
                    <a:pt x="171" y="298"/>
                    <a:pt x="165" y="301"/>
                    <a:pt x="158" y="301"/>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userDrawn="1"/>
          </p:nvSpPr>
          <p:spPr bwMode="auto">
            <a:xfrm>
              <a:off x="12125326" y="703263"/>
              <a:ext cx="454025" cy="131763"/>
            </a:xfrm>
            <a:custGeom>
              <a:avLst/>
              <a:gdLst>
                <a:gd name="T0" fmla="*/ 103 w 121"/>
                <a:gd name="T1" fmla="*/ 35 h 35"/>
                <a:gd name="T2" fmla="*/ 18 w 121"/>
                <a:gd name="T3" fmla="*/ 35 h 35"/>
                <a:gd name="T4" fmla="*/ 0 w 121"/>
                <a:gd name="T5" fmla="*/ 18 h 35"/>
                <a:gd name="T6" fmla="*/ 18 w 121"/>
                <a:gd name="T7" fmla="*/ 0 h 35"/>
                <a:gd name="T8" fmla="*/ 103 w 121"/>
                <a:gd name="T9" fmla="*/ 0 h 35"/>
                <a:gd name="T10" fmla="*/ 121 w 121"/>
                <a:gd name="T11" fmla="*/ 18 h 35"/>
                <a:gd name="T12" fmla="*/ 103 w 12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1" h="35">
                  <a:moveTo>
                    <a:pt x="103" y="35"/>
                  </a:moveTo>
                  <a:cubicBezTo>
                    <a:pt x="18" y="35"/>
                    <a:pt x="18" y="35"/>
                    <a:pt x="18" y="35"/>
                  </a:cubicBezTo>
                  <a:cubicBezTo>
                    <a:pt x="8" y="35"/>
                    <a:pt x="0" y="28"/>
                    <a:pt x="0" y="18"/>
                  </a:cubicBezTo>
                  <a:cubicBezTo>
                    <a:pt x="0" y="8"/>
                    <a:pt x="8" y="0"/>
                    <a:pt x="18" y="0"/>
                  </a:cubicBezTo>
                  <a:cubicBezTo>
                    <a:pt x="103" y="0"/>
                    <a:pt x="103" y="0"/>
                    <a:pt x="103" y="0"/>
                  </a:cubicBezTo>
                  <a:cubicBezTo>
                    <a:pt x="113" y="0"/>
                    <a:pt x="121" y="8"/>
                    <a:pt x="121" y="18"/>
                  </a:cubicBezTo>
                  <a:cubicBezTo>
                    <a:pt x="121" y="28"/>
                    <a:pt x="113" y="35"/>
                    <a:pt x="103" y="35"/>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userDrawn="1"/>
          </p:nvSpPr>
          <p:spPr bwMode="auto">
            <a:xfrm>
              <a:off x="11753851" y="-66675"/>
              <a:ext cx="1193800" cy="1139825"/>
            </a:xfrm>
            <a:custGeom>
              <a:avLst/>
              <a:gdLst>
                <a:gd name="T0" fmla="*/ 298 w 318"/>
                <a:gd name="T1" fmla="*/ 299 h 302"/>
                <a:gd name="T2" fmla="*/ 282 w 318"/>
                <a:gd name="T3" fmla="*/ 290 h 302"/>
                <a:gd name="T4" fmla="*/ 160 w 318"/>
                <a:gd name="T5" fmla="*/ 56 h 302"/>
                <a:gd name="T6" fmla="*/ 36 w 318"/>
                <a:gd name="T7" fmla="*/ 290 h 302"/>
                <a:gd name="T8" fmla="*/ 12 w 318"/>
                <a:gd name="T9" fmla="*/ 297 h 302"/>
                <a:gd name="T10" fmla="*/ 4 w 318"/>
                <a:gd name="T11" fmla="*/ 273 h 302"/>
                <a:gd name="T12" fmla="*/ 145 w 318"/>
                <a:gd name="T13" fmla="*/ 10 h 302"/>
                <a:gd name="T14" fmla="*/ 160 w 318"/>
                <a:gd name="T15" fmla="*/ 1 h 302"/>
                <a:gd name="T16" fmla="*/ 176 w 318"/>
                <a:gd name="T17" fmla="*/ 10 h 302"/>
                <a:gd name="T18" fmla="*/ 314 w 318"/>
                <a:gd name="T19" fmla="*/ 273 h 302"/>
                <a:gd name="T20" fmla="*/ 306 w 318"/>
                <a:gd name="T21" fmla="*/ 297 h 302"/>
                <a:gd name="T22" fmla="*/ 298 w 318"/>
                <a:gd name="T23" fmla="*/ 29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302">
                  <a:moveTo>
                    <a:pt x="298" y="299"/>
                  </a:moveTo>
                  <a:cubicBezTo>
                    <a:pt x="292" y="299"/>
                    <a:pt x="286" y="296"/>
                    <a:pt x="282" y="290"/>
                  </a:cubicBezTo>
                  <a:cubicBezTo>
                    <a:pt x="160" y="56"/>
                    <a:pt x="160" y="56"/>
                    <a:pt x="160" y="56"/>
                  </a:cubicBezTo>
                  <a:cubicBezTo>
                    <a:pt x="36" y="290"/>
                    <a:pt x="36" y="290"/>
                    <a:pt x="36" y="290"/>
                  </a:cubicBezTo>
                  <a:cubicBezTo>
                    <a:pt x="31" y="298"/>
                    <a:pt x="20" y="302"/>
                    <a:pt x="12" y="297"/>
                  </a:cubicBezTo>
                  <a:cubicBezTo>
                    <a:pt x="3" y="292"/>
                    <a:pt x="0" y="282"/>
                    <a:pt x="4" y="273"/>
                  </a:cubicBezTo>
                  <a:cubicBezTo>
                    <a:pt x="145" y="10"/>
                    <a:pt x="145" y="10"/>
                    <a:pt x="145" y="10"/>
                  </a:cubicBezTo>
                  <a:cubicBezTo>
                    <a:pt x="148" y="4"/>
                    <a:pt x="154" y="0"/>
                    <a:pt x="160" y="1"/>
                  </a:cubicBezTo>
                  <a:cubicBezTo>
                    <a:pt x="167" y="1"/>
                    <a:pt x="173" y="4"/>
                    <a:pt x="176" y="10"/>
                  </a:cubicBezTo>
                  <a:cubicBezTo>
                    <a:pt x="314" y="273"/>
                    <a:pt x="314" y="273"/>
                    <a:pt x="314" y="273"/>
                  </a:cubicBezTo>
                  <a:cubicBezTo>
                    <a:pt x="318" y="282"/>
                    <a:pt x="315" y="293"/>
                    <a:pt x="306" y="297"/>
                  </a:cubicBezTo>
                  <a:cubicBezTo>
                    <a:pt x="304" y="298"/>
                    <a:pt x="301" y="299"/>
                    <a:pt x="298" y="299"/>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userDrawn="1"/>
          </p:nvSpPr>
          <p:spPr bwMode="auto">
            <a:xfrm>
              <a:off x="12807951" y="-61913"/>
              <a:ext cx="128588" cy="161925"/>
            </a:xfrm>
            <a:custGeom>
              <a:avLst/>
              <a:gdLst>
                <a:gd name="T0" fmla="*/ 48 w 81"/>
                <a:gd name="T1" fmla="*/ 102 h 102"/>
                <a:gd name="T2" fmla="*/ 33 w 81"/>
                <a:gd name="T3" fmla="*/ 102 h 102"/>
                <a:gd name="T4" fmla="*/ 33 w 81"/>
                <a:gd name="T5" fmla="*/ 12 h 102"/>
                <a:gd name="T6" fmla="*/ 0 w 81"/>
                <a:gd name="T7" fmla="*/ 12 h 102"/>
                <a:gd name="T8" fmla="*/ 0 w 81"/>
                <a:gd name="T9" fmla="*/ 0 h 102"/>
                <a:gd name="T10" fmla="*/ 81 w 81"/>
                <a:gd name="T11" fmla="*/ 0 h 102"/>
                <a:gd name="T12" fmla="*/ 81 w 81"/>
                <a:gd name="T13" fmla="*/ 12 h 102"/>
                <a:gd name="T14" fmla="*/ 48 w 81"/>
                <a:gd name="T15" fmla="*/ 12 h 102"/>
                <a:gd name="T16" fmla="*/ 48 w 81"/>
                <a:gd name="T17" fmla="*/ 102 h 102"/>
                <a:gd name="T18" fmla="*/ 48 w 81"/>
                <a:gd name="T1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102">
                  <a:moveTo>
                    <a:pt x="48" y="102"/>
                  </a:moveTo>
                  <a:lnTo>
                    <a:pt x="33" y="102"/>
                  </a:lnTo>
                  <a:lnTo>
                    <a:pt x="33" y="12"/>
                  </a:lnTo>
                  <a:lnTo>
                    <a:pt x="0" y="12"/>
                  </a:lnTo>
                  <a:lnTo>
                    <a:pt x="0" y="0"/>
                  </a:lnTo>
                  <a:lnTo>
                    <a:pt x="81" y="0"/>
                  </a:lnTo>
                  <a:lnTo>
                    <a:pt x="81" y="12"/>
                  </a:lnTo>
                  <a:lnTo>
                    <a:pt x="48" y="12"/>
                  </a:lnTo>
                  <a:lnTo>
                    <a:pt x="48" y="102"/>
                  </a:lnTo>
                  <a:lnTo>
                    <a:pt x="48" y="102"/>
                  </a:ln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userDrawn="1"/>
          </p:nvSpPr>
          <p:spPr bwMode="auto">
            <a:xfrm>
              <a:off x="12958763" y="-61913"/>
              <a:ext cx="168275" cy="161925"/>
            </a:xfrm>
            <a:custGeom>
              <a:avLst/>
              <a:gdLst>
                <a:gd name="T0" fmla="*/ 54 w 106"/>
                <a:gd name="T1" fmla="*/ 78 h 102"/>
                <a:gd name="T2" fmla="*/ 54 w 106"/>
                <a:gd name="T3" fmla="*/ 78 h 102"/>
                <a:gd name="T4" fmla="*/ 85 w 106"/>
                <a:gd name="T5" fmla="*/ 0 h 102"/>
                <a:gd name="T6" fmla="*/ 106 w 106"/>
                <a:gd name="T7" fmla="*/ 0 h 102"/>
                <a:gd name="T8" fmla="*/ 106 w 106"/>
                <a:gd name="T9" fmla="*/ 102 h 102"/>
                <a:gd name="T10" fmla="*/ 92 w 106"/>
                <a:gd name="T11" fmla="*/ 102 h 102"/>
                <a:gd name="T12" fmla="*/ 92 w 106"/>
                <a:gd name="T13" fmla="*/ 16 h 102"/>
                <a:gd name="T14" fmla="*/ 92 w 106"/>
                <a:gd name="T15" fmla="*/ 16 h 102"/>
                <a:gd name="T16" fmla="*/ 59 w 106"/>
                <a:gd name="T17" fmla="*/ 102 h 102"/>
                <a:gd name="T18" fmla="*/ 50 w 106"/>
                <a:gd name="T19" fmla="*/ 102 h 102"/>
                <a:gd name="T20" fmla="*/ 14 w 106"/>
                <a:gd name="T21" fmla="*/ 16 h 102"/>
                <a:gd name="T22" fmla="*/ 14 w 106"/>
                <a:gd name="T23" fmla="*/ 16 h 102"/>
                <a:gd name="T24" fmla="*/ 14 w 106"/>
                <a:gd name="T25" fmla="*/ 102 h 102"/>
                <a:gd name="T26" fmla="*/ 0 w 106"/>
                <a:gd name="T27" fmla="*/ 102 h 102"/>
                <a:gd name="T28" fmla="*/ 0 w 106"/>
                <a:gd name="T29" fmla="*/ 0 h 102"/>
                <a:gd name="T30" fmla="*/ 24 w 106"/>
                <a:gd name="T31" fmla="*/ 0 h 102"/>
                <a:gd name="T32" fmla="*/ 54 w 106"/>
                <a:gd name="T33" fmla="*/ 78 h 102"/>
                <a:gd name="T34" fmla="*/ 54 w 106"/>
                <a:gd name="T35" fmla="*/ 7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54" y="78"/>
                  </a:moveTo>
                  <a:lnTo>
                    <a:pt x="54" y="78"/>
                  </a:lnTo>
                  <a:lnTo>
                    <a:pt x="85" y="0"/>
                  </a:lnTo>
                  <a:lnTo>
                    <a:pt x="106" y="0"/>
                  </a:lnTo>
                  <a:lnTo>
                    <a:pt x="106" y="102"/>
                  </a:lnTo>
                  <a:lnTo>
                    <a:pt x="92" y="102"/>
                  </a:lnTo>
                  <a:lnTo>
                    <a:pt x="92" y="16"/>
                  </a:lnTo>
                  <a:lnTo>
                    <a:pt x="92" y="16"/>
                  </a:lnTo>
                  <a:lnTo>
                    <a:pt x="59" y="102"/>
                  </a:lnTo>
                  <a:lnTo>
                    <a:pt x="50" y="102"/>
                  </a:lnTo>
                  <a:lnTo>
                    <a:pt x="14" y="16"/>
                  </a:lnTo>
                  <a:lnTo>
                    <a:pt x="14" y="16"/>
                  </a:lnTo>
                  <a:lnTo>
                    <a:pt x="14" y="102"/>
                  </a:lnTo>
                  <a:lnTo>
                    <a:pt x="0" y="102"/>
                  </a:lnTo>
                  <a:lnTo>
                    <a:pt x="0" y="0"/>
                  </a:lnTo>
                  <a:lnTo>
                    <a:pt x="24" y="0"/>
                  </a:lnTo>
                  <a:lnTo>
                    <a:pt x="54" y="78"/>
                  </a:lnTo>
                  <a:lnTo>
                    <a:pt x="54" y="78"/>
                  </a:ln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userDrawn="1"/>
          </p:nvSpPr>
          <p:spPr bwMode="auto">
            <a:xfrm>
              <a:off x="7329488" y="876300"/>
              <a:ext cx="461963" cy="112713"/>
            </a:xfrm>
            <a:custGeom>
              <a:avLst/>
              <a:gdLst>
                <a:gd name="T0" fmla="*/ 108 w 123"/>
                <a:gd name="T1" fmla="*/ 0 h 30"/>
                <a:gd name="T2" fmla="*/ 21 w 123"/>
                <a:gd name="T3" fmla="*/ 0 h 30"/>
                <a:gd name="T4" fmla="*/ 0 w 123"/>
                <a:gd name="T5" fmla="*/ 30 h 30"/>
                <a:gd name="T6" fmla="*/ 108 w 123"/>
                <a:gd name="T7" fmla="*/ 30 h 30"/>
                <a:gd name="T8" fmla="*/ 123 w 123"/>
                <a:gd name="T9" fmla="*/ 15 h 30"/>
                <a:gd name="T10" fmla="*/ 123 w 123"/>
                <a:gd name="T11" fmla="*/ 15 h 30"/>
                <a:gd name="T12" fmla="*/ 108 w 123"/>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23" h="30">
                  <a:moveTo>
                    <a:pt x="108" y="0"/>
                  </a:moveTo>
                  <a:cubicBezTo>
                    <a:pt x="21" y="0"/>
                    <a:pt x="21" y="0"/>
                    <a:pt x="21" y="0"/>
                  </a:cubicBezTo>
                  <a:cubicBezTo>
                    <a:pt x="15" y="11"/>
                    <a:pt x="8" y="21"/>
                    <a:pt x="0" y="30"/>
                  </a:cubicBezTo>
                  <a:cubicBezTo>
                    <a:pt x="108" y="30"/>
                    <a:pt x="108" y="30"/>
                    <a:pt x="108" y="30"/>
                  </a:cubicBezTo>
                  <a:cubicBezTo>
                    <a:pt x="117" y="30"/>
                    <a:pt x="123" y="23"/>
                    <a:pt x="123" y="15"/>
                  </a:cubicBezTo>
                  <a:cubicBezTo>
                    <a:pt x="123" y="15"/>
                    <a:pt x="123" y="15"/>
                    <a:pt x="123" y="15"/>
                  </a:cubicBezTo>
                  <a:cubicBezTo>
                    <a:pt x="123" y="7"/>
                    <a:pt x="117" y="0"/>
                    <a:pt x="108" y="0"/>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p:cNvSpPr>
            <p:nvPr userDrawn="1"/>
          </p:nvSpPr>
          <p:spPr bwMode="auto">
            <a:xfrm>
              <a:off x="7458076" y="657225"/>
              <a:ext cx="333375" cy="114300"/>
            </a:xfrm>
            <a:custGeom>
              <a:avLst/>
              <a:gdLst>
                <a:gd name="T0" fmla="*/ 74 w 89"/>
                <a:gd name="T1" fmla="*/ 0 h 30"/>
                <a:gd name="T2" fmla="*/ 8 w 89"/>
                <a:gd name="T3" fmla="*/ 0 h 30"/>
                <a:gd name="T4" fmla="*/ 0 w 89"/>
                <a:gd name="T5" fmla="*/ 30 h 30"/>
                <a:gd name="T6" fmla="*/ 74 w 89"/>
                <a:gd name="T7" fmla="*/ 30 h 30"/>
                <a:gd name="T8" fmla="*/ 89 w 89"/>
                <a:gd name="T9" fmla="*/ 15 h 30"/>
                <a:gd name="T10" fmla="*/ 74 w 89"/>
                <a:gd name="T11" fmla="*/ 0 h 30"/>
              </a:gdLst>
              <a:ahLst/>
              <a:cxnLst>
                <a:cxn ang="0">
                  <a:pos x="T0" y="T1"/>
                </a:cxn>
                <a:cxn ang="0">
                  <a:pos x="T2" y="T3"/>
                </a:cxn>
                <a:cxn ang="0">
                  <a:pos x="T4" y="T5"/>
                </a:cxn>
                <a:cxn ang="0">
                  <a:pos x="T6" y="T7"/>
                </a:cxn>
                <a:cxn ang="0">
                  <a:pos x="T8" y="T9"/>
                </a:cxn>
                <a:cxn ang="0">
                  <a:pos x="T10" y="T11"/>
                </a:cxn>
              </a:cxnLst>
              <a:rect l="0" t="0" r="r" b="b"/>
              <a:pathLst>
                <a:path w="89" h="30">
                  <a:moveTo>
                    <a:pt x="74" y="0"/>
                  </a:moveTo>
                  <a:cubicBezTo>
                    <a:pt x="8" y="0"/>
                    <a:pt x="8" y="0"/>
                    <a:pt x="8" y="0"/>
                  </a:cubicBezTo>
                  <a:cubicBezTo>
                    <a:pt x="6" y="11"/>
                    <a:pt x="3" y="21"/>
                    <a:pt x="0" y="30"/>
                  </a:cubicBezTo>
                  <a:cubicBezTo>
                    <a:pt x="74" y="30"/>
                    <a:pt x="74" y="30"/>
                    <a:pt x="74" y="30"/>
                  </a:cubicBezTo>
                  <a:cubicBezTo>
                    <a:pt x="83" y="30"/>
                    <a:pt x="89" y="24"/>
                    <a:pt x="89" y="15"/>
                  </a:cubicBezTo>
                  <a:cubicBezTo>
                    <a:pt x="89" y="7"/>
                    <a:pt x="83" y="0"/>
                    <a:pt x="74" y="0"/>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userDrawn="1"/>
          </p:nvSpPr>
          <p:spPr bwMode="auto">
            <a:xfrm>
              <a:off x="7502526" y="442913"/>
              <a:ext cx="288925" cy="112713"/>
            </a:xfrm>
            <a:custGeom>
              <a:avLst/>
              <a:gdLst>
                <a:gd name="T0" fmla="*/ 62 w 77"/>
                <a:gd name="T1" fmla="*/ 0 h 30"/>
                <a:gd name="T2" fmla="*/ 0 w 77"/>
                <a:gd name="T3" fmla="*/ 0 h 30"/>
                <a:gd name="T4" fmla="*/ 0 w 77"/>
                <a:gd name="T5" fmla="*/ 14 h 30"/>
                <a:gd name="T6" fmla="*/ 0 w 77"/>
                <a:gd name="T7" fmla="*/ 30 h 30"/>
                <a:gd name="T8" fmla="*/ 62 w 77"/>
                <a:gd name="T9" fmla="*/ 30 h 30"/>
                <a:gd name="T10" fmla="*/ 77 w 77"/>
                <a:gd name="T11" fmla="*/ 15 h 30"/>
                <a:gd name="T12" fmla="*/ 62 w 77"/>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77" h="30">
                  <a:moveTo>
                    <a:pt x="62" y="0"/>
                  </a:moveTo>
                  <a:cubicBezTo>
                    <a:pt x="0" y="0"/>
                    <a:pt x="0" y="0"/>
                    <a:pt x="0" y="0"/>
                  </a:cubicBezTo>
                  <a:cubicBezTo>
                    <a:pt x="0" y="4"/>
                    <a:pt x="0" y="9"/>
                    <a:pt x="0" y="14"/>
                  </a:cubicBezTo>
                  <a:cubicBezTo>
                    <a:pt x="0" y="19"/>
                    <a:pt x="0" y="25"/>
                    <a:pt x="0" y="30"/>
                  </a:cubicBezTo>
                  <a:cubicBezTo>
                    <a:pt x="62" y="30"/>
                    <a:pt x="62" y="30"/>
                    <a:pt x="62" y="30"/>
                  </a:cubicBezTo>
                  <a:cubicBezTo>
                    <a:pt x="71" y="30"/>
                    <a:pt x="77" y="23"/>
                    <a:pt x="77" y="15"/>
                  </a:cubicBezTo>
                  <a:cubicBezTo>
                    <a:pt x="77" y="7"/>
                    <a:pt x="71" y="0"/>
                    <a:pt x="62" y="0"/>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userDrawn="1"/>
          </p:nvSpPr>
          <p:spPr bwMode="auto">
            <a:xfrm>
              <a:off x="7458076" y="223838"/>
              <a:ext cx="333375" cy="114300"/>
            </a:xfrm>
            <a:custGeom>
              <a:avLst/>
              <a:gdLst>
                <a:gd name="T0" fmla="*/ 74 w 89"/>
                <a:gd name="T1" fmla="*/ 0 h 30"/>
                <a:gd name="T2" fmla="*/ 0 w 89"/>
                <a:gd name="T3" fmla="*/ 0 h 30"/>
                <a:gd name="T4" fmla="*/ 8 w 89"/>
                <a:gd name="T5" fmla="*/ 30 h 30"/>
                <a:gd name="T6" fmla="*/ 74 w 89"/>
                <a:gd name="T7" fmla="*/ 30 h 30"/>
                <a:gd name="T8" fmla="*/ 89 w 89"/>
                <a:gd name="T9" fmla="*/ 15 h 30"/>
                <a:gd name="T10" fmla="*/ 89 w 89"/>
                <a:gd name="T11" fmla="*/ 15 h 30"/>
                <a:gd name="T12" fmla="*/ 74 w 89"/>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9" h="30">
                  <a:moveTo>
                    <a:pt x="74" y="0"/>
                  </a:moveTo>
                  <a:cubicBezTo>
                    <a:pt x="0" y="0"/>
                    <a:pt x="0" y="0"/>
                    <a:pt x="0" y="0"/>
                  </a:cubicBezTo>
                  <a:cubicBezTo>
                    <a:pt x="4" y="10"/>
                    <a:pt x="6" y="20"/>
                    <a:pt x="8" y="30"/>
                  </a:cubicBezTo>
                  <a:cubicBezTo>
                    <a:pt x="74" y="30"/>
                    <a:pt x="74" y="30"/>
                    <a:pt x="74" y="30"/>
                  </a:cubicBezTo>
                  <a:cubicBezTo>
                    <a:pt x="83" y="30"/>
                    <a:pt x="89" y="24"/>
                    <a:pt x="89" y="15"/>
                  </a:cubicBezTo>
                  <a:cubicBezTo>
                    <a:pt x="89" y="15"/>
                    <a:pt x="89" y="15"/>
                    <a:pt x="89" y="15"/>
                  </a:cubicBezTo>
                  <a:cubicBezTo>
                    <a:pt x="89" y="7"/>
                    <a:pt x="83" y="0"/>
                    <a:pt x="74" y="0"/>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userDrawn="1"/>
          </p:nvSpPr>
          <p:spPr bwMode="auto">
            <a:xfrm>
              <a:off x="7337426" y="9525"/>
              <a:ext cx="454025" cy="112713"/>
            </a:xfrm>
            <a:custGeom>
              <a:avLst/>
              <a:gdLst>
                <a:gd name="T0" fmla="*/ 106 w 121"/>
                <a:gd name="T1" fmla="*/ 0 h 30"/>
                <a:gd name="T2" fmla="*/ 0 w 121"/>
                <a:gd name="T3" fmla="*/ 0 h 30"/>
                <a:gd name="T4" fmla="*/ 20 w 121"/>
                <a:gd name="T5" fmla="*/ 30 h 30"/>
                <a:gd name="T6" fmla="*/ 106 w 121"/>
                <a:gd name="T7" fmla="*/ 30 h 30"/>
                <a:gd name="T8" fmla="*/ 121 w 121"/>
                <a:gd name="T9" fmla="*/ 15 h 30"/>
                <a:gd name="T10" fmla="*/ 106 w 121"/>
                <a:gd name="T11" fmla="*/ 0 h 30"/>
              </a:gdLst>
              <a:ahLst/>
              <a:cxnLst>
                <a:cxn ang="0">
                  <a:pos x="T0" y="T1"/>
                </a:cxn>
                <a:cxn ang="0">
                  <a:pos x="T2" y="T3"/>
                </a:cxn>
                <a:cxn ang="0">
                  <a:pos x="T4" y="T5"/>
                </a:cxn>
                <a:cxn ang="0">
                  <a:pos x="T6" y="T7"/>
                </a:cxn>
                <a:cxn ang="0">
                  <a:pos x="T8" y="T9"/>
                </a:cxn>
                <a:cxn ang="0">
                  <a:pos x="T10" y="T11"/>
                </a:cxn>
              </a:cxnLst>
              <a:rect l="0" t="0" r="r" b="b"/>
              <a:pathLst>
                <a:path w="121" h="30">
                  <a:moveTo>
                    <a:pt x="106" y="0"/>
                  </a:moveTo>
                  <a:cubicBezTo>
                    <a:pt x="0" y="0"/>
                    <a:pt x="0" y="0"/>
                    <a:pt x="0" y="0"/>
                  </a:cubicBezTo>
                  <a:cubicBezTo>
                    <a:pt x="8" y="9"/>
                    <a:pt x="14" y="19"/>
                    <a:pt x="20" y="30"/>
                  </a:cubicBezTo>
                  <a:cubicBezTo>
                    <a:pt x="106" y="30"/>
                    <a:pt x="106" y="30"/>
                    <a:pt x="106" y="30"/>
                  </a:cubicBezTo>
                  <a:cubicBezTo>
                    <a:pt x="115" y="30"/>
                    <a:pt x="121" y="23"/>
                    <a:pt x="121" y="15"/>
                  </a:cubicBezTo>
                  <a:cubicBezTo>
                    <a:pt x="121" y="7"/>
                    <a:pt x="115" y="0"/>
                    <a:pt x="106" y="0"/>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userDrawn="1"/>
          </p:nvSpPr>
          <p:spPr bwMode="auto">
            <a:xfrm>
              <a:off x="6432551" y="876300"/>
              <a:ext cx="280988" cy="112713"/>
            </a:xfrm>
            <a:custGeom>
              <a:avLst/>
              <a:gdLst>
                <a:gd name="T0" fmla="*/ 60 w 75"/>
                <a:gd name="T1" fmla="*/ 15 h 30"/>
                <a:gd name="T2" fmla="*/ 60 w 75"/>
                <a:gd name="T3" fmla="*/ 15 h 30"/>
                <a:gd name="T4" fmla="*/ 75 w 75"/>
                <a:gd name="T5" fmla="*/ 0 h 30"/>
                <a:gd name="T6" fmla="*/ 15 w 75"/>
                <a:gd name="T7" fmla="*/ 0 h 30"/>
                <a:gd name="T8" fmla="*/ 0 w 75"/>
                <a:gd name="T9" fmla="*/ 15 h 30"/>
                <a:gd name="T10" fmla="*/ 0 w 75"/>
                <a:gd name="T11" fmla="*/ 15 h 30"/>
                <a:gd name="T12" fmla="*/ 15 w 75"/>
                <a:gd name="T13" fmla="*/ 30 h 30"/>
                <a:gd name="T14" fmla="*/ 75 w 75"/>
                <a:gd name="T15" fmla="*/ 30 h 30"/>
                <a:gd name="T16" fmla="*/ 60 w 75"/>
                <a:gd name="T17"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60" y="15"/>
                  </a:moveTo>
                  <a:cubicBezTo>
                    <a:pt x="60" y="15"/>
                    <a:pt x="60" y="15"/>
                    <a:pt x="60" y="15"/>
                  </a:cubicBezTo>
                  <a:cubicBezTo>
                    <a:pt x="60" y="7"/>
                    <a:pt x="67" y="0"/>
                    <a:pt x="75" y="0"/>
                  </a:cubicBezTo>
                  <a:cubicBezTo>
                    <a:pt x="15" y="0"/>
                    <a:pt x="15" y="0"/>
                    <a:pt x="15" y="0"/>
                  </a:cubicBezTo>
                  <a:cubicBezTo>
                    <a:pt x="7" y="0"/>
                    <a:pt x="0" y="7"/>
                    <a:pt x="0" y="15"/>
                  </a:cubicBezTo>
                  <a:cubicBezTo>
                    <a:pt x="0" y="15"/>
                    <a:pt x="0" y="15"/>
                    <a:pt x="0" y="15"/>
                  </a:cubicBezTo>
                  <a:cubicBezTo>
                    <a:pt x="0" y="23"/>
                    <a:pt x="7" y="30"/>
                    <a:pt x="15" y="30"/>
                  </a:cubicBezTo>
                  <a:cubicBezTo>
                    <a:pt x="75" y="30"/>
                    <a:pt x="75" y="30"/>
                    <a:pt x="75" y="30"/>
                  </a:cubicBezTo>
                  <a:cubicBezTo>
                    <a:pt x="67" y="30"/>
                    <a:pt x="60" y="23"/>
                    <a:pt x="60" y="15"/>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userDrawn="1"/>
          </p:nvSpPr>
          <p:spPr bwMode="auto">
            <a:xfrm>
              <a:off x="6657976" y="876300"/>
              <a:ext cx="750888" cy="112713"/>
            </a:xfrm>
            <a:custGeom>
              <a:avLst/>
              <a:gdLst>
                <a:gd name="T0" fmla="*/ 200 w 200"/>
                <a:gd name="T1" fmla="*/ 0 h 30"/>
                <a:gd name="T2" fmla="*/ 15 w 200"/>
                <a:gd name="T3" fmla="*/ 0 h 30"/>
                <a:gd name="T4" fmla="*/ 0 w 200"/>
                <a:gd name="T5" fmla="*/ 15 h 30"/>
                <a:gd name="T6" fmla="*/ 0 w 200"/>
                <a:gd name="T7" fmla="*/ 15 h 30"/>
                <a:gd name="T8" fmla="*/ 15 w 200"/>
                <a:gd name="T9" fmla="*/ 30 h 30"/>
                <a:gd name="T10" fmla="*/ 179 w 200"/>
                <a:gd name="T11" fmla="*/ 30 h 30"/>
                <a:gd name="T12" fmla="*/ 200 w 200"/>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00" h="30">
                  <a:moveTo>
                    <a:pt x="200" y="0"/>
                  </a:moveTo>
                  <a:cubicBezTo>
                    <a:pt x="15" y="0"/>
                    <a:pt x="15" y="0"/>
                    <a:pt x="15" y="0"/>
                  </a:cubicBezTo>
                  <a:cubicBezTo>
                    <a:pt x="7" y="0"/>
                    <a:pt x="0" y="7"/>
                    <a:pt x="0" y="15"/>
                  </a:cubicBezTo>
                  <a:cubicBezTo>
                    <a:pt x="0" y="15"/>
                    <a:pt x="0" y="15"/>
                    <a:pt x="0" y="15"/>
                  </a:cubicBezTo>
                  <a:cubicBezTo>
                    <a:pt x="0" y="23"/>
                    <a:pt x="7" y="30"/>
                    <a:pt x="15" y="30"/>
                  </a:cubicBezTo>
                  <a:cubicBezTo>
                    <a:pt x="179" y="30"/>
                    <a:pt x="179" y="30"/>
                    <a:pt x="179" y="30"/>
                  </a:cubicBezTo>
                  <a:cubicBezTo>
                    <a:pt x="187" y="21"/>
                    <a:pt x="194" y="11"/>
                    <a:pt x="200" y="0"/>
                  </a:cubicBezTo>
                  <a:close/>
                </a:path>
              </a:pathLst>
            </a:custGeom>
            <a:solidFill>
              <a:srgbClr val="668B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p:cNvSpPr>
            <p:nvPr userDrawn="1"/>
          </p:nvSpPr>
          <p:spPr bwMode="auto">
            <a:xfrm>
              <a:off x="6273801" y="657225"/>
              <a:ext cx="282575" cy="114300"/>
            </a:xfrm>
            <a:custGeom>
              <a:avLst/>
              <a:gdLst>
                <a:gd name="T0" fmla="*/ 60 w 75"/>
                <a:gd name="T1" fmla="*/ 19 h 30"/>
                <a:gd name="T2" fmla="*/ 74 w 75"/>
                <a:gd name="T3" fmla="*/ 0 h 30"/>
                <a:gd name="T4" fmla="*/ 15 w 75"/>
                <a:gd name="T5" fmla="*/ 0 h 30"/>
                <a:gd name="T6" fmla="*/ 0 w 75"/>
                <a:gd name="T7" fmla="*/ 15 h 30"/>
                <a:gd name="T8" fmla="*/ 15 w 75"/>
                <a:gd name="T9" fmla="*/ 30 h 30"/>
                <a:gd name="T10" fmla="*/ 75 w 75"/>
                <a:gd name="T11" fmla="*/ 30 h 30"/>
                <a:gd name="T12" fmla="*/ 60 w 75"/>
                <a:gd name="T13" fmla="*/ 19 h 30"/>
              </a:gdLst>
              <a:ahLst/>
              <a:cxnLst>
                <a:cxn ang="0">
                  <a:pos x="T0" y="T1"/>
                </a:cxn>
                <a:cxn ang="0">
                  <a:pos x="T2" y="T3"/>
                </a:cxn>
                <a:cxn ang="0">
                  <a:pos x="T4" y="T5"/>
                </a:cxn>
                <a:cxn ang="0">
                  <a:pos x="T6" y="T7"/>
                </a:cxn>
                <a:cxn ang="0">
                  <a:pos x="T8" y="T9"/>
                </a:cxn>
                <a:cxn ang="0">
                  <a:pos x="T10" y="T11"/>
                </a:cxn>
                <a:cxn ang="0">
                  <a:pos x="T12" y="T13"/>
                </a:cxn>
              </a:cxnLst>
              <a:rect l="0" t="0" r="r" b="b"/>
              <a:pathLst>
                <a:path w="75" h="30">
                  <a:moveTo>
                    <a:pt x="60" y="19"/>
                  </a:moveTo>
                  <a:cubicBezTo>
                    <a:pt x="58" y="9"/>
                    <a:pt x="65" y="0"/>
                    <a:pt x="74" y="0"/>
                  </a:cubicBezTo>
                  <a:cubicBezTo>
                    <a:pt x="15" y="0"/>
                    <a:pt x="15" y="0"/>
                    <a:pt x="15" y="0"/>
                  </a:cubicBezTo>
                  <a:cubicBezTo>
                    <a:pt x="7" y="0"/>
                    <a:pt x="0" y="7"/>
                    <a:pt x="0" y="15"/>
                  </a:cubicBezTo>
                  <a:cubicBezTo>
                    <a:pt x="0" y="24"/>
                    <a:pt x="7" y="30"/>
                    <a:pt x="15" y="30"/>
                  </a:cubicBezTo>
                  <a:cubicBezTo>
                    <a:pt x="75" y="30"/>
                    <a:pt x="75" y="30"/>
                    <a:pt x="75" y="30"/>
                  </a:cubicBezTo>
                  <a:cubicBezTo>
                    <a:pt x="68" y="30"/>
                    <a:pt x="61" y="26"/>
                    <a:pt x="60" y="19"/>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userDrawn="1"/>
          </p:nvSpPr>
          <p:spPr bwMode="auto">
            <a:xfrm>
              <a:off x="6492876" y="657225"/>
              <a:ext cx="993775" cy="114300"/>
            </a:xfrm>
            <a:custGeom>
              <a:avLst/>
              <a:gdLst>
                <a:gd name="T0" fmla="*/ 265 w 265"/>
                <a:gd name="T1" fmla="*/ 0 h 30"/>
                <a:gd name="T2" fmla="*/ 16 w 265"/>
                <a:gd name="T3" fmla="*/ 0 h 30"/>
                <a:gd name="T4" fmla="*/ 2 w 265"/>
                <a:gd name="T5" fmla="*/ 19 h 30"/>
                <a:gd name="T6" fmla="*/ 17 w 265"/>
                <a:gd name="T7" fmla="*/ 30 h 30"/>
                <a:gd name="T8" fmla="*/ 257 w 265"/>
                <a:gd name="T9" fmla="*/ 30 h 30"/>
                <a:gd name="T10" fmla="*/ 265 w 265"/>
                <a:gd name="T11" fmla="*/ 0 h 30"/>
              </a:gdLst>
              <a:ahLst/>
              <a:cxnLst>
                <a:cxn ang="0">
                  <a:pos x="T0" y="T1"/>
                </a:cxn>
                <a:cxn ang="0">
                  <a:pos x="T2" y="T3"/>
                </a:cxn>
                <a:cxn ang="0">
                  <a:pos x="T4" y="T5"/>
                </a:cxn>
                <a:cxn ang="0">
                  <a:pos x="T6" y="T7"/>
                </a:cxn>
                <a:cxn ang="0">
                  <a:pos x="T8" y="T9"/>
                </a:cxn>
                <a:cxn ang="0">
                  <a:pos x="T10" y="T11"/>
                </a:cxn>
              </a:cxnLst>
              <a:rect l="0" t="0" r="r" b="b"/>
              <a:pathLst>
                <a:path w="265" h="30">
                  <a:moveTo>
                    <a:pt x="265" y="0"/>
                  </a:moveTo>
                  <a:cubicBezTo>
                    <a:pt x="16" y="0"/>
                    <a:pt x="16" y="0"/>
                    <a:pt x="16" y="0"/>
                  </a:cubicBezTo>
                  <a:cubicBezTo>
                    <a:pt x="7" y="0"/>
                    <a:pt x="0" y="9"/>
                    <a:pt x="2" y="19"/>
                  </a:cubicBezTo>
                  <a:cubicBezTo>
                    <a:pt x="3" y="26"/>
                    <a:pt x="10" y="30"/>
                    <a:pt x="17" y="30"/>
                  </a:cubicBezTo>
                  <a:cubicBezTo>
                    <a:pt x="257" y="30"/>
                    <a:pt x="257" y="30"/>
                    <a:pt x="257" y="30"/>
                  </a:cubicBezTo>
                  <a:cubicBezTo>
                    <a:pt x="260" y="21"/>
                    <a:pt x="263" y="11"/>
                    <a:pt x="265" y="0"/>
                  </a:cubicBezTo>
                  <a:close/>
                </a:path>
              </a:pathLst>
            </a:custGeom>
            <a:solidFill>
              <a:srgbClr val="668B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p:cNvSpPr>
            <p:nvPr userDrawn="1"/>
          </p:nvSpPr>
          <p:spPr bwMode="auto">
            <a:xfrm>
              <a:off x="6113463" y="442913"/>
              <a:ext cx="280988" cy="112713"/>
            </a:xfrm>
            <a:custGeom>
              <a:avLst/>
              <a:gdLst>
                <a:gd name="T0" fmla="*/ 60 w 75"/>
                <a:gd name="T1" fmla="*/ 18 h 30"/>
                <a:gd name="T2" fmla="*/ 75 w 75"/>
                <a:gd name="T3" fmla="*/ 0 h 30"/>
                <a:gd name="T4" fmla="*/ 15 w 75"/>
                <a:gd name="T5" fmla="*/ 0 h 30"/>
                <a:gd name="T6" fmla="*/ 0 w 75"/>
                <a:gd name="T7" fmla="*/ 15 h 30"/>
                <a:gd name="T8" fmla="*/ 15 w 75"/>
                <a:gd name="T9" fmla="*/ 30 h 30"/>
                <a:gd name="T10" fmla="*/ 75 w 75"/>
                <a:gd name="T11" fmla="*/ 30 h 30"/>
                <a:gd name="T12" fmla="*/ 60 w 75"/>
                <a:gd name="T13" fmla="*/ 18 h 30"/>
              </a:gdLst>
              <a:ahLst/>
              <a:cxnLst>
                <a:cxn ang="0">
                  <a:pos x="T0" y="T1"/>
                </a:cxn>
                <a:cxn ang="0">
                  <a:pos x="T2" y="T3"/>
                </a:cxn>
                <a:cxn ang="0">
                  <a:pos x="T4" y="T5"/>
                </a:cxn>
                <a:cxn ang="0">
                  <a:pos x="T6" y="T7"/>
                </a:cxn>
                <a:cxn ang="0">
                  <a:pos x="T8" y="T9"/>
                </a:cxn>
                <a:cxn ang="0">
                  <a:pos x="T10" y="T11"/>
                </a:cxn>
                <a:cxn ang="0">
                  <a:pos x="T12" y="T13"/>
                </a:cxn>
              </a:cxnLst>
              <a:rect l="0" t="0" r="r" b="b"/>
              <a:pathLst>
                <a:path w="75" h="30">
                  <a:moveTo>
                    <a:pt x="60" y="18"/>
                  </a:moveTo>
                  <a:cubicBezTo>
                    <a:pt x="58" y="8"/>
                    <a:pt x="66" y="0"/>
                    <a:pt x="75" y="0"/>
                  </a:cubicBezTo>
                  <a:cubicBezTo>
                    <a:pt x="15" y="0"/>
                    <a:pt x="15" y="0"/>
                    <a:pt x="15" y="0"/>
                  </a:cubicBezTo>
                  <a:cubicBezTo>
                    <a:pt x="7" y="0"/>
                    <a:pt x="0" y="7"/>
                    <a:pt x="0" y="15"/>
                  </a:cubicBezTo>
                  <a:cubicBezTo>
                    <a:pt x="0" y="23"/>
                    <a:pt x="7" y="30"/>
                    <a:pt x="15" y="30"/>
                  </a:cubicBezTo>
                  <a:cubicBezTo>
                    <a:pt x="75" y="30"/>
                    <a:pt x="75" y="30"/>
                    <a:pt x="75" y="30"/>
                  </a:cubicBezTo>
                  <a:cubicBezTo>
                    <a:pt x="68" y="30"/>
                    <a:pt x="62" y="25"/>
                    <a:pt x="60" y="18"/>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userDrawn="1"/>
          </p:nvSpPr>
          <p:spPr bwMode="auto">
            <a:xfrm>
              <a:off x="6330951" y="442913"/>
              <a:ext cx="1171575" cy="112713"/>
            </a:xfrm>
            <a:custGeom>
              <a:avLst/>
              <a:gdLst>
                <a:gd name="T0" fmla="*/ 2 w 312"/>
                <a:gd name="T1" fmla="*/ 18 h 30"/>
                <a:gd name="T2" fmla="*/ 17 w 312"/>
                <a:gd name="T3" fmla="*/ 30 h 30"/>
                <a:gd name="T4" fmla="*/ 312 w 312"/>
                <a:gd name="T5" fmla="*/ 30 h 30"/>
                <a:gd name="T6" fmla="*/ 312 w 312"/>
                <a:gd name="T7" fmla="*/ 14 h 30"/>
                <a:gd name="T8" fmla="*/ 312 w 312"/>
                <a:gd name="T9" fmla="*/ 0 h 30"/>
                <a:gd name="T10" fmla="*/ 17 w 312"/>
                <a:gd name="T11" fmla="*/ 0 h 30"/>
                <a:gd name="T12" fmla="*/ 2 w 312"/>
                <a:gd name="T13" fmla="*/ 18 h 30"/>
              </a:gdLst>
              <a:ahLst/>
              <a:cxnLst>
                <a:cxn ang="0">
                  <a:pos x="T0" y="T1"/>
                </a:cxn>
                <a:cxn ang="0">
                  <a:pos x="T2" y="T3"/>
                </a:cxn>
                <a:cxn ang="0">
                  <a:pos x="T4" y="T5"/>
                </a:cxn>
                <a:cxn ang="0">
                  <a:pos x="T6" y="T7"/>
                </a:cxn>
                <a:cxn ang="0">
                  <a:pos x="T8" y="T9"/>
                </a:cxn>
                <a:cxn ang="0">
                  <a:pos x="T10" y="T11"/>
                </a:cxn>
                <a:cxn ang="0">
                  <a:pos x="T12" y="T13"/>
                </a:cxn>
              </a:cxnLst>
              <a:rect l="0" t="0" r="r" b="b"/>
              <a:pathLst>
                <a:path w="312" h="30">
                  <a:moveTo>
                    <a:pt x="2" y="18"/>
                  </a:moveTo>
                  <a:cubicBezTo>
                    <a:pt x="4" y="25"/>
                    <a:pt x="10" y="30"/>
                    <a:pt x="17" y="30"/>
                  </a:cubicBezTo>
                  <a:cubicBezTo>
                    <a:pt x="312" y="30"/>
                    <a:pt x="312" y="30"/>
                    <a:pt x="312" y="30"/>
                  </a:cubicBezTo>
                  <a:cubicBezTo>
                    <a:pt x="312" y="25"/>
                    <a:pt x="312" y="19"/>
                    <a:pt x="312" y="14"/>
                  </a:cubicBezTo>
                  <a:cubicBezTo>
                    <a:pt x="312" y="9"/>
                    <a:pt x="312" y="4"/>
                    <a:pt x="312" y="0"/>
                  </a:cubicBezTo>
                  <a:cubicBezTo>
                    <a:pt x="17" y="0"/>
                    <a:pt x="17" y="0"/>
                    <a:pt x="17" y="0"/>
                  </a:cubicBezTo>
                  <a:cubicBezTo>
                    <a:pt x="8" y="0"/>
                    <a:pt x="0" y="8"/>
                    <a:pt x="2" y="18"/>
                  </a:cubicBezTo>
                  <a:close/>
                </a:path>
              </a:pathLst>
            </a:custGeom>
            <a:solidFill>
              <a:srgbClr val="668B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userDrawn="1"/>
          </p:nvSpPr>
          <p:spPr bwMode="auto">
            <a:xfrm>
              <a:off x="6191251" y="223838"/>
              <a:ext cx="282575" cy="114300"/>
            </a:xfrm>
            <a:custGeom>
              <a:avLst/>
              <a:gdLst>
                <a:gd name="T0" fmla="*/ 60 w 75"/>
                <a:gd name="T1" fmla="*/ 15 h 30"/>
                <a:gd name="T2" fmla="*/ 75 w 75"/>
                <a:gd name="T3" fmla="*/ 0 h 30"/>
                <a:gd name="T4" fmla="*/ 16 w 75"/>
                <a:gd name="T5" fmla="*/ 0 h 30"/>
                <a:gd name="T6" fmla="*/ 0 w 75"/>
                <a:gd name="T7" fmla="*/ 15 h 30"/>
                <a:gd name="T8" fmla="*/ 0 w 75"/>
                <a:gd name="T9" fmla="*/ 15 h 30"/>
                <a:gd name="T10" fmla="*/ 16 w 75"/>
                <a:gd name="T11" fmla="*/ 30 h 30"/>
                <a:gd name="T12" fmla="*/ 75 w 75"/>
                <a:gd name="T13" fmla="*/ 30 h 30"/>
                <a:gd name="T14" fmla="*/ 60 w 75"/>
                <a:gd name="T15" fmla="*/ 1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30">
                  <a:moveTo>
                    <a:pt x="60" y="15"/>
                  </a:moveTo>
                  <a:cubicBezTo>
                    <a:pt x="60" y="7"/>
                    <a:pt x="67" y="0"/>
                    <a:pt x="75" y="0"/>
                  </a:cubicBezTo>
                  <a:cubicBezTo>
                    <a:pt x="16" y="0"/>
                    <a:pt x="16" y="0"/>
                    <a:pt x="16" y="0"/>
                  </a:cubicBezTo>
                  <a:cubicBezTo>
                    <a:pt x="7" y="0"/>
                    <a:pt x="0" y="7"/>
                    <a:pt x="0" y="15"/>
                  </a:cubicBezTo>
                  <a:cubicBezTo>
                    <a:pt x="0" y="15"/>
                    <a:pt x="0" y="15"/>
                    <a:pt x="0" y="15"/>
                  </a:cubicBezTo>
                  <a:cubicBezTo>
                    <a:pt x="0" y="24"/>
                    <a:pt x="7" y="30"/>
                    <a:pt x="16" y="30"/>
                  </a:cubicBezTo>
                  <a:cubicBezTo>
                    <a:pt x="75" y="30"/>
                    <a:pt x="75" y="30"/>
                    <a:pt x="75" y="30"/>
                  </a:cubicBezTo>
                  <a:cubicBezTo>
                    <a:pt x="67" y="30"/>
                    <a:pt x="60" y="24"/>
                    <a:pt x="60" y="15"/>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userDrawn="1"/>
          </p:nvSpPr>
          <p:spPr bwMode="auto">
            <a:xfrm>
              <a:off x="6416676" y="223838"/>
              <a:ext cx="1069975" cy="114300"/>
            </a:xfrm>
            <a:custGeom>
              <a:avLst/>
              <a:gdLst>
                <a:gd name="T0" fmla="*/ 277 w 285"/>
                <a:gd name="T1" fmla="*/ 0 h 30"/>
                <a:gd name="T2" fmla="*/ 15 w 285"/>
                <a:gd name="T3" fmla="*/ 0 h 30"/>
                <a:gd name="T4" fmla="*/ 0 w 285"/>
                <a:gd name="T5" fmla="*/ 15 h 30"/>
                <a:gd name="T6" fmla="*/ 15 w 285"/>
                <a:gd name="T7" fmla="*/ 30 h 30"/>
                <a:gd name="T8" fmla="*/ 285 w 285"/>
                <a:gd name="T9" fmla="*/ 30 h 30"/>
                <a:gd name="T10" fmla="*/ 277 w 285"/>
                <a:gd name="T11" fmla="*/ 0 h 30"/>
              </a:gdLst>
              <a:ahLst/>
              <a:cxnLst>
                <a:cxn ang="0">
                  <a:pos x="T0" y="T1"/>
                </a:cxn>
                <a:cxn ang="0">
                  <a:pos x="T2" y="T3"/>
                </a:cxn>
                <a:cxn ang="0">
                  <a:pos x="T4" y="T5"/>
                </a:cxn>
                <a:cxn ang="0">
                  <a:pos x="T6" y="T7"/>
                </a:cxn>
                <a:cxn ang="0">
                  <a:pos x="T8" y="T9"/>
                </a:cxn>
                <a:cxn ang="0">
                  <a:pos x="T10" y="T11"/>
                </a:cxn>
              </a:cxnLst>
              <a:rect l="0" t="0" r="r" b="b"/>
              <a:pathLst>
                <a:path w="285" h="30">
                  <a:moveTo>
                    <a:pt x="277" y="0"/>
                  </a:moveTo>
                  <a:cubicBezTo>
                    <a:pt x="15" y="0"/>
                    <a:pt x="15" y="0"/>
                    <a:pt x="15" y="0"/>
                  </a:cubicBezTo>
                  <a:cubicBezTo>
                    <a:pt x="7" y="0"/>
                    <a:pt x="0" y="7"/>
                    <a:pt x="0" y="15"/>
                  </a:cubicBezTo>
                  <a:cubicBezTo>
                    <a:pt x="0" y="24"/>
                    <a:pt x="7" y="30"/>
                    <a:pt x="15" y="30"/>
                  </a:cubicBezTo>
                  <a:cubicBezTo>
                    <a:pt x="285" y="30"/>
                    <a:pt x="285" y="30"/>
                    <a:pt x="285" y="30"/>
                  </a:cubicBezTo>
                  <a:cubicBezTo>
                    <a:pt x="283" y="20"/>
                    <a:pt x="281" y="10"/>
                    <a:pt x="277" y="0"/>
                  </a:cubicBezTo>
                  <a:close/>
                </a:path>
              </a:pathLst>
            </a:custGeom>
            <a:solidFill>
              <a:srgbClr val="668B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userDrawn="1"/>
          </p:nvSpPr>
          <p:spPr bwMode="auto">
            <a:xfrm>
              <a:off x="6605588" y="9525"/>
              <a:ext cx="280988" cy="112713"/>
            </a:xfrm>
            <a:custGeom>
              <a:avLst/>
              <a:gdLst>
                <a:gd name="T0" fmla="*/ 60 w 75"/>
                <a:gd name="T1" fmla="*/ 18 h 30"/>
                <a:gd name="T2" fmla="*/ 74 w 75"/>
                <a:gd name="T3" fmla="*/ 0 h 30"/>
                <a:gd name="T4" fmla="*/ 15 w 75"/>
                <a:gd name="T5" fmla="*/ 0 h 30"/>
                <a:gd name="T6" fmla="*/ 0 w 75"/>
                <a:gd name="T7" fmla="*/ 15 h 30"/>
                <a:gd name="T8" fmla="*/ 15 w 75"/>
                <a:gd name="T9" fmla="*/ 30 h 30"/>
                <a:gd name="T10" fmla="*/ 75 w 75"/>
                <a:gd name="T11" fmla="*/ 30 h 30"/>
                <a:gd name="T12" fmla="*/ 60 w 75"/>
                <a:gd name="T13" fmla="*/ 18 h 30"/>
              </a:gdLst>
              <a:ahLst/>
              <a:cxnLst>
                <a:cxn ang="0">
                  <a:pos x="T0" y="T1"/>
                </a:cxn>
                <a:cxn ang="0">
                  <a:pos x="T2" y="T3"/>
                </a:cxn>
                <a:cxn ang="0">
                  <a:pos x="T4" y="T5"/>
                </a:cxn>
                <a:cxn ang="0">
                  <a:pos x="T6" y="T7"/>
                </a:cxn>
                <a:cxn ang="0">
                  <a:pos x="T8" y="T9"/>
                </a:cxn>
                <a:cxn ang="0">
                  <a:pos x="T10" y="T11"/>
                </a:cxn>
                <a:cxn ang="0">
                  <a:pos x="T12" y="T13"/>
                </a:cxn>
              </a:cxnLst>
              <a:rect l="0" t="0" r="r" b="b"/>
              <a:pathLst>
                <a:path w="75" h="30">
                  <a:moveTo>
                    <a:pt x="60" y="18"/>
                  </a:moveTo>
                  <a:cubicBezTo>
                    <a:pt x="57" y="8"/>
                    <a:pt x="65" y="0"/>
                    <a:pt x="74" y="0"/>
                  </a:cubicBezTo>
                  <a:cubicBezTo>
                    <a:pt x="15" y="0"/>
                    <a:pt x="15" y="0"/>
                    <a:pt x="15" y="0"/>
                  </a:cubicBezTo>
                  <a:cubicBezTo>
                    <a:pt x="7" y="0"/>
                    <a:pt x="0" y="7"/>
                    <a:pt x="0" y="15"/>
                  </a:cubicBezTo>
                  <a:cubicBezTo>
                    <a:pt x="0" y="23"/>
                    <a:pt x="7" y="30"/>
                    <a:pt x="15" y="30"/>
                  </a:cubicBezTo>
                  <a:cubicBezTo>
                    <a:pt x="75" y="30"/>
                    <a:pt x="75" y="30"/>
                    <a:pt x="75" y="30"/>
                  </a:cubicBezTo>
                  <a:cubicBezTo>
                    <a:pt x="68" y="30"/>
                    <a:pt x="61" y="25"/>
                    <a:pt x="60" y="18"/>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userDrawn="1"/>
          </p:nvSpPr>
          <p:spPr bwMode="auto">
            <a:xfrm>
              <a:off x="6818313" y="9525"/>
              <a:ext cx="593725" cy="112713"/>
            </a:xfrm>
            <a:custGeom>
              <a:avLst/>
              <a:gdLst>
                <a:gd name="T0" fmla="*/ 138 w 158"/>
                <a:gd name="T1" fmla="*/ 0 h 30"/>
                <a:gd name="T2" fmla="*/ 17 w 158"/>
                <a:gd name="T3" fmla="*/ 0 h 30"/>
                <a:gd name="T4" fmla="*/ 3 w 158"/>
                <a:gd name="T5" fmla="*/ 18 h 30"/>
                <a:gd name="T6" fmla="*/ 18 w 158"/>
                <a:gd name="T7" fmla="*/ 30 h 30"/>
                <a:gd name="T8" fmla="*/ 158 w 158"/>
                <a:gd name="T9" fmla="*/ 30 h 30"/>
                <a:gd name="T10" fmla="*/ 138 w 158"/>
                <a:gd name="T11" fmla="*/ 0 h 30"/>
              </a:gdLst>
              <a:ahLst/>
              <a:cxnLst>
                <a:cxn ang="0">
                  <a:pos x="T0" y="T1"/>
                </a:cxn>
                <a:cxn ang="0">
                  <a:pos x="T2" y="T3"/>
                </a:cxn>
                <a:cxn ang="0">
                  <a:pos x="T4" y="T5"/>
                </a:cxn>
                <a:cxn ang="0">
                  <a:pos x="T6" y="T7"/>
                </a:cxn>
                <a:cxn ang="0">
                  <a:pos x="T8" y="T9"/>
                </a:cxn>
                <a:cxn ang="0">
                  <a:pos x="T10" y="T11"/>
                </a:cxn>
              </a:cxnLst>
              <a:rect l="0" t="0" r="r" b="b"/>
              <a:pathLst>
                <a:path w="158" h="30">
                  <a:moveTo>
                    <a:pt x="138" y="0"/>
                  </a:moveTo>
                  <a:cubicBezTo>
                    <a:pt x="17" y="0"/>
                    <a:pt x="17" y="0"/>
                    <a:pt x="17" y="0"/>
                  </a:cubicBezTo>
                  <a:cubicBezTo>
                    <a:pt x="8" y="0"/>
                    <a:pt x="0" y="8"/>
                    <a:pt x="3" y="18"/>
                  </a:cubicBezTo>
                  <a:cubicBezTo>
                    <a:pt x="4" y="25"/>
                    <a:pt x="11" y="30"/>
                    <a:pt x="18" y="30"/>
                  </a:cubicBezTo>
                  <a:cubicBezTo>
                    <a:pt x="158" y="30"/>
                    <a:pt x="158" y="30"/>
                    <a:pt x="158" y="30"/>
                  </a:cubicBezTo>
                  <a:cubicBezTo>
                    <a:pt x="152" y="19"/>
                    <a:pt x="146" y="9"/>
                    <a:pt x="138" y="0"/>
                  </a:cubicBezTo>
                  <a:close/>
                </a:path>
              </a:pathLst>
            </a:custGeom>
            <a:solidFill>
              <a:srgbClr val="668B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userDrawn="1"/>
          </p:nvSpPr>
          <p:spPr bwMode="auto">
            <a:xfrm>
              <a:off x="6605588" y="-733425"/>
              <a:ext cx="44450" cy="334963"/>
            </a:xfrm>
            <a:custGeom>
              <a:avLst/>
              <a:gdLst>
                <a:gd name="T0" fmla="*/ 28 w 28"/>
                <a:gd name="T1" fmla="*/ 211 h 211"/>
                <a:gd name="T2" fmla="*/ 0 w 28"/>
                <a:gd name="T3" fmla="*/ 211 h 211"/>
                <a:gd name="T4" fmla="*/ 0 w 28"/>
                <a:gd name="T5" fmla="*/ 0 h 211"/>
                <a:gd name="T6" fmla="*/ 28 w 28"/>
                <a:gd name="T7" fmla="*/ 0 h 211"/>
                <a:gd name="T8" fmla="*/ 28 w 28"/>
                <a:gd name="T9" fmla="*/ 211 h 211"/>
                <a:gd name="T10" fmla="*/ 28 w 28"/>
                <a:gd name="T11" fmla="*/ 211 h 211"/>
              </a:gdLst>
              <a:ahLst/>
              <a:cxnLst>
                <a:cxn ang="0">
                  <a:pos x="T0" y="T1"/>
                </a:cxn>
                <a:cxn ang="0">
                  <a:pos x="T2" y="T3"/>
                </a:cxn>
                <a:cxn ang="0">
                  <a:pos x="T4" y="T5"/>
                </a:cxn>
                <a:cxn ang="0">
                  <a:pos x="T6" y="T7"/>
                </a:cxn>
                <a:cxn ang="0">
                  <a:pos x="T8" y="T9"/>
                </a:cxn>
                <a:cxn ang="0">
                  <a:pos x="T10" y="T11"/>
                </a:cxn>
              </a:cxnLst>
              <a:rect l="0" t="0" r="r" b="b"/>
              <a:pathLst>
                <a:path w="28" h="211">
                  <a:moveTo>
                    <a:pt x="28" y="211"/>
                  </a:moveTo>
                  <a:lnTo>
                    <a:pt x="0" y="211"/>
                  </a:lnTo>
                  <a:lnTo>
                    <a:pt x="0" y="0"/>
                  </a:lnTo>
                  <a:lnTo>
                    <a:pt x="28" y="0"/>
                  </a:lnTo>
                  <a:lnTo>
                    <a:pt x="28" y="211"/>
                  </a:lnTo>
                  <a:lnTo>
                    <a:pt x="28" y="211"/>
                  </a:ln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userDrawn="1"/>
          </p:nvSpPr>
          <p:spPr bwMode="auto">
            <a:xfrm>
              <a:off x="6729413" y="-733425"/>
              <a:ext cx="344488" cy="334963"/>
            </a:xfrm>
            <a:custGeom>
              <a:avLst/>
              <a:gdLst>
                <a:gd name="T0" fmla="*/ 108 w 217"/>
                <a:gd name="T1" fmla="*/ 164 h 211"/>
                <a:gd name="T2" fmla="*/ 108 w 217"/>
                <a:gd name="T3" fmla="*/ 164 h 211"/>
                <a:gd name="T4" fmla="*/ 172 w 217"/>
                <a:gd name="T5" fmla="*/ 0 h 211"/>
                <a:gd name="T6" fmla="*/ 217 w 217"/>
                <a:gd name="T7" fmla="*/ 0 h 211"/>
                <a:gd name="T8" fmla="*/ 217 w 217"/>
                <a:gd name="T9" fmla="*/ 211 h 211"/>
                <a:gd name="T10" fmla="*/ 189 w 217"/>
                <a:gd name="T11" fmla="*/ 211 h 211"/>
                <a:gd name="T12" fmla="*/ 189 w 217"/>
                <a:gd name="T13" fmla="*/ 36 h 211"/>
                <a:gd name="T14" fmla="*/ 186 w 217"/>
                <a:gd name="T15" fmla="*/ 36 h 211"/>
                <a:gd name="T16" fmla="*/ 118 w 217"/>
                <a:gd name="T17" fmla="*/ 211 h 211"/>
                <a:gd name="T18" fmla="*/ 99 w 217"/>
                <a:gd name="T19" fmla="*/ 211 h 211"/>
                <a:gd name="T20" fmla="*/ 30 w 217"/>
                <a:gd name="T21" fmla="*/ 36 h 211"/>
                <a:gd name="T22" fmla="*/ 28 w 217"/>
                <a:gd name="T23" fmla="*/ 36 h 211"/>
                <a:gd name="T24" fmla="*/ 28 w 217"/>
                <a:gd name="T25" fmla="*/ 211 h 211"/>
                <a:gd name="T26" fmla="*/ 0 w 217"/>
                <a:gd name="T27" fmla="*/ 211 h 211"/>
                <a:gd name="T28" fmla="*/ 0 w 217"/>
                <a:gd name="T29" fmla="*/ 0 h 211"/>
                <a:gd name="T30" fmla="*/ 47 w 217"/>
                <a:gd name="T31" fmla="*/ 0 h 211"/>
                <a:gd name="T32" fmla="*/ 108 w 217"/>
                <a:gd name="T33" fmla="*/ 164 h 211"/>
                <a:gd name="T34" fmla="*/ 108 w 217"/>
                <a:gd name="T35" fmla="*/ 164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11">
                  <a:moveTo>
                    <a:pt x="108" y="164"/>
                  </a:moveTo>
                  <a:lnTo>
                    <a:pt x="108" y="164"/>
                  </a:lnTo>
                  <a:lnTo>
                    <a:pt x="172" y="0"/>
                  </a:lnTo>
                  <a:lnTo>
                    <a:pt x="217" y="0"/>
                  </a:lnTo>
                  <a:lnTo>
                    <a:pt x="217" y="211"/>
                  </a:lnTo>
                  <a:lnTo>
                    <a:pt x="189" y="211"/>
                  </a:lnTo>
                  <a:lnTo>
                    <a:pt x="189" y="36"/>
                  </a:lnTo>
                  <a:lnTo>
                    <a:pt x="186" y="36"/>
                  </a:lnTo>
                  <a:lnTo>
                    <a:pt x="118" y="211"/>
                  </a:lnTo>
                  <a:lnTo>
                    <a:pt x="99" y="211"/>
                  </a:lnTo>
                  <a:lnTo>
                    <a:pt x="30" y="36"/>
                  </a:lnTo>
                  <a:lnTo>
                    <a:pt x="28" y="36"/>
                  </a:lnTo>
                  <a:lnTo>
                    <a:pt x="28" y="211"/>
                  </a:lnTo>
                  <a:lnTo>
                    <a:pt x="0" y="211"/>
                  </a:lnTo>
                  <a:lnTo>
                    <a:pt x="0" y="0"/>
                  </a:lnTo>
                  <a:lnTo>
                    <a:pt x="47" y="0"/>
                  </a:lnTo>
                  <a:lnTo>
                    <a:pt x="108" y="164"/>
                  </a:lnTo>
                  <a:lnTo>
                    <a:pt x="108" y="164"/>
                  </a:ln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userDrawn="1"/>
          </p:nvSpPr>
          <p:spPr bwMode="auto">
            <a:xfrm>
              <a:off x="7131051" y="-741363"/>
              <a:ext cx="225425" cy="350838"/>
            </a:xfrm>
            <a:custGeom>
              <a:avLst/>
              <a:gdLst>
                <a:gd name="T0" fmla="*/ 50 w 60"/>
                <a:gd name="T1" fmla="*/ 19 h 93"/>
                <a:gd name="T2" fmla="*/ 43 w 60"/>
                <a:gd name="T3" fmla="*/ 13 h 93"/>
                <a:gd name="T4" fmla="*/ 33 w 60"/>
                <a:gd name="T5" fmla="*/ 10 h 93"/>
                <a:gd name="T6" fmla="*/ 27 w 60"/>
                <a:gd name="T7" fmla="*/ 11 h 93"/>
                <a:gd name="T8" fmla="*/ 21 w 60"/>
                <a:gd name="T9" fmla="*/ 14 h 93"/>
                <a:gd name="T10" fmla="*/ 17 w 60"/>
                <a:gd name="T11" fmla="*/ 18 h 93"/>
                <a:gd name="T12" fmla="*/ 16 w 60"/>
                <a:gd name="T13" fmla="*/ 25 h 93"/>
                <a:gd name="T14" fmla="*/ 17 w 60"/>
                <a:gd name="T15" fmla="*/ 31 h 93"/>
                <a:gd name="T16" fmla="*/ 21 w 60"/>
                <a:gd name="T17" fmla="*/ 35 h 93"/>
                <a:gd name="T18" fmla="*/ 27 w 60"/>
                <a:gd name="T19" fmla="*/ 38 h 93"/>
                <a:gd name="T20" fmla="*/ 34 w 60"/>
                <a:gd name="T21" fmla="*/ 40 h 93"/>
                <a:gd name="T22" fmla="*/ 43 w 60"/>
                <a:gd name="T23" fmla="*/ 44 h 93"/>
                <a:gd name="T24" fmla="*/ 51 w 60"/>
                <a:gd name="T25" fmla="*/ 48 h 93"/>
                <a:gd name="T26" fmla="*/ 58 w 60"/>
                <a:gd name="T27" fmla="*/ 55 h 93"/>
                <a:gd name="T28" fmla="*/ 60 w 60"/>
                <a:gd name="T29" fmla="*/ 66 h 93"/>
                <a:gd name="T30" fmla="*/ 57 w 60"/>
                <a:gd name="T31" fmla="*/ 78 h 93"/>
                <a:gd name="T32" fmla="*/ 50 w 60"/>
                <a:gd name="T33" fmla="*/ 87 h 93"/>
                <a:gd name="T34" fmla="*/ 41 w 60"/>
                <a:gd name="T35" fmla="*/ 92 h 93"/>
                <a:gd name="T36" fmla="*/ 29 w 60"/>
                <a:gd name="T37" fmla="*/ 93 h 93"/>
                <a:gd name="T38" fmla="*/ 13 w 60"/>
                <a:gd name="T39" fmla="*/ 90 h 93"/>
                <a:gd name="T40" fmla="*/ 0 w 60"/>
                <a:gd name="T41" fmla="*/ 80 h 93"/>
                <a:gd name="T42" fmla="*/ 10 w 60"/>
                <a:gd name="T43" fmla="*/ 72 h 93"/>
                <a:gd name="T44" fmla="*/ 18 w 60"/>
                <a:gd name="T45" fmla="*/ 80 h 93"/>
                <a:gd name="T46" fmla="*/ 29 w 60"/>
                <a:gd name="T47" fmla="*/ 83 h 93"/>
                <a:gd name="T48" fmla="*/ 36 w 60"/>
                <a:gd name="T49" fmla="*/ 82 h 93"/>
                <a:gd name="T50" fmla="*/ 41 w 60"/>
                <a:gd name="T51" fmla="*/ 79 h 93"/>
                <a:gd name="T52" fmla="*/ 46 w 60"/>
                <a:gd name="T53" fmla="*/ 74 h 93"/>
                <a:gd name="T54" fmla="*/ 47 w 60"/>
                <a:gd name="T55" fmla="*/ 68 h 93"/>
                <a:gd name="T56" fmla="*/ 46 w 60"/>
                <a:gd name="T57" fmla="*/ 61 h 93"/>
                <a:gd name="T58" fmla="*/ 41 w 60"/>
                <a:gd name="T59" fmla="*/ 56 h 93"/>
                <a:gd name="T60" fmla="*/ 34 w 60"/>
                <a:gd name="T61" fmla="*/ 53 h 93"/>
                <a:gd name="T62" fmla="*/ 26 w 60"/>
                <a:gd name="T63" fmla="*/ 50 h 93"/>
                <a:gd name="T64" fmla="*/ 18 w 60"/>
                <a:gd name="T65" fmla="*/ 47 h 93"/>
                <a:gd name="T66" fmla="*/ 10 w 60"/>
                <a:gd name="T67" fmla="*/ 43 h 93"/>
                <a:gd name="T68" fmla="*/ 5 w 60"/>
                <a:gd name="T69" fmla="*/ 36 h 93"/>
                <a:gd name="T70" fmla="*/ 3 w 60"/>
                <a:gd name="T71" fmla="*/ 25 h 93"/>
                <a:gd name="T72" fmla="*/ 6 w 60"/>
                <a:gd name="T73" fmla="*/ 14 h 93"/>
                <a:gd name="T74" fmla="*/ 13 w 60"/>
                <a:gd name="T75" fmla="*/ 6 h 93"/>
                <a:gd name="T76" fmla="*/ 23 w 60"/>
                <a:gd name="T77" fmla="*/ 1 h 93"/>
                <a:gd name="T78" fmla="*/ 34 w 60"/>
                <a:gd name="T79" fmla="*/ 0 h 93"/>
                <a:gd name="T80" fmla="*/ 48 w 60"/>
                <a:gd name="T81" fmla="*/ 3 h 93"/>
                <a:gd name="T82" fmla="*/ 59 w 60"/>
                <a:gd name="T83" fmla="*/ 10 h 93"/>
                <a:gd name="T84" fmla="*/ 50 w 60"/>
                <a:gd name="T85" fmla="*/ 1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 h="93">
                  <a:moveTo>
                    <a:pt x="50" y="19"/>
                  </a:moveTo>
                  <a:cubicBezTo>
                    <a:pt x="48" y="16"/>
                    <a:pt x="46" y="14"/>
                    <a:pt x="43" y="13"/>
                  </a:cubicBezTo>
                  <a:cubicBezTo>
                    <a:pt x="40" y="11"/>
                    <a:pt x="37" y="10"/>
                    <a:pt x="33" y="10"/>
                  </a:cubicBezTo>
                  <a:cubicBezTo>
                    <a:pt x="31" y="10"/>
                    <a:pt x="29" y="11"/>
                    <a:pt x="27" y="11"/>
                  </a:cubicBezTo>
                  <a:cubicBezTo>
                    <a:pt x="25" y="12"/>
                    <a:pt x="23" y="13"/>
                    <a:pt x="21" y="14"/>
                  </a:cubicBezTo>
                  <a:cubicBezTo>
                    <a:pt x="20" y="15"/>
                    <a:pt x="18" y="17"/>
                    <a:pt x="17" y="18"/>
                  </a:cubicBezTo>
                  <a:cubicBezTo>
                    <a:pt x="16" y="20"/>
                    <a:pt x="16" y="22"/>
                    <a:pt x="16" y="25"/>
                  </a:cubicBezTo>
                  <a:cubicBezTo>
                    <a:pt x="16" y="27"/>
                    <a:pt x="16" y="29"/>
                    <a:pt x="17" y="31"/>
                  </a:cubicBezTo>
                  <a:cubicBezTo>
                    <a:pt x="18" y="33"/>
                    <a:pt x="19" y="34"/>
                    <a:pt x="21" y="35"/>
                  </a:cubicBezTo>
                  <a:cubicBezTo>
                    <a:pt x="23" y="36"/>
                    <a:pt x="24" y="37"/>
                    <a:pt x="27" y="38"/>
                  </a:cubicBezTo>
                  <a:cubicBezTo>
                    <a:pt x="29" y="39"/>
                    <a:pt x="31" y="40"/>
                    <a:pt x="34" y="40"/>
                  </a:cubicBezTo>
                  <a:cubicBezTo>
                    <a:pt x="37" y="41"/>
                    <a:pt x="40" y="42"/>
                    <a:pt x="43" y="44"/>
                  </a:cubicBezTo>
                  <a:cubicBezTo>
                    <a:pt x="46" y="45"/>
                    <a:pt x="49" y="46"/>
                    <a:pt x="51" y="48"/>
                  </a:cubicBezTo>
                  <a:cubicBezTo>
                    <a:pt x="54" y="50"/>
                    <a:pt x="56" y="53"/>
                    <a:pt x="58" y="55"/>
                  </a:cubicBezTo>
                  <a:cubicBezTo>
                    <a:pt x="59" y="58"/>
                    <a:pt x="60" y="62"/>
                    <a:pt x="60" y="66"/>
                  </a:cubicBezTo>
                  <a:cubicBezTo>
                    <a:pt x="60" y="71"/>
                    <a:pt x="59" y="75"/>
                    <a:pt x="57" y="78"/>
                  </a:cubicBezTo>
                  <a:cubicBezTo>
                    <a:pt x="56" y="82"/>
                    <a:pt x="53" y="85"/>
                    <a:pt x="50" y="87"/>
                  </a:cubicBezTo>
                  <a:cubicBezTo>
                    <a:pt x="48" y="89"/>
                    <a:pt x="44" y="91"/>
                    <a:pt x="41" y="92"/>
                  </a:cubicBezTo>
                  <a:cubicBezTo>
                    <a:pt x="37" y="93"/>
                    <a:pt x="33" y="93"/>
                    <a:pt x="29" y="93"/>
                  </a:cubicBezTo>
                  <a:cubicBezTo>
                    <a:pt x="24" y="93"/>
                    <a:pt x="18" y="92"/>
                    <a:pt x="13" y="90"/>
                  </a:cubicBezTo>
                  <a:cubicBezTo>
                    <a:pt x="8" y="88"/>
                    <a:pt x="3" y="85"/>
                    <a:pt x="0" y="80"/>
                  </a:cubicBezTo>
                  <a:cubicBezTo>
                    <a:pt x="10" y="72"/>
                    <a:pt x="10" y="72"/>
                    <a:pt x="10" y="72"/>
                  </a:cubicBezTo>
                  <a:cubicBezTo>
                    <a:pt x="12" y="75"/>
                    <a:pt x="14" y="78"/>
                    <a:pt x="18" y="80"/>
                  </a:cubicBezTo>
                  <a:cubicBezTo>
                    <a:pt x="21" y="82"/>
                    <a:pt x="25" y="83"/>
                    <a:pt x="29" y="83"/>
                  </a:cubicBezTo>
                  <a:cubicBezTo>
                    <a:pt x="31" y="83"/>
                    <a:pt x="34" y="82"/>
                    <a:pt x="36" y="82"/>
                  </a:cubicBezTo>
                  <a:cubicBezTo>
                    <a:pt x="38" y="81"/>
                    <a:pt x="40" y="80"/>
                    <a:pt x="41" y="79"/>
                  </a:cubicBezTo>
                  <a:cubicBezTo>
                    <a:pt x="43" y="78"/>
                    <a:pt x="45" y="76"/>
                    <a:pt x="46" y="74"/>
                  </a:cubicBezTo>
                  <a:cubicBezTo>
                    <a:pt x="47" y="72"/>
                    <a:pt x="47" y="70"/>
                    <a:pt x="47" y="68"/>
                  </a:cubicBezTo>
                  <a:cubicBezTo>
                    <a:pt x="47" y="65"/>
                    <a:pt x="47" y="63"/>
                    <a:pt x="46" y="61"/>
                  </a:cubicBezTo>
                  <a:cubicBezTo>
                    <a:pt x="44" y="59"/>
                    <a:pt x="43" y="57"/>
                    <a:pt x="41" y="56"/>
                  </a:cubicBezTo>
                  <a:cubicBezTo>
                    <a:pt x="39" y="55"/>
                    <a:pt x="37" y="54"/>
                    <a:pt x="34" y="53"/>
                  </a:cubicBezTo>
                  <a:cubicBezTo>
                    <a:pt x="32" y="52"/>
                    <a:pt x="29" y="51"/>
                    <a:pt x="26" y="50"/>
                  </a:cubicBezTo>
                  <a:cubicBezTo>
                    <a:pt x="23" y="49"/>
                    <a:pt x="20" y="48"/>
                    <a:pt x="18" y="47"/>
                  </a:cubicBezTo>
                  <a:cubicBezTo>
                    <a:pt x="15" y="46"/>
                    <a:pt x="13" y="44"/>
                    <a:pt x="10" y="43"/>
                  </a:cubicBezTo>
                  <a:cubicBezTo>
                    <a:pt x="8" y="41"/>
                    <a:pt x="6" y="38"/>
                    <a:pt x="5" y="36"/>
                  </a:cubicBezTo>
                  <a:cubicBezTo>
                    <a:pt x="4" y="33"/>
                    <a:pt x="3" y="29"/>
                    <a:pt x="3" y="25"/>
                  </a:cubicBezTo>
                  <a:cubicBezTo>
                    <a:pt x="3" y="21"/>
                    <a:pt x="4" y="17"/>
                    <a:pt x="6" y="14"/>
                  </a:cubicBezTo>
                  <a:cubicBezTo>
                    <a:pt x="8" y="11"/>
                    <a:pt x="10" y="8"/>
                    <a:pt x="13" y="6"/>
                  </a:cubicBezTo>
                  <a:cubicBezTo>
                    <a:pt x="16" y="4"/>
                    <a:pt x="19" y="2"/>
                    <a:pt x="23" y="1"/>
                  </a:cubicBezTo>
                  <a:cubicBezTo>
                    <a:pt x="26" y="0"/>
                    <a:pt x="30" y="0"/>
                    <a:pt x="34" y="0"/>
                  </a:cubicBezTo>
                  <a:cubicBezTo>
                    <a:pt x="39" y="0"/>
                    <a:pt x="44" y="1"/>
                    <a:pt x="48" y="3"/>
                  </a:cubicBezTo>
                  <a:cubicBezTo>
                    <a:pt x="53" y="5"/>
                    <a:pt x="56" y="7"/>
                    <a:pt x="59" y="10"/>
                  </a:cubicBezTo>
                  <a:cubicBezTo>
                    <a:pt x="50" y="19"/>
                    <a:pt x="50" y="19"/>
                    <a:pt x="50" y="19"/>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userDrawn="1"/>
          </p:nvSpPr>
          <p:spPr bwMode="auto">
            <a:xfrm>
              <a:off x="7535863" y="-733425"/>
              <a:ext cx="263525" cy="334963"/>
            </a:xfrm>
            <a:custGeom>
              <a:avLst/>
              <a:gdLst>
                <a:gd name="T0" fmla="*/ 0 w 166"/>
                <a:gd name="T1" fmla="*/ 0 h 211"/>
                <a:gd name="T2" fmla="*/ 29 w 166"/>
                <a:gd name="T3" fmla="*/ 0 h 211"/>
                <a:gd name="T4" fmla="*/ 29 w 166"/>
                <a:gd name="T5" fmla="*/ 88 h 211"/>
                <a:gd name="T6" fmla="*/ 135 w 166"/>
                <a:gd name="T7" fmla="*/ 88 h 211"/>
                <a:gd name="T8" fmla="*/ 135 w 166"/>
                <a:gd name="T9" fmla="*/ 0 h 211"/>
                <a:gd name="T10" fmla="*/ 166 w 166"/>
                <a:gd name="T11" fmla="*/ 0 h 211"/>
                <a:gd name="T12" fmla="*/ 166 w 166"/>
                <a:gd name="T13" fmla="*/ 211 h 211"/>
                <a:gd name="T14" fmla="*/ 135 w 166"/>
                <a:gd name="T15" fmla="*/ 211 h 211"/>
                <a:gd name="T16" fmla="*/ 135 w 166"/>
                <a:gd name="T17" fmla="*/ 114 h 211"/>
                <a:gd name="T18" fmla="*/ 29 w 166"/>
                <a:gd name="T19" fmla="*/ 114 h 211"/>
                <a:gd name="T20" fmla="*/ 29 w 166"/>
                <a:gd name="T21" fmla="*/ 211 h 211"/>
                <a:gd name="T22" fmla="*/ 0 w 166"/>
                <a:gd name="T23" fmla="*/ 211 h 211"/>
                <a:gd name="T24" fmla="*/ 0 w 166"/>
                <a:gd name="T25" fmla="*/ 0 h 211"/>
                <a:gd name="T26" fmla="*/ 0 w 166"/>
                <a:gd name="T2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11">
                  <a:moveTo>
                    <a:pt x="0" y="0"/>
                  </a:moveTo>
                  <a:lnTo>
                    <a:pt x="29" y="0"/>
                  </a:lnTo>
                  <a:lnTo>
                    <a:pt x="29" y="88"/>
                  </a:lnTo>
                  <a:lnTo>
                    <a:pt x="135" y="88"/>
                  </a:lnTo>
                  <a:lnTo>
                    <a:pt x="135" y="0"/>
                  </a:lnTo>
                  <a:lnTo>
                    <a:pt x="166" y="0"/>
                  </a:lnTo>
                  <a:lnTo>
                    <a:pt x="166" y="211"/>
                  </a:lnTo>
                  <a:lnTo>
                    <a:pt x="135" y="211"/>
                  </a:lnTo>
                  <a:lnTo>
                    <a:pt x="135" y="114"/>
                  </a:lnTo>
                  <a:lnTo>
                    <a:pt x="29" y="114"/>
                  </a:lnTo>
                  <a:lnTo>
                    <a:pt x="29" y="211"/>
                  </a:lnTo>
                  <a:lnTo>
                    <a:pt x="0" y="211"/>
                  </a:lnTo>
                  <a:lnTo>
                    <a:pt x="0" y="0"/>
                  </a:lnTo>
                  <a:lnTo>
                    <a:pt x="0" y="0"/>
                  </a:ln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0"/>
            <p:cNvSpPr>
              <a:spLocks noEditPoints="1"/>
            </p:cNvSpPr>
            <p:nvPr userDrawn="1"/>
          </p:nvSpPr>
          <p:spPr bwMode="auto">
            <a:xfrm>
              <a:off x="7840663" y="-627063"/>
              <a:ext cx="225425" cy="236538"/>
            </a:xfrm>
            <a:custGeom>
              <a:avLst/>
              <a:gdLst>
                <a:gd name="T0" fmla="*/ 48 w 60"/>
                <a:gd name="T1" fmla="*/ 26 h 63"/>
                <a:gd name="T2" fmla="*/ 46 w 60"/>
                <a:gd name="T3" fmla="*/ 19 h 63"/>
                <a:gd name="T4" fmla="*/ 43 w 60"/>
                <a:gd name="T5" fmla="*/ 14 h 63"/>
                <a:gd name="T6" fmla="*/ 38 w 60"/>
                <a:gd name="T7" fmla="*/ 11 h 63"/>
                <a:gd name="T8" fmla="*/ 31 w 60"/>
                <a:gd name="T9" fmla="*/ 9 h 63"/>
                <a:gd name="T10" fmla="*/ 24 w 60"/>
                <a:gd name="T11" fmla="*/ 11 h 63"/>
                <a:gd name="T12" fmla="*/ 18 w 60"/>
                <a:gd name="T13" fmla="*/ 14 h 63"/>
                <a:gd name="T14" fmla="*/ 14 w 60"/>
                <a:gd name="T15" fmla="*/ 19 h 63"/>
                <a:gd name="T16" fmla="*/ 12 w 60"/>
                <a:gd name="T17" fmla="*/ 26 h 63"/>
                <a:gd name="T18" fmla="*/ 48 w 60"/>
                <a:gd name="T19" fmla="*/ 26 h 63"/>
                <a:gd name="T20" fmla="*/ 60 w 60"/>
                <a:gd name="T21" fmla="*/ 31 h 63"/>
                <a:gd name="T22" fmla="*/ 60 w 60"/>
                <a:gd name="T23" fmla="*/ 33 h 63"/>
                <a:gd name="T24" fmla="*/ 60 w 60"/>
                <a:gd name="T25" fmla="*/ 35 h 63"/>
                <a:gd name="T26" fmla="*/ 12 w 60"/>
                <a:gd name="T27" fmla="*/ 35 h 63"/>
                <a:gd name="T28" fmla="*/ 14 w 60"/>
                <a:gd name="T29" fmla="*/ 42 h 63"/>
                <a:gd name="T30" fmla="*/ 18 w 60"/>
                <a:gd name="T31" fmla="*/ 48 h 63"/>
                <a:gd name="T32" fmla="*/ 24 w 60"/>
                <a:gd name="T33" fmla="*/ 51 h 63"/>
                <a:gd name="T34" fmla="*/ 32 w 60"/>
                <a:gd name="T35" fmla="*/ 53 h 63"/>
                <a:gd name="T36" fmla="*/ 42 w 60"/>
                <a:gd name="T37" fmla="*/ 50 h 63"/>
                <a:gd name="T38" fmla="*/ 49 w 60"/>
                <a:gd name="T39" fmla="*/ 44 h 63"/>
                <a:gd name="T40" fmla="*/ 57 w 60"/>
                <a:gd name="T41" fmla="*/ 50 h 63"/>
                <a:gd name="T42" fmla="*/ 46 w 60"/>
                <a:gd name="T43" fmla="*/ 60 h 63"/>
                <a:gd name="T44" fmla="*/ 32 w 60"/>
                <a:gd name="T45" fmla="*/ 63 h 63"/>
                <a:gd name="T46" fmla="*/ 19 w 60"/>
                <a:gd name="T47" fmla="*/ 60 h 63"/>
                <a:gd name="T48" fmla="*/ 9 w 60"/>
                <a:gd name="T49" fmla="*/ 54 h 63"/>
                <a:gd name="T50" fmla="*/ 3 w 60"/>
                <a:gd name="T51" fmla="*/ 44 h 63"/>
                <a:gd name="T52" fmla="*/ 0 w 60"/>
                <a:gd name="T53" fmla="*/ 31 h 63"/>
                <a:gd name="T54" fmla="*/ 2 w 60"/>
                <a:gd name="T55" fmla="*/ 19 h 63"/>
                <a:gd name="T56" fmla="*/ 9 w 60"/>
                <a:gd name="T57" fmla="*/ 9 h 63"/>
                <a:gd name="T58" fmla="*/ 19 w 60"/>
                <a:gd name="T59" fmla="*/ 2 h 63"/>
                <a:gd name="T60" fmla="*/ 31 w 60"/>
                <a:gd name="T61" fmla="*/ 0 h 63"/>
                <a:gd name="T62" fmla="*/ 43 w 60"/>
                <a:gd name="T63" fmla="*/ 2 h 63"/>
                <a:gd name="T64" fmla="*/ 52 w 60"/>
                <a:gd name="T65" fmla="*/ 8 h 63"/>
                <a:gd name="T66" fmla="*/ 58 w 60"/>
                <a:gd name="T67" fmla="*/ 18 h 63"/>
                <a:gd name="T68" fmla="*/ 60 w 60"/>
                <a:gd name="T69"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63">
                  <a:moveTo>
                    <a:pt x="48" y="26"/>
                  </a:moveTo>
                  <a:cubicBezTo>
                    <a:pt x="48" y="24"/>
                    <a:pt x="47" y="22"/>
                    <a:pt x="46" y="19"/>
                  </a:cubicBezTo>
                  <a:cubicBezTo>
                    <a:pt x="46" y="17"/>
                    <a:pt x="45" y="16"/>
                    <a:pt x="43" y="14"/>
                  </a:cubicBezTo>
                  <a:cubicBezTo>
                    <a:pt x="42" y="13"/>
                    <a:pt x="40" y="11"/>
                    <a:pt x="38" y="11"/>
                  </a:cubicBezTo>
                  <a:cubicBezTo>
                    <a:pt x="36" y="10"/>
                    <a:pt x="34" y="9"/>
                    <a:pt x="31" y="9"/>
                  </a:cubicBezTo>
                  <a:cubicBezTo>
                    <a:pt x="28" y="9"/>
                    <a:pt x="26" y="10"/>
                    <a:pt x="24" y="11"/>
                  </a:cubicBezTo>
                  <a:cubicBezTo>
                    <a:pt x="22" y="11"/>
                    <a:pt x="20" y="13"/>
                    <a:pt x="18" y="14"/>
                  </a:cubicBezTo>
                  <a:cubicBezTo>
                    <a:pt x="16" y="16"/>
                    <a:pt x="15" y="17"/>
                    <a:pt x="14" y="19"/>
                  </a:cubicBezTo>
                  <a:cubicBezTo>
                    <a:pt x="13" y="22"/>
                    <a:pt x="12" y="24"/>
                    <a:pt x="12" y="26"/>
                  </a:cubicBezTo>
                  <a:cubicBezTo>
                    <a:pt x="48" y="26"/>
                    <a:pt x="48" y="26"/>
                    <a:pt x="48" y="26"/>
                  </a:cubicBezTo>
                  <a:close/>
                  <a:moveTo>
                    <a:pt x="60" y="31"/>
                  </a:moveTo>
                  <a:cubicBezTo>
                    <a:pt x="60" y="32"/>
                    <a:pt x="60" y="32"/>
                    <a:pt x="60" y="33"/>
                  </a:cubicBezTo>
                  <a:cubicBezTo>
                    <a:pt x="60" y="34"/>
                    <a:pt x="60" y="34"/>
                    <a:pt x="60" y="35"/>
                  </a:cubicBezTo>
                  <a:cubicBezTo>
                    <a:pt x="12" y="35"/>
                    <a:pt x="12" y="35"/>
                    <a:pt x="12" y="35"/>
                  </a:cubicBezTo>
                  <a:cubicBezTo>
                    <a:pt x="12" y="37"/>
                    <a:pt x="13" y="40"/>
                    <a:pt x="14" y="42"/>
                  </a:cubicBezTo>
                  <a:cubicBezTo>
                    <a:pt x="15" y="44"/>
                    <a:pt x="16" y="46"/>
                    <a:pt x="18" y="48"/>
                  </a:cubicBezTo>
                  <a:cubicBezTo>
                    <a:pt x="20" y="49"/>
                    <a:pt x="22" y="51"/>
                    <a:pt x="24" y="51"/>
                  </a:cubicBezTo>
                  <a:cubicBezTo>
                    <a:pt x="26" y="52"/>
                    <a:pt x="29" y="53"/>
                    <a:pt x="32" y="53"/>
                  </a:cubicBezTo>
                  <a:cubicBezTo>
                    <a:pt x="36" y="53"/>
                    <a:pt x="39" y="52"/>
                    <a:pt x="42" y="50"/>
                  </a:cubicBezTo>
                  <a:cubicBezTo>
                    <a:pt x="45" y="48"/>
                    <a:pt x="47" y="46"/>
                    <a:pt x="49" y="44"/>
                  </a:cubicBezTo>
                  <a:cubicBezTo>
                    <a:pt x="57" y="50"/>
                    <a:pt x="57" y="50"/>
                    <a:pt x="57" y="50"/>
                  </a:cubicBezTo>
                  <a:cubicBezTo>
                    <a:pt x="54" y="55"/>
                    <a:pt x="50" y="58"/>
                    <a:pt x="46" y="60"/>
                  </a:cubicBezTo>
                  <a:cubicBezTo>
                    <a:pt x="42" y="62"/>
                    <a:pt x="37" y="63"/>
                    <a:pt x="32" y="63"/>
                  </a:cubicBezTo>
                  <a:cubicBezTo>
                    <a:pt x="27" y="63"/>
                    <a:pt x="23" y="62"/>
                    <a:pt x="19" y="60"/>
                  </a:cubicBezTo>
                  <a:cubicBezTo>
                    <a:pt x="15" y="59"/>
                    <a:pt x="12" y="57"/>
                    <a:pt x="9" y="54"/>
                  </a:cubicBezTo>
                  <a:cubicBezTo>
                    <a:pt x="6" y="51"/>
                    <a:pt x="4" y="48"/>
                    <a:pt x="3" y="44"/>
                  </a:cubicBezTo>
                  <a:cubicBezTo>
                    <a:pt x="1" y="40"/>
                    <a:pt x="0" y="36"/>
                    <a:pt x="0" y="31"/>
                  </a:cubicBezTo>
                  <a:cubicBezTo>
                    <a:pt x="0" y="27"/>
                    <a:pt x="1" y="23"/>
                    <a:pt x="2" y="19"/>
                  </a:cubicBezTo>
                  <a:cubicBezTo>
                    <a:pt x="4" y="15"/>
                    <a:pt x="6" y="12"/>
                    <a:pt x="9" y="9"/>
                  </a:cubicBezTo>
                  <a:cubicBezTo>
                    <a:pt x="12" y="6"/>
                    <a:pt x="15" y="4"/>
                    <a:pt x="19" y="2"/>
                  </a:cubicBezTo>
                  <a:cubicBezTo>
                    <a:pt x="23" y="1"/>
                    <a:pt x="27" y="0"/>
                    <a:pt x="31" y="0"/>
                  </a:cubicBezTo>
                  <a:cubicBezTo>
                    <a:pt x="35" y="0"/>
                    <a:pt x="39" y="1"/>
                    <a:pt x="43" y="2"/>
                  </a:cubicBezTo>
                  <a:cubicBezTo>
                    <a:pt x="46" y="4"/>
                    <a:pt x="49" y="6"/>
                    <a:pt x="52" y="8"/>
                  </a:cubicBezTo>
                  <a:cubicBezTo>
                    <a:pt x="54" y="11"/>
                    <a:pt x="56" y="14"/>
                    <a:pt x="58" y="18"/>
                  </a:cubicBezTo>
                  <a:cubicBezTo>
                    <a:pt x="59" y="22"/>
                    <a:pt x="60" y="26"/>
                    <a:pt x="60" y="31"/>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1"/>
            <p:cNvSpPr>
              <a:spLocks noEditPoints="1"/>
            </p:cNvSpPr>
            <p:nvPr userDrawn="1"/>
          </p:nvSpPr>
          <p:spPr bwMode="auto">
            <a:xfrm>
              <a:off x="8102601" y="-627063"/>
              <a:ext cx="203200" cy="236538"/>
            </a:xfrm>
            <a:custGeom>
              <a:avLst/>
              <a:gdLst>
                <a:gd name="T0" fmla="*/ 39 w 54"/>
                <a:gd name="T1" fmla="*/ 33 h 63"/>
                <a:gd name="T2" fmla="*/ 30 w 54"/>
                <a:gd name="T3" fmla="*/ 33 h 63"/>
                <a:gd name="T4" fmla="*/ 21 w 54"/>
                <a:gd name="T5" fmla="*/ 35 h 63"/>
                <a:gd name="T6" fmla="*/ 15 w 54"/>
                <a:gd name="T7" fmla="*/ 38 h 63"/>
                <a:gd name="T8" fmla="*/ 12 w 54"/>
                <a:gd name="T9" fmla="*/ 44 h 63"/>
                <a:gd name="T10" fmla="*/ 14 w 54"/>
                <a:gd name="T11" fmla="*/ 48 h 63"/>
                <a:gd name="T12" fmla="*/ 16 w 54"/>
                <a:gd name="T13" fmla="*/ 51 h 63"/>
                <a:gd name="T14" fmla="*/ 20 w 54"/>
                <a:gd name="T15" fmla="*/ 53 h 63"/>
                <a:gd name="T16" fmla="*/ 25 w 54"/>
                <a:gd name="T17" fmla="*/ 53 h 63"/>
                <a:gd name="T18" fmla="*/ 37 w 54"/>
                <a:gd name="T19" fmla="*/ 48 h 63"/>
                <a:gd name="T20" fmla="*/ 42 w 54"/>
                <a:gd name="T21" fmla="*/ 36 h 63"/>
                <a:gd name="T22" fmla="*/ 42 w 54"/>
                <a:gd name="T23" fmla="*/ 33 h 63"/>
                <a:gd name="T24" fmla="*/ 39 w 54"/>
                <a:gd name="T25" fmla="*/ 33 h 63"/>
                <a:gd name="T26" fmla="*/ 42 w 54"/>
                <a:gd name="T27" fmla="*/ 23 h 63"/>
                <a:gd name="T28" fmla="*/ 38 w 54"/>
                <a:gd name="T29" fmla="*/ 13 h 63"/>
                <a:gd name="T30" fmla="*/ 27 w 54"/>
                <a:gd name="T31" fmla="*/ 10 h 63"/>
                <a:gd name="T32" fmla="*/ 18 w 54"/>
                <a:gd name="T33" fmla="*/ 11 h 63"/>
                <a:gd name="T34" fmla="*/ 10 w 54"/>
                <a:gd name="T35" fmla="*/ 16 h 63"/>
                <a:gd name="T36" fmla="*/ 4 w 54"/>
                <a:gd name="T37" fmla="*/ 9 h 63"/>
                <a:gd name="T38" fmla="*/ 15 w 54"/>
                <a:gd name="T39" fmla="*/ 2 h 63"/>
                <a:gd name="T40" fmla="*/ 28 w 54"/>
                <a:gd name="T41" fmla="*/ 0 h 63"/>
                <a:gd name="T42" fmla="*/ 39 w 54"/>
                <a:gd name="T43" fmla="*/ 2 h 63"/>
                <a:gd name="T44" fmla="*/ 47 w 54"/>
                <a:gd name="T45" fmla="*/ 7 h 63"/>
                <a:gd name="T46" fmla="*/ 52 w 54"/>
                <a:gd name="T47" fmla="*/ 14 h 63"/>
                <a:gd name="T48" fmla="*/ 53 w 54"/>
                <a:gd name="T49" fmla="*/ 23 h 63"/>
                <a:gd name="T50" fmla="*/ 53 w 54"/>
                <a:gd name="T51" fmla="*/ 49 h 63"/>
                <a:gd name="T52" fmla="*/ 53 w 54"/>
                <a:gd name="T53" fmla="*/ 56 h 63"/>
                <a:gd name="T54" fmla="*/ 54 w 54"/>
                <a:gd name="T55" fmla="*/ 61 h 63"/>
                <a:gd name="T56" fmla="*/ 43 w 54"/>
                <a:gd name="T57" fmla="*/ 61 h 63"/>
                <a:gd name="T58" fmla="*/ 42 w 54"/>
                <a:gd name="T59" fmla="*/ 53 h 63"/>
                <a:gd name="T60" fmla="*/ 42 w 54"/>
                <a:gd name="T61" fmla="*/ 53 h 63"/>
                <a:gd name="T62" fmla="*/ 34 w 54"/>
                <a:gd name="T63" fmla="*/ 60 h 63"/>
                <a:gd name="T64" fmla="*/ 22 w 54"/>
                <a:gd name="T65" fmla="*/ 63 h 63"/>
                <a:gd name="T66" fmla="*/ 15 w 54"/>
                <a:gd name="T67" fmla="*/ 62 h 63"/>
                <a:gd name="T68" fmla="*/ 8 w 54"/>
                <a:gd name="T69" fmla="*/ 59 h 63"/>
                <a:gd name="T70" fmla="*/ 3 w 54"/>
                <a:gd name="T71" fmla="*/ 53 h 63"/>
                <a:gd name="T72" fmla="*/ 0 w 54"/>
                <a:gd name="T73" fmla="*/ 44 h 63"/>
                <a:gd name="T74" fmla="*/ 4 w 54"/>
                <a:gd name="T75" fmla="*/ 34 h 63"/>
                <a:gd name="T76" fmla="*/ 14 w 54"/>
                <a:gd name="T77" fmla="*/ 28 h 63"/>
                <a:gd name="T78" fmla="*/ 27 w 54"/>
                <a:gd name="T79" fmla="*/ 25 h 63"/>
                <a:gd name="T80" fmla="*/ 42 w 54"/>
                <a:gd name="T81" fmla="*/ 24 h 63"/>
                <a:gd name="T82" fmla="*/ 42 w 54"/>
                <a:gd name="T83" fmla="*/ 2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 h="63">
                  <a:moveTo>
                    <a:pt x="39" y="33"/>
                  </a:moveTo>
                  <a:cubicBezTo>
                    <a:pt x="36" y="33"/>
                    <a:pt x="33" y="33"/>
                    <a:pt x="30" y="33"/>
                  </a:cubicBezTo>
                  <a:cubicBezTo>
                    <a:pt x="27" y="33"/>
                    <a:pt x="24" y="34"/>
                    <a:pt x="21" y="35"/>
                  </a:cubicBezTo>
                  <a:cubicBezTo>
                    <a:pt x="19" y="35"/>
                    <a:pt x="17" y="37"/>
                    <a:pt x="15" y="38"/>
                  </a:cubicBezTo>
                  <a:cubicBezTo>
                    <a:pt x="13" y="40"/>
                    <a:pt x="12" y="42"/>
                    <a:pt x="12" y="44"/>
                  </a:cubicBezTo>
                  <a:cubicBezTo>
                    <a:pt x="12" y="46"/>
                    <a:pt x="13" y="47"/>
                    <a:pt x="14" y="48"/>
                  </a:cubicBezTo>
                  <a:cubicBezTo>
                    <a:pt x="14" y="50"/>
                    <a:pt x="15" y="51"/>
                    <a:pt x="16" y="51"/>
                  </a:cubicBezTo>
                  <a:cubicBezTo>
                    <a:pt x="18" y="52"/>
                    <a:pt x="19" y="53"/>
                    <a:pt x="20" y="53"/>
                  </a:cubicBezTo>
                  <a:cubicBezTo>
                    <a:pt x="22" y="53"/>
                    <a:pt x="23" y="53"/>
                    <a:pt x="25" y="53"/>
                  </a:cubicBezTo>
                  <a:cubicBezTo>
                    <a:pt x="30" y="53"/>
                    <a:pt x="34" y="52"/>
                    <a:pt x="37" y="48"/>
                  </a:cubicBezTo>
                  <a:cubicBezTo>
                    <a:pt x="40" y="45"/>
                    <a:pt x="42" y="41"/>
                    <a:pt x="42" y="36"/>
                  </a:cubicBezTo>
                  <a:cubicBezTo>
                    <a:pt x="42" y="33"/>
                    <a:pt x="42" y="33"/>
                    <a:pt x="42" y="33"/>
                  </a:cubicBezTo>
                  <a:cubicBezTo>
                    <a:pt x="39" y="33"/>
                    <a:pt x="39" y="33"/>
                    <a:pt x="39" y="33"/>
                  </a:cubicBezTo>
                  <a:close/>
                  <a:moveTo>
                    <a:pt x="42" y="23"/>
                  </a:moveTo>
                  <a:cubicBezTo>
                    <a:pt x="42" y="18"/>
                    <a:pt x="41" y="15"/>
                    <a:pt x="38" y="13"/>
                  </a:cubicBezTo>
                  <a:cubicBezTo>
                    <a:pt x="35" y="11"/>
                    <a:pt x="32" y="10"/>
                    <a:pt x="27" y="10"/>
                  </a:cubicBezTo>
                  <a:cubicBezTo>
                    <a:pt x="24" y="10"/>
                    <a:pt x="21" y="10"/>
                    <a:pt x="18" y="11"/>
                  </a:cubicBezTo>
                  <a:cubicBezTo>
                    <a:pt x="15" y="13"/>
                    <a:pt x="12" y="14"/>
                    <a:pt x="10" y="16"/>
                  </a:cubicBezTo>
                  <a:cubicBezTo>
                    <a:pt x="4" y="9"/>
                    <a:pt x="4" y="9"/>
                    <a:pt x="4" y="9"/>
                  </a:cubicBezTo>
                  <a:cubicBezTo>
                    <a:pt x="7" y="6"/>
                    <a:pt x="10" y="4"/>
                    <a:pt x="15" y="2"/>
                  </a:cubicBezTo>
                  <a:cubicBezTo>
                    <a:pt x="19" y="1"/>
                    <a:pt x="23" y="0"/>
                    <a:pt x="28" y="0"/>
                  </a:cubicBezTo>
                  <a:cubicBezTo>
                    <a:pt x="33" y="0"/>
                    <a:pt x="36" y="1"/>
                    <a:pt x="39" y="2"/>
                  </a:cubicBezTo>
                  <a:cubicBezTo>
                    <a:pt x="43" y="3"/>
                    <a:pt x="45" y="5"/>
                    <a:pt x="47" y="7"/>
                  </a:cubicBezTo>
                  <a:cubicBezTo>
                    <a:pt x="49" y="9"/>
                    <a:pt x="51" y="11"/>
                    <a:pt x="52" y="14"/>
                  </a:cubicBezTo>
                  <a:cubicBezTo>
                    <a:pt x="53" y="17"/>
                    <a:pt x="53" y="20"/>
                    <a:pt x="53" y="23"/>
                  </a:cubicBezTo>
                  <a:cubicBezTo>
                    <a:pt x="53" y="49"/>
                    <a:pt x="53" y="49"/>
                    <a:pt x="53" y="49"/>
                  </a:cubicBezTo>
                  <a:cubicBezTo>
                    <a:pt x="53" y="51"/>
                    <a:pt x="53" y="53"/>
                    <a:pt x="53" y="56"/>
                  </a:cubicBezTo>
                  <a:cubicBezTo>
                    <a:pt x="53" y="58"/>
                    <a:pt x="54" y="60"/>
                    <a:pt x="54" y="61"/>
                  </a:cubicBezTo>
                  <a:cubicBezTo>
                    <a:pt x="43" y="61"/>
                    <a:pt x="43" y="61"/>
                    <a:pt x="43" y="61"/>
                  </a:cubicBezTo>
                  <a:cubicBezTo>
                    <a:pt x="43" y="58"/>
                    <a:pt x="42" y="55"/>
                    <a:pt x="42" y="53"/>
                  </a:cubicBezTo>
                  <a:cubicBezTo>
                    <a:pt x="42" y="53"/>
                    <a:pt x="42" y="53"/>
                    <a:pt x="42" y="53"/>
                  </a:cubicBezTo>
                  <a:cubicBezTo>
                    <a:pt x="40" y="56"/>
                    <a:pt x="37" y="58"/>
                    <a:pt x="34" y="60"/>
                  </a:cubicBezTo>
                  <a:cubicBezTo>
                    <a:pt x="30" y="62"/>
                    <a:pt x="27" y="63"/>
                    <a:pt x="22" y="63"/>
                  </a:cubicBezTo>
                  <a:cubicBezTo>
                    <a:pt x="20" y="63"/>
                    <a:pt x="17" y="62"/>
                    <a:pt x="15" y="62"/>
                  </a:cubicBezTo>
                  <a:cubicBezTo>
                    <a:pt x="12" y="61"/>
                    <a:pt x="10" y="60"/>
                    <a:pt x="8" y="59"/>
                  </a:cubicBezTo>
                  <a:cubicBezTo>
                    <a:pt x="6" y="57"/>
                    <a:pt x="4" y="55"/>
                    <a:pt x="3" y="53"/>
                  </a:cubicBezTo>
                  <a:cubicBezTo>
                    <a:pt x="1" y="51"/>
                    <a:pt x="0" y="48"/>
                    <a:pt x="0" y="44"/>
                  </a:cubicBezTo>
                  <a:cubicBezTo>
                    <a:pt x="0" y="40"/>
                    <a:pt x="2" y="36"/>
                    <a:pt x="4" y="34"/>
                  </a:cubicBezTo>
                  <a:cubicBezTo>
                    <a:pt x="7" y="31"/>
                    <a:pt x="10" y="29"/>
                    <a:pt x="14" y="28"/>
                  </a:cubicBezTo>
                  <a:cubicBezTo>
                    <a:pt x="18" y="26"/>
                    <a:pt x="22" y="25"/>
                    <a:pt x="27" y="25"/>
                  </a:cubicBezTo>
                  <a:cubicBezTo>
                    <a:pt x="32" y="24"/>
                    <a:pt x="37" y="24"/>
                    <a:pt x="42" y="24"/>
                  </a:cubicBezTo>
                  <a:cubicBezTo>
                    <a:pt x="42" y="23"/>
                    <a:pt x="42" y="23"/>
                    <a:pt x="42" y="23"/>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2"/>
            <p:cNvSpPr>
              <a:spLocks/>
            </p:cNvSpPr>
            <p:nvPr userDrawn="1"/>
          </p:nvSpPr>
          <p:spPr bwMode="auto">
            <a:xfrm>
              <a:off x="8374063" y="-755650"/>
              <a:ext cx="44450" cy="357188"/>
            </a:xfrm>
            <a:custGeom>
              <a:avLst/>
              <a:gdLst>
                <a:gd name="T0" fmla="*/ 28 w 28"/>
                <a:gd name="T1" fmla="*/ 225 h 225"/>
                <a:gd name="T2" fmla="*/ 0 w 28"/>
                <a:gd name="T3" fmla="*/ 225 h 225"/>
                <a:gd name="T4" fmla="*/ 0 w 28"/>
                <a:gd name="T5" fmla="*/ 0 h 225"/>
                <a:gd name="T6" fmla="*/ 28 w 28"/>
                <a:gd name="T7" fmla="*/ 0 h 225"/>
                <a:gd name="T8" fmla="*/ 28 w 28"/>
                <a:gd name="T9" fmla="*/ 225 h 225"/>
                <a:gd name="T10" fmla="*/ 28 w 28"/>
                <a:gd name="T11" fmla="*/ 225 h 225"/>
              </a:gdLst>
              <a:ahLst/>
              <a:cxnLst>
                <a:cxn ang="0">
                  <a:pos x="T0" y="T1"/>
                </a:cxn>
                <a:cxn ang="0">
                  <a:pos x="T2" y="T3"/>
                </a:cxn>
                <a:cxn ang="0">
                  <a:pos x="T4" y="T5"/>
                </a:cxn>
                <a:cxn ang="0">
                  <a:pos x="T6" y="T7"/>
                </a:cxn>
                <a:cxn ang="0">
                  <a:pos x="T8" y="T9"/>
                </a:cxn>
                <a:cxn ang="0">
                  <a:pos x="T10" y="T11"/>
                </a:cxn>
              </a:cxnLst>
              <a:rect l="0" t="0" r="r" b="b"/>
              <a:pathLst>
                <a:path w="28" h="225">
                  <a:moveTo>
                    <a:pt x="28" y="225"/>
                  </a:moveTo>
                  <a:lnTo>
                    <a:pt x="0" y="225"/>
                  </a:lnTo>
                  <a:lnTo>
                    <a:pt x="0" y="0"/>
                  </a:lnTo>
                  <a:lnTo>
                    <a:pt x="28" y="0"/>
                  </a:lnTo>
                  <a:lnTo>
                    <a:pt x="28" y="225"/>
                  </a:lnTo>
                  <a:lnTo>
                    <a:pt x="28" y="225"/>
                  </a:ln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3"/>
            <p:cNvSpPr>
              <a:spLocks/>
            </p:cNvSpPr>
            <p:nvPr userDrawn="1"/>
          </p:nvSpPr>
          <p:spPr bwMode="auto">
            <a:xfrm>
              <a:off x="8459788" y="-684213"/>
              <a:ext cx="142875" cy="290513"/>
            </a:xfrm>
            <a:custGeom>
              <a:avLst/>
              <a:gdLst>
                <a:gd name="T0" fmla="*/ 38 w 38"/>
                <a:gd name="T1" fmla="*/ 26 h 77"/>
                <a:gd name="T2" fmla="*/ 23 w 38"/>
                <a:gd name="T3" fmla="*/ 26 h 77"/>
                <a:gd name="T4" fmla="*/ 23 w 38"/>
                <a:gd name="T5" fmla="*/ 57 h 77"/>
                <a:gd name="T6" fmla="*/ 25 w 38"/>
                <a:gd name="T7" fmla="*/ 65 h 77"/>
                <a:gd name="T8" fmla="*/ 31 w 38"/>
                <a:gd name="T9" fmla="*/ 67 h 77"/>
                <a:gd name="T10" fmla="*/ 35 w 38"/>
                <a:gd name="T11" fmla="*/ 67 h 77"/>
                <a:gd name="T12" fmla="*/ 38 w 38"/>
                <a:gd name="T13" fmla="*/ 66 h 77"/>
                <a:gd name="T14" fmla="*/ 38 w 38"/>
                <a:gd name="T15" fmla="*/ 75 h 77"/>
                <a:gd name="T16" fmla="*/ 34 w 38"/>
                <a:gd name="T17" fmla="*/ 77 h 77"/>
                <a:gd name="T18" fmla="*/ 28 w 38"/>
                <a:gd name="T19" fmla="*/ 77 h 77"/>
                <a:gd name="T20" fmla="*/ 15 w 38"/>
                <a:gd name="T21" fmla="*/ 72 h 77"/>
                <a:gd name="T22" fmla="*/ 11 w 38"/>
                <a:gd name="T23" fmla="*/ 59 h 77"/>
                <a:gd name="T24" fmla="*/ 11 w 38"/>
                <a:gd name="T25" fmla="*/ 26 h 77"/>
                <a:gd name="T26" fmla="*/ 0 w 38"/>
                <a:gd name="T27" fmla="*/ 26 h 77"/>
                <a:gd name="T28" fmla="*/ 0 w 38"/>
                <a:gd name="T29" fmla="*/ 17 h 77"/>
                <a:gd name="T30" fmla="*/ 11 w 38"/>
                <a:gd name="T31" fmla="*/ 17 h 77"/>
                <a:gd name="T32" fmla="*/ 11 w 38"/>
                <a:gd name="T33" fmla="*/ 0 h 77"/>
                <a:gd name="T34" fmla="*/ 23 w 38"/>
                <a:gd name="T35" fmla="*/ 0 h 77"/>
                <a:gd name="T36" fmla="*/ 23 w 38"/>
                <a:gd name="T37" fmla="*/ 17 h 77"/>
                <a:gd name="T38" fmla="*/ 38 w 38"/>
                <a:gd name="T39" fmla="*/ 17 h 77"/>
                <a:gd name="T40" fmla="*/ 38 w 38"/>
                <a:gd name="T41"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77">
                  <a:moveTo>
                    <a:pt x="38" y="26"/>
                  </a:moveTo>
                  <a:cubicBezTo>
                    <a:pt x="23" y="26"/>
                    <a:pt x="23" y="26"/>
                    <a:pt x="23" y="26"/>
                  </a:cubicBezTo>
                  <a:cubicBezTo>
                    <a:pt x="23" y="57"/>
                    <a:pt x="23" y="57"/>
                    <a:pt x="23" y="57"/>
                  </a:cubicBezTo>
                  <a:cubicBezTo>
                    <a:pt x="23" y="61"/>
                    <a:pt x="23" y="63"/>
                    <a:pt x="25" y="65"/>
                  </a:cubicBezTo>
                  <a:cubicBezTo>
                    <a:pt x="26" y="66"/>
                    <a:pt x="28" y="67"/>
                    <a:pt x="31" y="67"/>
                  </a:cubicBezTo>
                  <a:cubicBezTo>
                    <a:pt x="32" y="67"/>
                    <a:pt x="33" y="67"/>
                    <a:pt x="35" y="67"/>
                  </a:cubicBezTo>
                  <a:cubicBezTo>
                    <a:pt x="36" y="67"/>
                    <a:pt x="37" y="66"/>
                    <a:pt x="38" y="66"/>
                  </a:cubicBezTo>
                  <a:cubicBezTo>
                    <a:pt x="38" y="75"/>
                    <a:pt x="38" y="75"/>
                    <a:pt x="38" y="75"/>
                  </a:cubicBezTo>
                  <a:cubicBezTo>
                    <a:pt x="37" y="76"/>
                    <a:pt x="35" y="76"/>
                    <a:pt x="34" y="77"/>
                  </a:cubicBezTo>
                  <a:cubicBezTo>
                    <a:pt x="32" y="77"/>
                    <a:pt x="30" y="77"/>
                    <a:pt x="28" y="77"/>
                  </a:cubicBezTo>
                  <a:cubicBezTo>
                    <a:pt x="23" y="77"/>
                    <a:pt x="18" y="76"/>
                    <a:pt x="15" y="72"/>
                  </a:cubicBezTo>
                  <a:cubicBezTo>
                    <a:pt x="12" y="69"/>
                    <a:pt x="11" y="65"/>
                    <a:pt x="11" y="59"/>
                  </a:cubicBezTo>
                  <a:cubicBezTo>
                    <a:pt x="11" y="26"/>
                    <a:pt x="11" y="26"/>
                    <a:pt x="11" y="26"/>
                  </a:cubicBezTo>
                  <a:cubicBezTo>
                    <a:pt x="0" y="26"/>
                    <a:pt x="0" y="26"/>
                    <a:pt x="0" y="26"/>
                  </a:cubicBezTo>
                  <a:cubicBezTo>
                    <a:pt x="0" y="17"/>
                    <a:pt x="0" y="17"/>
                    <a:pt x="0" y="17"/>
                  </a:cubicBezTo>
                  <a:cubicBezTo>
                    <a:pt x="11" y="17"/>
                    <a:pt x="11" y="17"/>
                    <a:pt x="11" y="17"/>
                  </a:cubicBezTo>
                  <a:cubicBezTo>
                    <a:pt x="11" y="0"/>
                    <a:pt x="11" y="0"/>
                    <a:pt x="11" y="0"/>
                  </a:cubicBezTo>
                  <a:cubicBezTo>
                    <a:pt x="23" y="0"/>
                    <a:pt x="23" y="0"/>
                    <a:pt x="23" y="0"/>
                  </a:cubicBezTo>
                  <a:cubicBezTo>
                    <a:pt x="23" y="17"/>
                    <a:pt x="23" y="17"/>
                    <a:pt x="23" y="17"/>
                  </a:cubicBezTo>
                  <a:cubicBezTo>
                    <a:pt x="38" y="17"/>
                    <a:pt x="38" y="17"/>
                    <a:pt x="38" y="17"/>
                  </a:cubicBezTo>
                  <a:cubicBezTo>
                    <a:pt x="38" y="26"/>
                    <a:pt x="38" y="26"/>
                    <a:pt x="38" y="26"/>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4"/>
            <p:cNvSpPr>
              <a:spLocks/>
            </p:cNvSpPr>
            <p:nvPr userDrawn="1"/>
          </p:nvSpPr>
          <p:spPr bwMode="auto">
            <a:xfrm>
              <a:off x="8658226" y="-755650"/>
              <a:ext cx="200025" cy="357188"/>
            </a:xfrm>
            <a:custGeom>
              <a:avLst/>
              <a:gdLst>
                <a:gd name="T0" fmla="*/ 12 w 53"/>
                <a:gd name="T1" fmla="*/ 45 h 95"/>
                <a:gd name="T2" fmla="*/ 19 w 53"/>
                <a:gd name="T3" fmla="*/ 37 h 95"/>
                <a:gd name="T4" fmla="*/ 31 w 53"/>
                <a:gd name="T5" fmla="*/ 34 h 95"/>
                <a:gd name="T6" fmla="*/ 41 w 53"/>
                <a:gd name="T7" fmla="*/ 36 h 95"/>
                <a:gd name="T8" fmla="*/ 48 w 53"/>
                <a:gd name="T9" fmla="*/ 41 h 95"/>
                <a:gd name="T10" fmla="*/ 52 w 53"/>
                <a:gd name="T11" fmla="*/ 49 h 95"/>
                <a:gd name="T12" fmla="*/ 53 w 53"/>
                <a:gd name="T13" fmla="*/ 58 h 95"/>
                <a:gd name="T14" fmla="*/ 53 w 53"/>
                <a:gd name="T15" fmla="*/ 95 h 95"/>
                <a:gd name="T16" fmla="*/ 41 w 53"/>
                <a:gd name="T17" fmla="*/ 95 h 95"/>
                <a:gd name="T18" fmla="*/ 41 w 53"/>
                <a:gd name="T19" fmla="*/ 62 h 95"/>
                <a:gd name="T20" fmla="*/ 41 w 53"/>
                <a:gd name="T21" fmla="*/ 55 h 95"/>
                <a:gd name="T22" fmla="*/ 39 w 53"/>
                <a:gd name="T23" fmla="*/ 49 h 95"/>
                <a:gd name="T24" fmla="*/ 34 w 53"/>
                <a:gd name="T25" fmla="*/ 45 h 95"/>
                <a:gd name="T26" fmla="*/ 28 w 53"/>
                <a:gd name="T27" fmla="*/ 44 h 95"/>
                <a:gd name="T28" fmla="*/ 16 w 53"/>
                <a:gd name="T29" fmla="*/ 49 h 95"/>
                <a:gd name="T30" fmla="*/ 12 w 53"/>
                <a:gd name="T31" fmla="*/ 64 h 95"/>
                <a:gd name="T32" fmla="*/ 12 w 53"/>
                <a:gd name="T33" fmla="*/ 95 h 95"/>
                <a:gd name="T34" fmla="*/ 0 w 53"/>
                <a:gd name="T35" fmla="*/ 95 h 95"/>
                <a:gd name="T36" fmla="*/ 0 w 53"/>
                <a:gd name="T37" fmla="*/ 0 h 95"/>
                <a:gd name="T38" fmla="*/ 12 w 53"/>
                <a:gd name="T39" fmla="*/ 0 h 95"/>
                <a:gd name="T40" fmla="*/ 12 w 53"/>
                <a:gd name="T41" fmla="*/ 45 h 95"/>
                <a:gd name="T42" fmla="*/ 12 w 53"/>
                <a:gd name="T43" fmla="*/ 4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95">
                  <a:moveTo>
                    <a:pt x="12" y="45"/>
                  </a:moveTo>
                  <a:cubicBezTo>
                    <a:pt x="13" y="42"/>
                    <a:pt x="16" y="39"/>
                    <a:pt x="19" y="37"/>
                  </a:cubicBezTo>
                  <a:cubicBezTo>
                    <a:pt x="23" y="35"/>
                    <a:pt x="26" y="34"/>
                    <a:pt x="31" y="34"/>
                  </a:cubicBezTo>
                  <a:cubicBezTo>
                    <a:pt x="35" y="34"/>
                    <a:pt x="38" y="35"/>
                    <a:pt x="41" y="36"/>
                  </a:cubicBezTo>
                  <a:cubicBezTo>
                    <a:pt x="43" y="37"/>
                    <a:pt x="46" y="39"/>
                    <a:pt x="48" y="41"/>
                  </a:cubicBezTo>
                  <a:cubicBezTo>
                    <a:pt x="49" y="43"/>
                    <a:pt x="51" y="46"/>
                    <a:pt x="52" y="49"/>
                  </a:cubicBezTo>
                  <a:cubicBezTo>
                    <a:pt x="53" y="52"/>
                    <a:pt x="53" y="55"/>
                    <a:pt x="53" y="58"/>
                  </a:cubicBezTo>
                  <a:cubicBezTo>
                    <a:pt x="53" y="95"/>
                    <a:pt x="53" y="95"/>
                    <a:pt x="53" y="95"/>
                  </a:cubicBezTo>
                  <a:cubicBezTo>
                    <a:pt x="41" y="95"/>
                    <a:pt x="41" y="95"/>
                    <a:pt x="41" y="95"/>
                  </a:cubicBezTo>
                  <a:cubicBezTo>
                    <a:pt x="41" y="62"/>
                    <a:pt x="41" y="62"/>
                    <a:pt x="41" y="62"/>
                  </a:cubicBezTo>
                  <a:cubicBezTo>
                    <a:pt x="41" y="60"/>
                    <a:pt x="41" y="57"/>
                    <a:pt x="41" y="55"/>
                  </a:cubicBezTo>
                  <a:cubicBezTo>
                    <a:pt x="40" y="53"/>
                    <a:pt x="40" y="51"/>
                    <a:pt x="39" y="49"/>
                  </a:cubicBezTo>
                  <a:cubicBezTo>
                    <a:pt x="38" y="48"/>
                    <a:pt x="36" y="46"/>
                    <a:pt x="34" y="45"/>
                  </a:cubicBezTo>
                  <a:cubicBezTo>
                    <a:pt x="33" y="44"/>
                    <a:pt x="31" y="44"/>
                    <a:pt x="28" y="44"/>
                  </a:cubicBezTo>
                  <a:cubicBezTo>
                    <a:pt x="23" y="44"/>
                    <a:pt x="19" y="46"/>
                    <a:pt x="16" y="49"/>
                  </a:cubicBezTo>
                  <a:cubicBezTo>
                    <a:pt x="13" y="53"/>
                    <a:pt x="12" y="58"/>
                    <a:pt x="12" y="64"/>
                  </a:cubicBezTo>
                  <a:cubicBezTo>
                    <a:pt x="12" y="95"/>
                    <a:pt x="12" y="95"/>
                    <a:pt x="12" y="95"/>
                  </a:cubicBezTo>
                  <a:cubicBezTo>
                    <a:pt x="0" y="95"/>
                    <a:pt x="0" y="95"/>
                    <a:pt x="0" y="95"/>
                  </a:cubicBezTo>
                  <a:cubicBezTo>
                    <a:pt x="0" y="0"/>
                    <a:pt x="0" y="0"/>
                    <a:pt x="0" y="0"/>
                  </a:cubicBezTo>
                  <a:cubicBezTo>
                    <a:pt x="12" y="0"/>
                    <a:pt x="12" y="0"/>
                    <a:pt x="12" y="0"/>
                  </a:cubicBezTo>
                  <a:cubicBezTo>
                    <a:pt x="12" y="45"/>
                    <a:pt x="12" y="45"/>
                    <a:pt x="12" y="45"/>
                  </a:cubicBezTo>
                  <a:cubicBezTo>
                    <a:pt x="12" y="45"/>
                    <a:pt x="12" y="45"/>
                    <a:pt x="12" y="45"/>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5"/>
            <p:cNvSpPr>
              <a:spLocks noEditPoints="1"/>
            </p:cNvSpPr>
            <p:nvPr userDrawn="1"/>
          </p:nvSpPr>
          <p:spPr bwMode="auto">
            <a:xfrm>
              <a:off x="9004301" y="-741363"/>
              <a:ext cx="311150" cy="350838"/>
            </a:xfrm>
            <a:custGeom>
              <a:avLst/>
              <a:gdLst>
                <a:gd name="T0" fmla="*/ 45 w 83"/>
                <a:gd name="T1" fmla="*/ 21 h 93"/>
                <a:gd name="T2" fmla="*/ 42 w 83"/>
                <a:gd name="T3" fmla="*/ 13 h 93"/>
                <a:gd name="T4" fmla="*/ 33 w 83"/>
                <a:gd name="T5" fmla="*/ 10 h 93"/>
                <a:gd name="T6" fmla="*/ 25 w 83"/>
                <a:gd name="T7" fmla="*/ 13 h 93"/>
                <a:gd name="T8" fmla="*/ 21 w 83"/>
                <a:gd name="T9" fmla="*/ 22 h 93"/>
                <a:gd name="T10" fmla="*/ 22 w 83"/>
                <a:gd name="T11" fmla="*/ 26 h 93"/>
                <a:gd name="T12" fmla="*/ 24 w 83"/>
                <a:gd name="T13" fmla="*/ 30 h 93"/>
                <a:gd name="T14" fmla="*/ 27 w 83"/>
                <a:gd name="T15" fmla="*/ 34 h 93"/>
                <a:gd name="T16" fmla="*/ 30 w 83"/>
                <a:gd name="T17" fmla="*/ 37 h 93"/>
                <a:gd name="T18" fmla="*/ 36 w 83"/>
                <a:gd name="T19" fmla="*/ 34 h 93"/>
                <a:gd name="T20" fmla="*/ 40 w 83"/>
                <a:gd name="T21" fmla="*/ 31 h 93"/>
                <a:gd name="T22" fmla="*/ 43 w 83"/>
                <a:gd name="T23" fmla="*/ 26 h 93"/>
                <a:gd name="T24" fmla="*/ 45 w 83"/>
                <a:gd name="T25" fmla="*/ 21 h 93"/>
                <a:gd name="T26" fmla="*/ 26 w 83"/>
                <a:gd name="T27" fmla="*/ 50 h 93"/>
                <a:gd name="T28" fmla="*/ 16 w 83"/>
                <a:gd name="T29" fmla="*/ 56 h 93"/>
                <a:gd name="T30" fmla="*/ 12 w 83"/>
                <a:gd name="T31" fmla="*/ 67 h 93"/>
                <a:gd name="T32" fmla="*/ 14 w 83"/>
                <a:gd name="T33" fmla="*/ 74 h 93"/>
                <a:gd name="T34" fmla="*/ 17 w 83"/>
                <a:gd name="T35" fmla="*/ 79 h 93"/>
                <a:gd name="T36" fmla="*/ 23 w 83"/>
                <a:gd name="T37" fmla="*/ 82 h 93"/>
                <a:gd name="T38" fmla="*/ 29 w 83"/>
                <a:gd name="T39" fmla="*/ 83 h 93"/>
                <a:gd name="T40" fmla="*/ 40 w 83"/>
                <a:gd name="T41" fmla="*/ 80 h 93"/>
                <a:gd name="T42" fmla="*/ 48 w 83"/>
                <a:gd name="T43" fmla="*/ 72 h 93"/>
                <a:gd name="T44" fmla="*/ 26 w 83"/>
                <a:gd name="T45" fmla="*/ 50 h 93"/>
                <a:gd name="T46" fmla="*/ 63 w 83"/>
                <a:gd name="T47" fmla="*/ 70 h 93"/>
                <a:gd name="T48" fmla="*/ 83 w 83"/>
                <a:gd name="T49" fmla="*/ 91 h 93"/>
                <a:gd name="T50" fmla="*/ 67 w 83"/>
                <a:gd name="T51" fmla="*/ 91 h 93"/>
                <a:gd name="T52" fmla="*/ 55 w 83"/>
                <a:gd name="T53" fmla="*/ 79 h 93"/>
                <a:gd name="T54" fmla="*/ 44 w 83"/>
                <a:gd name="T55" fmla="*/ 89 h 93"/>
                <a:gd name="T56" fmla="*/ 29 w 83"/>
                <a:gd name="T57" fmla="*/ 93 h 93"/>
                <a:gd name="T58" fmla="*/ 17 w 83"/>
                <a:gd name="T59" fmla="*/ 91 h 93"/>
                <a:gd name="T60" fmla="*/ 8 w 83"/>
                <a:gd name="T61" fmla="*/ 86 h 93"/>
                <a:gd name="T62" fmla="*/ 2 w 83"/>
                <a:gd name="T63" fmla="*/ 78 h 93"/>
                <a:gd name="T64" fmla="*/ 0 w 83"/>
                <a:gd name="T65" fmla="*/ 68 h 93"/>
                <a:gd name="T66" fmla="*/ 1 w 83"/>
                <a:gd name="T67" fmla="*/ 59 h 93"/>
                <a:gd name="T68" fmla="*/ 6 w 83"/>
                <a:gd name="T69" fmla="*/ 51 h 93"/>
                <a:gd name="T70" fmla="*/ 12 w 83"/>
                <a:gd name="T71" fmla="*/ 46 h 93"/>
                <a:gd name="T72" fmla="*/ 20 w 83"/>
                <a:gd name="T73" fmla="*/ 42 h 93"/>
                <a:gd name="T74" fmla="*/ 12 w 83"/>
                <a:gd name="T75" fmla="*/ 32 h 93"/>
                <a:gd name="T76" fmla="*/ 9 w 83"/>
                <a:gd name="T77" fmla="*/ 21 h 93"/>
                <a:gd name="T78" fmla="*/ 11 w 83"/>
                <a:gd name="T79" fmla="*/ 12 h 93"/>
                <a:gd name="T80" fmla="*/ 17 w 83"/>
                <a:gd name="T81" fmla="*/ 5 h 93"/>
                <a:gd name="T82" fmla="*/ 24 w 83"/>
                <a:gd name="T83" fmla="*/ 1 h 93"/>
                <a:gd name="T84" fmla="*/ 33 w 83"/>
                <a:gd name="T85" fmla="*/ 0 h 93"/>
                <a:gd name="T86" fmla="*/ 42 w 83"/>
                <a:gd name="T87" fmla="*/ 1 h 93"/>
                <a:gd name="T88" fmla="*/ 49 w 83"/>
                <a:gd name="T89" fmla="*/ 5 h 93"/>
                <a:gd name="T90" fmla="*/ 54 w 83"/>
                <a:gd name="T91" fmla="*/ 12 h 93"/>
                <a:gd name="T92" fmla="*/ 56 w 83"/>
                <a:gd name="T93" fmla="*/ 21 h 93"/>
                <a:gd name="T94" fmla="*/ 55 w 83"/>
                <a:gd name="T95" fmla="*/ 29 h 93"/>
                <a:gd name="T96" fmla="*/ 50 w 83"/>
                <a:gd name="T97" fmla="*/ 35 h 93"/>
                <a:gd name="T98" fmla="*/ 44 w 83"/>
                <a:gd name="T99" fmla="*/ 40 h 93"/>
                <a:gd name="T100" fmla="*/ 37 w 83"/>
                <a:gd name="T101" fmla="*/ 44 h 93"/>
                <a:gd name="T102" fmla="*/ 55 w 83"/>
                <a:gd name="T103" fmla="*/ 62 h 93"/>
                <a:gd name="T104" fmla="*/ 66 w 83"/>
                <a:gd name="T105" fmla="*/ 44 h 93"/>
                <a:gd name="T106" fmla="*/ 80 w 83"/>
                <a:gd name="T107" fmla="*/ 44 h 93"/>
                <a:gd name="T108" fmla="*/ 63 w 83"/>
                <a:gd name="T109" fmla="*/ 7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 h="93">
                  <a:moveTo>
                    <a:pt x="45" y="21"/>
                  </a:moveTo>
                  <a:cubicBezTo>
                    <a:pt x="45" y="18"/>
                    <a:pt x="44" y="15"/>
                    <a:pt x="42" y="13"/>
                  </a:cubicBezTo>
                  <a:cubicBezTo>
                    <a:pt x="39" y="11"/>
                    <a:pt x="37" y="10"/>
                    <a:pt x="33" y="10"/>
                  </a:cubicBezTo>
                  <a:cubicBezTo>
                    <a:pt x="30" y="10"/>
                    <a:pt x="27" y="11"/>
                    <a:pt x="25" y="13"/>
                  </a:cubicBezTo>
                  <a:cubicBezTo>
                    <a:pt x="23" y="15"/>
                    <a:pt x="21" y="18"/>
                    <a:pt x="21" y="22"/>
                  </a:cubicBezTo>
                  <a:cubicBezTo>
                    <a:pt x="21" y="23"/>
                    <a:pt x="22" y="25"/>
                    <a:pt x="22" y="26"/>
                  </a:cubicBezTo>
                  <a:cubicBezTo>
                    <a:pt x="23" y="27"/>
                    <a:pt x="24" y="29"/>
                    <a:pt x="24" y="30"/>
                  </a:cubicBezTo>
                  <a:cubicBezTo>
                    <a:pt x="25" y="32"/>
                    <a:pt x="26" y="33"/>
                    <a:pt x="27" y="34"/>
                  </a:cubicBezTo>
                  <a:cubicBezTo>
                    <a:pt x="28" y="35"/>
                    <a:pt x="29" y="36"/>
                    <a:pt x="30" y="37"/>
                  </a:cubicBezTo>
                  <a:cubicBezTo>
                    <a:pt x="32" y="36"/>
                    <a:pt x="34" y="35"/>
                    <a:pt x="36" y="34"/>
                  </a:cubicBezTo>
                  <a:cubicBezTo>
                    <a:pt x="37" y="33"/>
                    <a:pt x="39" y="32"/>
                    <a:pt x="40" y="31"/>
                  </a:cubicBezTo>
                  <a:cubicBezTo>
                    <a:pt x="42" y="30"/>
                    <a:pt x="43" y="28"/>
                    <a:pt x="43" y="26"/>
                  </a:cubicBezTo>
                  <a:cubicBezTo>
                    <a:pt x="44" y="25"/>
                    <a:pt x="45" y="23"/>
                    <a:pt x="45" y="21"/>
                  </a:cubicBezTo>
                  <a:close/>
                  <a:moveTo>
                    <a:pt x="26" y="50"/>
                  </a:moveTo>
                  <a:cubicBezTo>
                    <a:pt x="22" y="51"/>
                    <a:pt x="19" y="54"/>
                    <a:pt x="16" y="56"/>
                  </a:cubicBezTo>
                  <a:cubicBezTo>
                    <a:pt x="13" y="59"/>
                    <a:pt x="12" y="63"/>
                    <a:pt x="12" y="67"/>
                  </a:cubicBezTo>
                  <a:cubicBezTo>
                    <a:pt x="12" y="70"/>
                    <a:pt x="13" y="72"/>
                    <a:pt x="14" y="74"/>
                  </a:cubicBezTo>
                  <a:cubicBezTo>
                    <a:pt x="14" y="76"/>
                    <a:pt x="16" y="77"/>
                    <a:pt x="17" y="79"/>
                  </a:cubicBezTo>
                  <a:cubicBezTo>
                    <a:pt x="19" y="80"/>
                    <a:pt x="21" y="81"/>
                    <a:pt x="23" y="82"/>
                  </a:cubicBezTo>
                  <a:cubicBezTo>
                    <a:pt x="25" y="82"/>
                    <a:pt x="27" y="83"/>
                    <a:pt x="29" y="83"/>
                  </a:cubicBezTo>
                  <a:cubicBezTo>
                    <a:pt x="33" y="83"/>
                    <a:pt x="37" y="82"/>
                    <a:pt x="40" y="80"/>
                  </a:cubicBezTo>
                  <a:cubicBezTo>
                    <a:pt x="42" y="78"/>
                    <a:pt x="45" y="75"/>
                    <a:pt x="48" y="72"/>
                  </a:cubicBezTo>
                  <a:cubicBezTo>
                    <a:pt x="26" y="50"/>
                    <a:pt x="26" y="50"/>
                    <a:pt x="26" y="50"/>
                  </a:cubicBezTo>
                  <a:close/>
                  <a:moveTo>
                    <a:pt x="63" y="70"/>
                  </a:moveTo>
                  <a:cubicBezTo>
                    <a:pt x="83" y="91"/>
                    <a:pt x="83" y="91"/>
                    <a:pt x="83" y="91"/>
                  </a:cubicBezTo>
                  <a:cubicBezTo>
                    <a:pt x="67" y="91"/>
                    <a:pt x="67" y="91"/>
                    <a:pt x="67" y="91"/>
                  </a:cubicBezTo>
                  <a:cubicBezTo>
                    <a:pt x="55" y="79"/>
                    <a:pt x="55" y="79"/>
                    <a:pt x="55" y="79"/>
                  </a:cubicBezTo>
                  <a:cubicBezTo>
                    <a:pt x="52" y="84"/>
                    <a:pt x="48" y="87"/>
                    <a:pt x="44" y="89"/>
                  </a:cubicBezTo>
                  <a:cubicBezTo>
                    <a:pt x="40" y="92"/>
                    <a:pt x="35" y="93"/>
                    <a:pt x="29" y="93"/>
                  </a:cubicBezTo>
                  <a:cubicBezTo>
                    <a:pt x="25" y="93"/>
                    <a:pt x="21" y="92"/>
                    <a:pt x="17" y="91"/>
                  </a:cubicBezTo>
                  <a:cubicBezTo>
                    <a:pt x="14" y="90"/>
                    <a:pt x="11" y="88"/>
                    <a:pt x="8" y="86"/>
                  </a:cubicBezTo>
                  <a:cubicBezTo>
                    <a:pt x="6" y="84"/>
                    <a:pt x="3" y="81"/>
                    <a:pt x="2" y="78"/>
                  </a:cubicBezTo>
                  <a:cubicBezTo>
                    <a:pt x="0" y="75"/>
                    <a:pt x="0" y="72"/>
                    <a:pt x="0" y="68"/>
                  </a:cubicBezTo>
                  <a:cubicBezTo>
                    <a:pt x="0" y="64"/>
                    <a:pt x="0" y="61"/>
                    <a:pt x="1" y="59"/>
                  </a:cubicBezTo>
                  <a:cubicBezTo>
                    <a:pt x="2" y="56"/>
                    <a:pt x="4" y="54"/>
                    <a:pt x="6" y="51"/>
                  </a:cubicBezTo>
                  <a:cubicBezTo>
                    <a:pt x="8" y="49"/>
                    <a:pt x="10" y="48"/>
                    <a:pt x="12" y="46"/>
                  </a:cubicBezTo>
                  <a:cubicBezTo>
                    <a:pt x="15" y="44"/>
                    <a:pt x="17" y="43"/>
                    <a:pt x="20" y="42"/>
                  </a:cubicBezTo>
                  <a:cubicBezTo>
                    <a:pt x="17" y="39"/>
                    <a:pt x="14" y="36"/>
                    <a:pt x="12" y="32"/>
                  </a:cubicBezTo>
                  <a:cubicBezTo>
                    <a:pt x="10" y="29"/>
                    <a:pt x="9" y="25"/>
                    <a:pt x="9" y="21"/>
                  </a:cubicBezTo>
                  <a:cubicBezTo>
                    <a:pt x="9" y="18"/>
                    <a:pt x="10" y="15"/>
                    <a:pt x="11" y="12"/>
                  </a:cubicBezTo>
                  <a:cubicBezTo>
                    <a:pt x="13" y="9"/>
                    <a:pt x="14" y="7"/>
                    <a:pt x="17" y="5"/>
                  </a:cubicBezTo>
                  <a:cubicBezTo>
                    <a:pt x="19" y="4"/>
                    <a:pt x="21" y="2"/>
                    <a:pt x="24" y="1"/>
                  </a:cubicBezTo>
                  <a:cubicBezTo>
                    <a:pt x="27" y="0"/>
                    <a:pt x="30" y="0"/>
                    <a:pt x="33" y="0"/>
                  </a:cubicBezTo>
                  <a:cubicBezTo>
                    <a:pt x="36" y="0"/>
                    <a:pt x="39" y="0"/>
                    <a:pt x="42" y="1"/>
                  </a:cubicBezTo>
                  <a:cubicBezTo>
                    <a:pt x="45" y="2"/>
                    <a:pt x="47" y="4"/>
                    <a:pt x="49" y="5"/>
                  </a:cubicBezTo>
                  <a:cubicBezTo>
                    <a:pt x="51" y="7"/>
                    <a:pt x="53" y="9"/>
                    <a:pt x="54" y="12"/>
                  </a:cubicBezTo>
                  <a:cubicBezTo>
                    <a:pt x="55" y="14"/>
                    <a:pt x="56" y="17"/>
                    <a:pt x="56" y="21"/>
                  </a:cubicBezTo>
                  <a:cubicBezTo>
                    <a:pt x="56" y="24"/>
                    <a:pt x="56" y="26"/>
                    <a:pt x="55" y="29"/>
                  </a:cubicBezTo>
                  <a:cubicBezTo>
                    <a:pt x="53" y="31"/>
                    <a:pt x="52" y="33"/>
                    <a:pt x="50" y="35"/>
                  </a:cubicBezTo>
                  <a:cubicBezTo>
                    <a:pt x="49" y="37"/>
                    <a:pt x="47" y="39"/>
                    <a:pt x="44" y="40"/>
                  </a:cubicBezTo>
                  <a:cubicBezTo>
                    <a:pt x="42" y="42"/>
                    <a:pt x="40" y="43"/>
                    <a:pt x="37" y="44"/>
                  </a:cubicBezTo>
                  <a:cubicBezTo>
                    <a:pt x="55" y="62"/>
                    <a:pt x="55" y="62"/>
                    <a:pt x="55" y="62"/>
                  </a:cubicBezTo>
                  <a:cubicBezTo>
                    <a:pt x="66" y="44"/>
                    <a:pt x="66" y="44"/>
                    <a:pt x="66" y="44"/>
                  </a:cubicBezTo>
                  <a:cubicBezTo>
                    <a:pt x="80" y="44"/>
                    <a:pt x="80" y="44"/>
                    <a:pt x="80" y="44"/>
                  </a:cubicBezTo>
                  <a:cubicBezTo>
                    <a:pt x="63" y="70"/>
                    <a:pt x="63" y="70"/>
                    <a:pt x="63" y="70"/>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6"/>
            <p:cNvSpPr>
              <a:spLocks noEditPoints="1"/>
            </p:cNvSpPr>
            <p:nvPr userDrawn="1"/>
          </p:nvSpPr>
          <p:spPr bwMode="auto">
            <a:xfrm>
              <a:off x="9447213" y="-741363"/>
              <a:ext cx="371475" cy="342900"/>
            </a:xfrm>
            <a:custGeom>
              <a:avLst/>
              <a:gdLst>
                <a:gd name="T0" fmla="*/ 14 w 99"/>
                <a:gd name="T1" fmla="*/ 46 h 91"/>
                <a:gd name="T2" fmla="*/ 16 w 99"/>
                <a:gd name="T3" fmla="*/ 59 h 91"/>
                <a:gd name="T4" fmla="*/ 23 w 99"/>
                <a:gd name="T5" fmla="*/ 70 h 91"/>
                <a:gd name="T6" fmla="*/ 33 w 99"/>
                <a:gd name="T7" fmla="*/ 77 h 91"/>
                <a:gd name="T8" fmla="*/ 46 w 99"/>
                <a:gd name="T9" fmla="*/ 80 h 91"/>
                <a:gd name="T10" fmla="*/ 60 w 99"/>
                <a:gd name="T11" fmla="*/ 77 h 91"/>
                <a:gd name="T12" fmla="*/ 70 w 99"/>
                <a:gd name="T13" fmla="*/ 70 h 91"/>
                <a:gd name="T14" fmla="*/ 77 w 99"/>
                <a:gd name="T15" fmla="*/ 59 h 91"/>
                <a:gd name="T16" fmla="*/ 79 w 99"/>
                <a:gd name="T17" fmla="*/ 46 h 91"/>
                <a:gd name="T18" fmla="*/ 77 w 99"/>
                <a:gd name="T19" fmla="*/ 32 h 91"/>
                <a:gd name="T20" fmla="*/ 70 w 99"/>
                <a:gd name="T21" fmla="*/ 21 h 91"/>
                <a:gd name="T22" fmla="*/ 60 w 99"/>
                <a:gd name="T23" fmla="*/ 14 h 91"/>
                <a:gd name="T24" fmla="*/ 47 w 99"/>
                <a:gd name="T25" fmla="*/ 11 h 91"/>
                <a:gd name="T26" fmla="*/ 33 w 99"/>
                <a:gd name="T27" fmla="*/ 14 h 91"/>
                <a:gd name="T28" fmla="*/ 23 w 99"/>
                <a:gd name="T29" fmla="*/ 21 h 91"/>
                <a:gd name="T30" fmla="*/ 16 w 99"/>
                <a:gd name="T31" fmla="*/ 32 h 91"/>
                <a:gd name="T32" fmla="*/ 14 w 99"/>
                <a:gd name="T33" fmla="*/ 46 h 91"/>
                <a:gd name="T34" fmla="*/ 99 w 99"/>
                <a:gd name="T35" fmla="*/ 91 h 91"/>
                <a:gd name="T36" fmla="*/ 46 w 99"/>
                <a:gd name="T37" fmla="*/ 91 h 91"/>
                <a:gd name="T38" fmla="*/ 28 w 99"/>
                <a:gd name="T39" fmla="*/ 88 h 91"/>
                <a:gd name="T40" fmla="*/ 13 w 99"/>
                <a:gd name="T41" fmla="*/ 79 h 91"/>
                <a:gd name="T42" fmla="*/ 4 w 99"/>
                <a:gd name="T43" fmla="*/ 64 h 91"/>
                <a:gd name="T44" fmla="*/ 0 w 99"/>
                <a:gd name="T45" fmla="*/ 46 h 91"/>
                <a:gd name="T46" fmla="*/ 4 w 99"/>
                <a:gd name="T47" fmla="*/ 27 h 91"/>
                <a:gd name="T48" fmla="*/ 13 w 99"/>
                <a:gd name="T49" fmla="*/ 13 h 91"/>
                <a:gd name="T50" fmla="*/ 28 w 99"/>
                <a:gd name="T51" fmla="*/ 3 h 91"/>
                <a:gd name="T52" fmla="*/ 47 w 99"/>
                <a:gd name="T53" fmla="*/ 0 h 91"/>
                <a:gd name="T54" fmla="*/ 65 w 99"/>
                <a:gd name="T55" fmla="*/ 3 h 91"/>
                <a:gd name="T56" fmla="*/ 79 w 99"/>
                <a:gd name="T57" fmla="*/ 13 h 91"/>
                <a:gd name="T58" fmla="*/ 89 w 99"/>
                <a:gd name="T59" fmla="*/ 27 h 91"/>
                <a:gd name="T60" fmla="*/ 92 w 99"/>
                <a:gd name="T61" fmla="*/ 46 h 91"/>
                <a:gd name="T62" fmla="*/ 87 w 99"/>
                <a:gd name="T63" fmla="*/ 66 h 91"/>
                <a:gd name="T64" fmla="*/ 74 w 99"/>
                <a:gd name="T65" fmla="*/ 80 h 91"/>
                <a:gd name="T66" fmla="*/ 74 w 99"/>
                <a:gd name="T67" fmla="*/ 81 h 91"/>
                <a:gd name="T68" fmla="*/ 99 w 99"/>
                <a:gd name="T69" fmla="*/ 81 h 91"/>
                <a:gd name="T70" fmla="*/ 99 w 99"/>
                <a:gd name="T7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9" h="91">
                  <a:moveTo>
                    <a:pt x="14" y="46"/>
                  </a:moveTo>
                  <a:cubicBezTo>
                    <a:pt x="14" y="50"/>
                    <a:pt x="14" y="55"/>
                    <a:pt x="16" y="59"/>
                  </a:cubicBezTo>
                  <a:cubicBezTo>
                    <a:pt x="18" y="63"/>
                    <a:pt x="20" y="67"/>
                    <a:pt x="23" y="70"/>
                  </a:cubicBezTo>
                  <a:cubicBezTo>
                    <a:pt x="25" y="73"/>
                    <a:pt x="29" y="76"/>
                    <a:pt x="33" y="77"/>
                  </a:cubicBezTo>
                  <a:cubicBezTo>
                    <a:pt x="37" y="79"/>
                    <a:pt x="41" y="80"/>
                    <a:pt x="46" y="80"/>
                  </a:cubicBezTo>
                  <a:cubicBezTo>
                    <a:pt x="51" y="80"/>
                    <a:pt x="56" y="79"/>
                    <a:pt x="60" y="77"/>
                  </a:cubicBezTo>
                  <a:cubicBezTo>
                    <a:pt x="64" y="76"/>
                    <a:pt x="67" y="73"/>
                    <a:pt x="70" y="70"/>
                  </a:cubicBezTo>
                  <a:cubicBezTo>
                    <a:pt x="73" y="67"/>
                    <a:pt x="75" y="63"/>
                    <a:pt x="77" y="59"/>
                  </a:cubicBezTo>
                  <a:cubicBezTo>
                    <a:pt x="78" y="55"/>
                    <a:pt x="79" y="50"/>
                    <a:pt x="79" y="46"/>
                  </a:cubicBezTo>
                  <a:cubicBezTo>
                    <a:pt x="79" y="41"/>
                    <a:pt x="78" y="36"/>
                    <a:pt x="77" y="32"/>
                  </a:cubicBezTo>
                  <a:cubicBezTo>
                    <a:pt x="75" y="28"/>
                    <a:pt x="73" y="24"/>
                    <a:pt x="70" y="21"/>
                  </a:cubicBezTo>
                  <a:cubicBezTo>
                    <a:pt x="68" y="18"/>
                    <a:pt x="64" y="16"/>
                    <a:pt x="60" y="14"/>
                  </a:cubicBezTo>
                  <a:cubicBezTo>
                    <a:pt x="56" y="12"/>
                    <a:pt x="52" y="11"/>
                    <a:pt x="47" y="11"/>
                  </a:cubicBezTo>
                  <a:cubicBezTo>
                    <a:pt x="42" y="11"/>
                    <a:pt x="37" y="12"/>
                    <a:pt x="33" y="14"/>
                  </a:cubicBezTo>
                  <a:cubicBezTo>
                    <a:pt x="29" y="16"/>
                    <a:pt x="26" y="18"/>
                    <a:pt x="23" y="21"/>
                  </a:cubicBezTo>
                  <a:cubicBezTo>
                    <a:pt x="20" y="24"/>
                    <a:pt x="18" y="28"/>
                    <a:pt x="16" y="32"/>
                  </a:cubicBezTo>
                  <a:cubicBezTo>
                    <a:pt x="14" y="36"/>
                    <a:pt x="14" y="41"/>
                    <a:pt x="14" y="46"/>
                  </a:cubicBezTo>
                  <a:close/>
                  <a:moveTo>
                    <a:pt x="99" y="91"/>
                  </a:moveTo>
                  <a:cubicBezTo>
                    <a:pt x="46" y="91"/>
                    <a:pt x="46" y="91"/>
                    <a:pt x="46" y="91"/>
                  </a:cubicBezTo>
                  <a:cubicBezTo>
                    <a:pt x="40" y="91"/>
                    <a:pt x="33" y="90"/>
                    <a:pt x="28" y="88"/>
                  </a:cubicBezTo>
                  <a:cubicBezTo>
                    <a:pt x="22" y="86"/>
                    <a:pt x="17" y="83"/>
                    <a:pt x="13" y="79"/>
                  </a:cubicBezTo>
                  <a:cubicBezTo>
                    <a:pt x="9" y="75"/>
                    <a:pt x="6" y="70"/>
                    <a:pt x="4" y="64"/>
                  </a:cubicBezTo>
                  <a:cubicBezTo>
                    <a:pt x="1" y="59"/>
                    <a:pt x="0" y="52"/>
                    <a:pt x="0" y="46"/>
                  </a:cubicBezTo>
                  <a:cubicBezTo>
                    <a:pt x="0" y="39"/>
                    <a:pt x="1" y="33"/>
                    <a:pt x="4" y="27"/>
                  </a:cubicBezTo>
                  <a:cubicBezTo>
                    <a:pt x="6" y="22"/>
                    <a:pt x="9" y="17"/>
                    <a:pt x="13" y="13"/>
                  </a:cubicBezTo>
                  <a:cubicBezTo>
                    <a:pt x="18" y="9"/>
                    <a:pt x="22" y="6"/>
                    <a:pt x="28" y="3"/>
                  </a:cubicBezTo>
                  <a:cubicBezTo>
                    <a:pt x="34" y="1"/>
                    <a:pt x="40" y="0"/>
                    <a:pt x="47" y="0"/>
                  </a:cubicBezTo>
                  <a:cubicBezTo>
                    <a:pt x="53" y="0"/>
                    <a:pt x="59" y="1"/>
                    <a:pt x="65" y="3"/>
                  </a:cubicBezTo>
                  <a:cubicBezTo>
                    <a:pt x="70" y="6"/>
                    <a:pt x="75" y="9"/>
                    <a:pt x="79" y="13"/>
                  </a:cubicBezTo>
                  <a:cubicBezTo>
                    <a:pt x="84" y="17"/>
                    <a:pt x="87" y="22"/>
                    <a:pt x="89" y="27"/>
                  </a:cubicBezTo>
                  <a:cubicBezTo>
                    <a:pt x="91" y="33"/>
                    <a:pt x="92" y="39"/>
                    <a:pt x="92" y="46"/>
                  </a:cubicBezTo>
                  <a:cubicBezTo>
                    <a:pt x="92" y="53"/>
                    <a:pt x="91" y="60"/>
                    <a:pt x="87" y="66"/>
                  </a:cubicBezTo>
                  <a:cubicBezTo>
                    <a:pt x="84" y="72"/>
                    <a:pt x="80" y="77"/>
                    <a:pt x="74" y="80"/>
                  </a:cubicBezTo>
                  <a:cubicBezTo>
                    <a:pt x="74" y="81"/>
                    <a:pt x="74" y="81"/>
                    <a:pt x="74" y="81"/>
                  </a:cubicBezTo>
                  <a:cubicBezTo>
                    <a:pt x="99" y="81"/>
                    <a:pt x="99" y="81"/>
                    <a:pt x="99" y="81"/>
                  </a:cubicBezTo>
                  <a:cubicBezTo>
                    <a:pt x="99" y="91"/>
                    <a:pt x="99" y="91"/>
                    <a:pt x="99" y="91"/>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7"/>
            <p:cNvSpPr>
              <a:spLocks/>
            </p:cNvSpPr>
            <p:nvPr userDrawn="1"/>
          </p:nvSpPr>
          <p:spPr bwMode="auto">
            <a:xfrm>
              <a:off x="9848851" y="-620713"/>
              <a:ext cx="203200" cy="230188"/>
            </a:xfrm>
            <a:custGeom>
              <a:avLst/>
              <a:gdLst>
                <a:gd name="T0" fmla="*/ 42 w 54"/>
                <a:gd name="T1" fmla="*/ 59 h 61"/>
                <a:gd name="T2" fmla="*/ 42 w 54"/>
                <a:gd name="T3" fmla="*/ 54 h 61"/>
                <a:gd name="T4" fmla="*/ 42 w 54"/>
                <a:gd name="T5" fmla="*/ 49 h 61"/>
                <a:gd name="T6" fmla="*/ 42 w 54"/>
                <a:gd name="T7" fmla="*/ 49 h 61"/>
                <a:gd name="T8" fmla="*/ 34 w 54"/>
                <a:gd name="T9" fmla="*/ 57 h 61"/>
                <a:gd name="T10" fmla="*/ 22 w 54"/>
                <a:gd name="T11" fmla="*/ 61 h 61"/>
                <a:gd name="T12" fmla="*/ 12 w 54"/>
                <a:gd name="T13" fmla="*/ 59 h 61"/>
                <a:gd name="T14" fmla="*/ 5 w 54"/>
                <a:gd name="T15" fmla="*/ 54 h 61"/>
                <a:gd name="T16" fmla="*/ 1 w 54"/>
                <a:gd name="T17" fmla="*/ 46 h 61"/>
                <a:gd name="T18" fmla="*/ 0 w 54"/>
                <a:gd name="T19" fmla="*/ 37 h 61"/>
                <a:gd name="T20" fmla="*/ 0 w 54"/>
                <a:gd name="T21" fmla="*/ 0 h 61"/>
                <a:gd name="T22" fmla="*/ 12 w 54"/>
                <a:gd name="T23" fmla="*/ 0 h 61"/>
                <a:gd name="T24" fmla="*/ 12 w 54"/>
                <a:gd name="T25" fmla="*/ 32 h 61"/>
                <a:gd name="T26" fmla="*/ 12 w 54"/>
                <a:gd name="T27" fmla="*/ 39 h 61"/>
                <a:gd name="T28" fmla="*/ 14 w 54"/>
                <a:gd name="T29" fmla="*/ 45 h 61"/>
                <a:gd name="T30" fmla="*/ 19 w 54"/>
                <a:gd name="T31" fmla="*/ 49 h 61"/>
                <a:gd name="T32" fmla="*/ 25 w 54"/>
                <a:gd name="T33" fmla="*/ 51 h 61"/>
                <a:gd name="T34" fmla="*/ 37 w 54"/>
                <a:gd name="T35" fmla="*/ 45 h 61"/>
                <a:gd name="T36" fmla="*/ 41 w 54"/>
                <a:gd name="T37" fmla="*/ 31 h 61"/>
                <a:gd name="T38" fmla="*/ 41 w 54"/>
                <a:gd name="T39" fmla="*/ 0 h 61"/>
                <a:gd name="T40" fmla="*/ 53 w 54"/>
                <a:gd name="T41" fmla="*/ 0 h 61"/>
                <a:gd name="T42" fmla="*/ 53 w 54"/>
                <a:gd name="T43" fmla="*/ 46 h 61"/>
                <a:gd name="T44" fmla="*/ 53 w 54"/>
                <a:gd name="T45" fmla="*/ 52 h 61"/>
                <a:gd name="T46" fmla="*/ 54 w 54"/>
                <a:gd name="T47" fmla="*/ 59 h 61"/>
                <a:gd name="T48" fmla="*/ 42 w 54"/>
                <a:gd name="T49" fmla="*/ 5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61">
                  <a:moveTo>
                    <a:pt x="42" y="59"/>
                  </a:moveTo>
                  <a:cubicBezTo>
                    <a:pt x="42" y="58"/>
                    <a:pt x="42" y="56"/>
                    <a:pt x="42" y="54"/>
                  </a:cubicBezTo>
                  <a:cubicBezTo>
                    <a:pt x="42" y="52"/>
                    <a:pt x="42" y="51"/>
                    <a:pt x="42" y="49"/>
                  </a:cubicBezTo>
                  <a:cubicBezTo>
                    <a:pt x="42" y="49"/>
                    <a:pt x="42" y="49"/>
                    <a:pt x="42" y="49"/>
                  </a:cubicBezTo>
                  <a:cubicBezTo>
                    <a:pt x="40" y="52"/>
                    <a:pt x="38" y="55"/>
                    <a:pt x="34" y="57"/>
                  </a:cubicBezTo>
                  <a:cubicBezTo>
                    <a:pt x="31" y="60"/>
                    <a:pt x="27" y="61"/>
                    <a:pt x="22" y="61"/>
                  </a:cubicBezTo>
                  <a:cubicBezTo>
                    <a:pt x="18" y="61"/>
                    <a:pt x="15" y="60"/>
                    <a:pt x="12" y="59"/>
                  </a:cubicBezTo>
                  <a:cubicBezTo>
                    <a:pt x="9" y="58"/>
                    <a:pt x="7" y="56"/>
                    <a:pt x="5" y="54"/>
                  </a:cubicBezTo>
                  <a:cubicBezTo>
                    <a:pt x="4" y="51"/>
                    <a:pt x="2" y="49"/>
                    <a:pt x="1" y="46"/>
                  </a:cubicBezTo>
                  <a:cubicBezTo>
                    <a:pt x="0" y="43"/>
                    <a:pt x="0" y="40"/>
                    <a:pt x="0" y="37"/>
                  </a:cubicBezTo>
                  <a:cubicBezTo>
                    <a:pt x="0" y="0"/>
                    <a:pt x="0" y="0"/>
                    <a:pt x="0" y="0"/>
                  </a:cubicBezTo>
                  <a:cubicBezTo>
                    <a:pt x="12" y="0"/>
                    <a:pt x="12" y="0"/>
                    <a:pt x="12" y="0"/>
                  </a:cubicBezTo>
                  <a:cubicBezTo>
                    <a:pt x="12" y="32"/>
                    <a:pt x="12" y="32"/>
                    <a:pt x="12" y="32"/>
                  </a:cubicBezTo>
                  <a:cubicBezTo>
                    <a:pt x="12" y="35"/>
                    <a:pt x="12" y="37"/>
                    <a:pt x="12" y="39"/>
                  </a:cubicBezTo>
                  <a:cubicBezTo>
                    <a:pt x="13" y="42"/>
                    <a:pt x="13" y="44"/>
                    <a:pt x="14" y="45"/>
                  </a:cubicBezTo>
                  <a:cubicBezTo>
                    <a:pt x="15" y="47"/>
                    <a:pt x="17" y="48"/>
                    <a:pt x="19" y="49"/>
                  </a:cubicBezTo>
                  <a:cubicBezTo>
                    <a:pt x="20" y="50"/>
                    <a:pt x="23" y="51"/>
                    <a:pt x="25" y="51"/>
                  </a:cubicBezTo>
                  <a:cubicBezTo>
                    <a:pt x="30" y="51"/>
                    <a:pt x="34" y="49"/>
                    <a:pt x="37" y="45"/>
                  </a:cubicBezTo>
                  <a:cubicBezTo>
                    <a:pt x="40" y="42"/>
                    <a:pt x="41" y="37"/>
                    <a:pt x="41" y="31"/>
                  </a:cubicBezTo>
                  <a:cubicBezTo>
                    <a:pt x="41" y="0"/>
                    <a:pt x="41" y="0"/>
                    <a:pt x="41" y="0"/>
                  </a:cubicBezTo>
                  <a:cubicBezTo>
                    <a:pt x="53" y="0"/>
                    <a:pt x="53" y="0"/>
                    <a:pt x="53" y="0"/>
                  </a:cubicBezTo>
                  <a:cubicBezTo>
                    <a:pt x="53" y="46"/>
                    <a:pt x="53" y="46"/>
                    <a:pt x="53" y="46"/>
                  </a:cubicBezTo>
                  <a:cubicBezTo>
                    <a:pt x="53" y="48"/>
                    <a:pt x="53" y="50"/>
                    <a:pt x="53" y="52"/>
                  </a:cubicBezTo>
                  <a:cubicBezTo>
                    <a:pt x="53" y="55"/>
                    <a:pt x="53" y="57"/>
                    <a:pt x="54" y="59"/>
                  </a:cubicBezTo>
                  <a:cubicBezTo>
                    <a:pt x="42" y="59"/>
                    <a:pt x="42" y="59"/>
                    <a:pt x="42" y="59"/>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8"/>
            <p:cNvSpPr>
              <a:spLocks noEditPoints="1"/>
            </p:cNvSpPr>
            <p:nvPr userDrawn="1"/>
          </p:nvSpPr>
          <p:spPr bwMode="auto">
            <a:xfrm>
              <a:off x="10115551" y="-733425"/>
              <a:ext cx="60325" cy="334963"/>
            </a:xfrm>
            <a:custGeom>
              <a:avLst/>
              <a:gdLst>
                <a:gd name="T0" fmla="*/ 14 w 16"/>
                <a:gd name="T1" fmla="*/ 89 h 89"/>
                <a:gd name="T2" fmla="*/ 2 w 16"/>
                <a:gd name="T3" fmla="*/ 89 h 89"/>
                <a:gd name="T4" fmla="*/ 2 w 16"/>
                <a:gd name="T5" fmla="*/ 30 h 89"/>
                <a:gd name="T6" fmla="*/ 14 w 16"/>
                <a:gd name="T7" fmla="*/ 30 h 89"/>
                <a:gd name="T8" fmla="*/ 14 w 16"/>
                <a:gd name="T9" fmla="*/ 89 h 89"/>
                <a:gd name="T10" fmla="*/ 16 w 16"/>
                <a:gd name="T11" fmla="*/ 8 h 89"/>
                <a:gd name="T12" fmla="*/ 13 w 16"/>
                <a:gd name="T13" fmla="*/ 14 h 89"/>
                <a:gd name="T14" fmla="*/ 8 w 16"/>
                <a:gd name="T15" fmla="*/ 16 h 89"/>
                <a:gd name="T16" fmla="*/ 2 w 16"/>
                <a:gd name="T17" fmla="*/ 13 h 89"/>
                <a:gd name="T18" fmla="*/ 0 w 16"/>
                <a:gd name="T19" fmla="*/ 8 h 89"/>
                <a:gd name="T20" fmla="*/ 2 w 16"/>
                <a:gd name="T21" fmla="*/ 3 h 89"/>
                <a:gd name="T22" fmla="*/ 8 w 16"/>
                <a:gd name="T23" fmla="*/ 0 h 89"/>
                <a:gd name="T24" fmla="*/ 13 w 16"/>
                <a:gd name="T25" fmla="*/ 3 h 89"/>
                <a:gd name="T26" fmla="*/ 16 w 16"/>
                <a:gd name="T27" fmla="*/ 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89">
                  <a:moveTo>
                    <a:pt x="14" y="89"/>
                  </a:moveTo>
                  <a:cubicBezTo>
                    <a:pt x="2" y="89"/>
                    <a:pt x="2" y="89"/>
                    <a:pt x="2" y="89"/>
                  </a:cubicBezTo>
                  <a:cubicBezTo>
                    <a:pt x="2" y="30"/>
                    <a:pt x="2" y="30"/>
                    <a:pt x="2" y="30"/>
                  </a:cubicBezTo>
                  <a:cubicBezTo>
                    <a:pt x="14" y="30"/>
                    <a:pt x="14" y="30"/>
                    <a:pt x="14" y="30"/>
                  </a:cubicBezTo>
                  <a:cubicBezTo>
                    <a:pt x="14" y="89"/>
                    <a:pt x="14" y="89"/>
                    <a:pt x="14" y="89"/>
                  </a:cubicBezTo>
                  <a:close/>
                  <a:moveTo>
                    <a:pt x="16" y="8"/>
                  </a:moveTo>
                  <a:cubicBezTo>
                    <a:pt x="16" y="10"/>
                    <a:pt x="15" y="12"/>
                    <a:pt x="13" y="14"/>
                  </a:cubicBezTo>
                  <a:cubicBezTo>
                    <a:pt x="12" y="15"/>
                    <a:pt x="10" y="16"/>
                    <a:pt x="8" y="16"/>
                  </a:cubicBezTo>
                  <a:cubicBezTo>
                    <a:pt x="6" y="16"/>
                    <a:pt x="4" y="15"/>
                    <a:pt x="2" y="13"/>
                  </a:cubicBezTo>
                  <a:cubicBezTo>
                    <a:pt x="1" y="12"/>
                    <a:pt x="0" y="10"/>
                    <a:pt x="0" y="8"/>
                  </a:cubicBezTo>
                  <a:cubicBezTo>
                    <a:pt x="0" y="6"/>
                    <a:pt x="1" y="4"/>
                    <a:pt x="2" y="3"/>
                  </a:cubicBezTo>
                  <a:cubicBezTo>
                    <a:pt x="4" y="1"/>
                    <a:pt x="6" y="0"/>
                    <a:pt x="8" y="0"/>
                  </a:cubicBezTo>
                  <a:cubicBezTo>
                    <a:pt x="10" y="0"/>
                    <a:pt x="12" y="1"/>
                    <a:pt x="13" y="3"/>
                  </a:cubicBezTo>
                  <a:cubicBezTo>
                    <a:pt x="15" y="4"/>
                    <a:pt x="16" y="6"/>
                    <a:pt x="16" y="8"/>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p:cNvSpPr>
            <p:nvPr userDrawn="1"/>
          </p:nvSpPr>
          <p:spPr bwMode="auto">
            <a:xfrm>
              <a:off x="10239376" y="-627063"/>
              <a:ext cx="203200" cy="228600"/>
            </a:xfrm>
            <a:custGeom>
              <a:avLst/>
              <a:gdLst>
                <a:gd name="T0" fmla="*/ 12 w 54"/>
                <a:gd name="T1" fmla="*/ 2 h 61"/>
                <a:gd name="T2" fmla="*/ 12 w 54"/>
                <a:gd name="T3" fmla="*/ 7 h 61"/>
                <a:gd name="T4" fmla="*/ 12 w 54"/>
                <a:gd name="T5" fmla="*/ 11 h 61"/>
                <a:gd name="T6" fmla="*/ 12 w 54"/>
                <a:gd name="T7" fmla="*/ 11 h 61"/>
                <a:gd name="T8" fmla="*/ 16 w 54"/>
                <a:gd name="T9" fmla="*/ 7 h 61"/>
                <a:gd name="T10" fmla="*/ 20 w 54"/>
                <a:gd name="T11" fmla="*/ 3 h 61"/>
                <a:gd name="T12" fmla="*/ 26 w 54"/>
                <a:gd name="T13" fmla="*/ 1 h 61"/>
                <a:gd name="T14" fmla="*/ 32 w 54"/>
                <a:gd name="T15" fmla="*/ 0 h 61"/>
                <a:gd name="T16" fmla="*/ 42 w 54"/>
                <a:gd name="T17" fmla="*/ 2 h 61"/>
                <a:gd name="T18" fmla="*/ 49 w 54"/>
                <a:gd name="T19" fmla="*/ 7 h 61"/>
                <a:gd name="T20" fmla="*/ 53 w 54"/>
                <a:gd name="T21" fmla="*/ 15 h 61"/>
                <a:gd name="T22" fmla="*/ 54 w 54"/>
                <a:gd name="T23" fmla="*/ 24 h 61"/>
                <a:gd name="T24" fmla="*/ 54 w 54"/>
                <a:gd name="T25" fmla="*/ 61 h 61"/>
                <a:gd name="T26" fmla="*/ 42 w 54"/>
                <a:gd name="T27" fmla="*/ 61 h 61"/>
                <a:gd name="T28" fmla="*/ 42 w 54"/>
                <a:gd name="T29" fmla="*/ 28 h 61"/>
                <a:gd name="T30" fmla="*/ 42 w 54"/>
                <a:gd name="T31" fmla="*/ 21 h 61"/>
                <a:gd name="T32" fmla="*/ 40 w 54"/>
                <a:gd name="T33" fmla="*/ 15 h 61"/>
                <a:gd name="T34" fmla="*/ 35 w 54"/>
                <a:gd name="T35" fmla="*/ 11 h 61"/>
                <a:gd name="T36" fmla="*/ 29 w 54"/>
                <a:gd name="T37" fmla="*/ 10 h 61"/>
                <a:gd name="T38" fmla="*/ 17 w 54"/>
                <a:gd name="T39" fmla="*/ 15 h 61"/>
                <a:gd name="T40" fmla="*/ 13 w 54"/>
                <a:gd name="T41" fmla="*/ 29 h 61"/>
                <a:gd name="T42" fmla="*/ 13 w 54"/>
                <a:gd name="T43" fmla="*/ 61 h 61"/>
                <a:gd name="T44" fmla="*/ 1 w 54"/>
                <a:gd name="T45" fmla="*/ 61 h 61"/>
                <a:gd name="T46" fmla="*/ 1 w 54"/>
                <a:gd name="T47" fmla="*/ 14 h 61"/>
                <a:gd name="T48" fmla="*/ 1 w 54"/>
                <a:gd name="T49" fmla="*/ 8 h 61"/>
                <a:gd name="T50" fmla="*/ 0 w 54"/>
                <a:gd name="T51" fmla="*/ 2 h 61"/>
                <a:gd name="T52" fmla="*/ 12 w 54"/>
                <a:gd name="T53"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61">
                  <a:moveTo>
                    <a:pt x="12" y="2"/>
                  </a:moveTo>
                  <a:cubicBezTo>
                    <a:pt x="12" y="3"/>
                    <a:pt x="12" y="5"/>
                    <a:pt x="12" y="7"/>
                  </a:cubicBezTo>
                  <a:cubicBezTo>
                    <a:pt x="12" y="9"/>
                    <a:pt x="12" y="10"/>
                    <a:pt x="12" y="11"/>
                  </a:cubicBezTo>
                  <a:cubicBezTo>
                    <a:pt x="12" y="11"/>
                    <a:pt x="12" y="11"/>
                    <a:pt x="12" y="11"/>
                  </a:cubicBezTo>
                  <a:cubicBezTo>
                    <a:pt x="13" y="10"/>
                    <a:pt x="14" y="8"/>
                    <a:pt x="16" y="7"/>
                  </a:cubicBezTo>
                  <a:cubicBezTo>
                    <a:pt x="17" y="6"/>
                    <a:pt x="18" y="4"/>
                    <a:pt x="20" y="3"/>
                  </a:cubicBezTo>
                  <a:cubicBezTo>
                    <a:pt x="22" y="2"/>
                    <a:pt x="24" y="1"/>
                    <a:pt x="26" y="1"/>
                  </a:cubicBezTo>
                  <a:cubicBezTo>
                    <a:pt x="28" y="0"/>
                    <a:pt x="30" y="0"/>
                    <a:pt x="32" y="0"/>
                  </a:cubicBezTo>
                  <a:cubicBezTo>
                    <a:pt x="36" y="0"/>
                    <a:pt x="39" y="1"/>
                    <a:pt x="42" y="2"/>
                  </a:cubicBezTo>
                  <a:cubicBezTo>
                    <a:pt x="44" y="3"/>
                    <a:pt x="47" y="5"/>
                    <a:pt x="49" y="7"/>
                  </a:cubicBezTo>
                  <a:cubicBezTo>
                    <a:pt x="50" y="9"/>
                    <a:pt x="52" y="12"/>
                    <a:pt x="53" y="15"/>
                  </a:cubicBezTo>
                  <a:cubicBezTo>
                    <a:pt x="54" y="18"/>
                    <a:pt x="54" y="21"/>
                    <a:pt x="54" y="24"/>
                  </a:cubicBezTo>
                  <a:cubicBezTo>
                    <a:pt x="54" y="61"/>
                    <a:pt x="54" y="61"/>
                    <a:pt x="54" y="61"/>
                  </a:cubicBezTo>
                  <a:cubicBezTo>
                    <a:pt x="42" y="61"/>
                    <a:pt x="42" y="61"/>
                    <a:pt x="42" y="61"/>
                  </a:cubicBezTo>
                  <a:cubicBezTo>
                    <a:pt x="42" y="28"/>
                    <a:pt x="42" y="28"/>
                    <a:pt x="42" y="28"/>
                  </a:cubicBezTo>
                  <a:cubicBezTo>
                    <a:pt x="42" y="26"/>
                    <a:pt x="42" y="23"/>
                    <a:pt x="42" y="21"/>
                  </a:cubicBezTo>
                  <a:cubicBezTo>
                    <a:pt x="41" y="19"/>
                    <a:pt x="41" y="17"/>
                    <a:pt x="40" y="15"/>
                  </a:cubicBezTo>
                  <a:cubicBezTo>
                    <a:pt x="39" y="14"/>
                    <a:pt x="37" y="12"/>
                    <a:pt x="35" y="11"/>
                  </a:cubicBezTo>
                  <a:cubicBezTo>
                    <a:pt x="34" y="10"/>
                    <a:pt x="31" y="10"/>
                    <a:pt x="29" y="10"/>
                  </a:cubicBezTo>
                  <a:cubicBezTo>
                    <a:pt x="24" y="10"/>
                    <a:pt x="20" y="12"/>
                    <a:pt x="17" y="15"/>
                  </a:cubicBezTo>
                  <a:cubicBezTo>
                    <a:pt x="14" y="19"/>
                    <a:pt x="13" y="24"/>
                    <a:pt x="13" y="29"/>
                  </a:cubicBezTo>
                  <a:cubicBezTo>
                    <a:pt x="13" y="61"/>
                    <a:pt x="13" y="61"/>
                    <a:pt x="13" y="61"/>
                  </a:cubicBezTo>
                  <a:cubicBezTo>
                    <a:pt x="1" y="61"/>
                    <a:pt x="1" y="61"/>
                    <a:pt x="1" y="61"/>
                  </a:cubicBezTo>
                  <a:cubicBezTo>
                    <a:pt x="1" y="14"/>
                    <a:pt x="1" y="14"/>
                    <a:pt x="1" y="14"/>
                  </a:cubicBezTo>
                  <a:cubicBezTo>
                    <a:pt x="1" y="13"/>
                    <a:pt x="1" y="11"/>
                    <a:pt x="1" y="8"/>
                  </a:cubicBezTo>
                  <a:cubicBezTo>
                    <a:pt x="1" y="6"/>
                    <a:pt x="1" y="4"/>
                    <a:pt x="0" y="2"/>
                  </a:cubicBezTo>
                  <a:cubicBezTo>
                    <a:pt x="12" y="2"/>
                    <a:pt x="12" y="2"/>
                    <a:pt x="12" y="2"/>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0"/>
            <p:cNvSpPr>
              <a:spLocks/>
            </p:cNvSpPr>
            <p:nvPr userDrawn="1"/>
          </p:nvSpPr>
          <p:spPr bwMode="auto">
            <a:xfrm>
              <a:off x="10480676" y="-684213"/>
              <a:ext cx="146050" cy="290513"/>
            </a:xfrm>
            <a:custGeom>
              <a:avLst/>
              <a:gdLst>
                <a:gd name="T0" fmla="*/ 39 w 39"/>
                <a:gd name="T1" fmla="*/ 26 h 77"/>
                <a:gd name="T2" fmla="*/ 23 w 39"/>
                <a:gd name="T3" fmla="*/ 26 h 77"/>
                <a:gd name="T4" fmla="*/ 23 w 39"/>
                <a:gd name="T5" fmla="*/ 57 h 77"/>
                <a:gd name="T6" fmla="*/ 25 w 39"/>
                <a:gd name="T7" fmla="*/ 65 h 77"/>
                <a:gd name="T8" fmla="*/ 31 w 39"/>
                <a:gd name="T9" fmla="*/ 67 h 77"/>
                <a:gd name="T10" fmla="*/ 35 w 39"/>
                <a:gd name="T11" fmla="*/ 67 h 77"/>
                <a:gd name="T12" fmla="*/ 38 w 39"/>
                <a:gd name="T13" fmla="*/ 66 h 77"/>
                <a:gd name="T14" fmla="*/ 39 w 39"/>
                <a:gd name="T15" fmla="*/ 75 h 77"/>
                <a:gd name="T16" fmla="*/ 34 w 39"/>
                <a:gd name="T17" fmla="*/ 77 h 77"/>
                <a:gd name="T18" fmla="*/ 29 w 39"/>
                <a:gd name="T19" fmla="*/ 77 h 77"/>
                <a:gd name="T20" fmla="*/ 16 w 39"/>
                <a:gd name="T21" fmla="*/ 72 h 77"/>
                <a:gd name="T22" fmla="*/ 11 w 39"/>
                <a:gd name="T23" fmla="*/ 59 h 77"/>
                <a:gd name="T24" fmla="*/ 11 w 39"/>
                <a:gd name="T25" fmla="*/ 26 h 77"/>
                <a:gd name="T26" fmla="*/ 0 w 39"/>
                <a:gd name="T27" fmla="*/ 26 h 77"/>
                <a:gd name="T28" fmla="*/ 0 w 39"/>
                <a:gd name="T29" fmla="*/ 17 h 77"/>
                <a:gd name="T30" fmla="*/ 11 w 39"/>
                <a:gd name="T31" fmla="*/ 17 h 77"/>
                <a:gd name="T32" fmla="*/ 11 w 39"/>
                <a:gd name="T33" fmla="*/ 0 h 77"/>
                <a:gd name="T34" fmla="*/ 23 w 39"/>
                <a:gd name="T35" fmla="*/ 0 h 77"/>
                <a:gd name="T36" fmla="*/ 23 w 39"/>
                <a:gd name="T37" fmla="*/ 17 h 77"/>
                <a:gd name="T38" fmla="*/ 39 w 39"/>
                <a:gd name="T39" fmla="*/ 17 h 77"/>
                <a:gd name="T40" fmla="*/ 39 w 39"/>
                <a:gd name="T41"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77">
                  <a:moveTo>
                    <a:pt x="39" y="26"/>
                  </a:moveTo>
                  <a:cubicBezTo>
                    <a:pt x="23" y="26"/>
                    <a:pt x="23" y="26"/>
                    <a:pt x="23" y="26"/>
                  </a:cubicBezTo>
                  <a:cubicBezTo>
                    <a:pt x="23" y="57"/>
                    <a:pt x="23" y="57"/>
                    <a:pt x="23" y="57"/>
                  </a:cubicBezTo>
                  <a:cubicBezTo>
                    <a:pt x="23" y="61"/>
                    <a:pt x="24" y="63"/>
                    <a:pt x="25" y="65"/>
                  </a:cubicBezTo>
                  <a:cubicBezTo>
                    <a:pt x="26" y="66"/>
                    <a:pt x="28" y="67"/>
                    <a:pt x="31" y="67"/>
                  </a:cubicBezTo>
                  <a:cubicBezTo>
                    <a:pt x="32" y="67"/>
                    <a:pt x="34" y="67"/>
                    <a:pt x="35" y="67"/>
                  </a:cubicBezTo>
                  <a:cubicBezTo>
                    <a:pt x="36" y="67"/>
                    <a:pt x="37" y="66"/>
                    <a:pt x="38" y="66"/>
                  </a:cubicBezTo>
                  <a:cubicBezTo>
                    <a:pt x="39" y="75"/>
                    <a:pt x="39" y="75"/>
                    <a:pt x="39" y="75"/>
                  </a:cubicBezTo>
                  <a:cubicBezTo>
                    <a:pt x="37" y="76"/>
                    <a:pt x="36" y="76"/>
                    <a:pt x="34" y="77"/>
                  </a:cubicBezTo>
                  <a:cubicBezTo>
                    <a:pt x="32" y="77"/>
                    <a:pt x="30" y="77"/>
                    <a:pt x="29" y="77"/>
                  </a:cubicBezTo>
                  <a:cubicBezTo>
                    <a:pt x="23" y="77"/>
                    <a:pt x="19" y="76"/>
                    <a:pt x="16" y="72"/>
                  </a:cubicBezTo>
                  <a:cubicBezTo>
                    <a:pt x="13" y="69"/>
                    <a:pt x="11" y="65"/>
                    <a:pt x="11" y="59"/>
                  </a:cubicBezTo>
                  <a:cubicBezTo>
                    <a:pt x="11" y="26"/>
                    <a:pt x="11" y="26"/>
                    <a:pt x="11" y="26"/>
                  </a:cubicBezTo>
                  <a:cubicBezTo>
                    <a:pt x="0" y="26"/>
                    <a:pt x="0" y="26"/>
                    <a:pt x="0" y="26"/>
                  </a:cubicBezTo>
                  <a:cubicBezTo>
                    <a:pt x="0" y="17"/>
                    <a:pt x="0" y="17"/>
                    <a:pt x="0" y="17"/>
                  </a:cubicBezTo>
                  <a:cubicBezTo>
                    <a:pt x="11" y="17"/>
                    <a:pt x="11" y="17"/>
                    <a:pt x="11" y="17"/>
                  </a:cubicBezTo>
                  <a:cubicBezTo>
                    <a:pt x="11" y="0"/>
                    <a:pt x="11" y="0"/>
                    <a:pt x="11" y="0"/>
                  </a:cubicBezTo>
                  <a:cubicBezTo>
                    <a:pt x="23" y="0"/>
                    <a:pt x="23" y="0"/>
                    <a:pt x="23" y="0"/>
                  </a:cubicBezTo>
                  <a:cubicBezTo>
                    <a:pt x="23" y="17"/>
                    <a:pt x="23" y="17"/>
                    <a:pt x="23" y="17"/>
                  </a:cubicBezTo>
                  <a:cubicBezTo>
                    <a:pt x="39" y="17"/>
                    <a:pt x="39" y="17"/>
                    <a:pt x="39" y="17"/>
                  </a:cubicBezTo>
                  <a:cubicBezTo>
                    <a:pt x="39" y="26"/>
                    <a:pt x="39" y="26"/>
                    <a:pt x="39" y="26"/>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1"/>
            <p:cNvSpPr>
              <a:spLocks noEditPoints="1"/>
            </p:cNvSpPr>
            <p:nvPr userDrawn="1"/>
          </p:nvSpPr>
          <p:spPr bwMode="auto">
            <a:xfrm>
              <a:off x="10660063" y="-733425"/>
              <a:ext cx="60325" cy="334963"/>
            </a:xfrm>
            <a:custGeom>
              <a:avLst/>
              <a:gdLst>
                <a:gd name="T0" fmla="*/ 14 w 16"/>
                <a:gd name="T1" fmla="*/ 89 h 89"/>
                <a:gd name="T2" fmla="*/ 2 w 16"/>
                <a:gd name="T3" fmla="*/ 89 h 89"/>
                <a:gd name="T4" fmla="*/ 2 w 16"/>
                <a:gd name="T5" fmla="*/ 30 h 89"/>
                <a:gd name="T6" fmla="*/ 14 w 16"/>
                <a:gd name="T7" fmla="*/ 30 h 89"/>
                <a:gd name="T8" fmla="*/ 14 w 16"/>
                <a:gd name="T9" fmla="*/ 89 h 89"/>
                <a:gd name="T10" fmla="*/ 16 w 16"/>
                <a:gd name="T11" fmla="*/ 8 h 89"/>
                <a:gd name="T12" fmla="*/ 14 w 16"/>
                <a:gd name="T13" fmla="*/ 14 h 89"/>
                <a:gd name="T14" fmla="*/ 8 w 16"/>
                <a:gd name="T15" fmla="*/ 16 h 89"/>
                <a:gd name="T16" fmla="*/ 2 w 16"/>
                <a:gd name="T17" fmla="*/ 13 h 89"/>
                <a:gd name="T18" fmla="*/ 0 w 16"/>
                <a:gd name="T19" fmla="*/ 8 h 89"/>
                <a:gd name="T20" fmla="*/ 2 w 16"/>
                <a:gd name="T21" fmla="*/ 3 h 89"/>
                <a:gd name="T22" fmla="*/ 8 w 16"/>
                <a:gd name="T23" fmla="*/ 0 h 89"/>
                <a:gd name="T24" fmla="*/ 14 w 16"/>
                <a:gd name="T25" fmla="*/ 3 h 89"/>
                <a:gd name="T26" fmla="*/ 16 w 16"/>
                <a:gd name="T27" fmla="*/ 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89">
                  <a:moveTo>
                    <a:pt x="14" y="89"/>
                  </a:moveTo>
                  <a:cubicBezTo>
                    <a:pt x="2" y="89"/>
                    <a:pt x="2" y="89"/>
                    <a:pt x="2" y="89"/>
                  </a:cubicBezTo>
                  <a:cubicBezTo>
                    <a:pt x="2" y="30"/>
                    <a:pt x="2" y="30"/>
                    <a:pt x="2" y="30"/>
                  </a:cubicBezTo>
                  <a:cubicBezTo>
                    <a:pt x="14" y="30"/>
                    <a:pt x="14" y="30"/>
                    <a:pt x="14" y="30"/>
                  </a:cubicBezTo>
                  <a:cubicBezTo>
                    <a:pt x="14" y="89"/>
                    <a:pt x="14" y="89"/>
                    <a:pt x="14" y="89"/>
                  </a:cubicBezTo>
                  <a:close/>
                  <a:moveTo>
                    <a:pt x="16" y="8"/>
                  </a:moveTo>
                  <a:cubicBezTo>
                    <a:pt x="16" y="10"/>
                    <a:pt x="15" y="12"/>
                    <a:pt x="14" y="14"/>
                  </a:cubicBezTo>
                  <a:cubicBezTo>
                    <a:pt x="12" y="15"/>
                    <a:pt x="10" y="16"/>
                    <a:pt x="8" y="16"/>
                  </a:cubicBezTo>
                  <a:cubicBezTo>
                    <a:pt x="6" y="16"/>
                    <a:pt x="4" y="15"/>
                    <a:pt x="2" y="13"/>
                  </a:cubicBezTo>
                  <a:cubicBezTo>
                    <a:pt x="1" y="12"/>
                    <a:pt x="0" y="10"/>
                    <a:pt x="0" y="8"/>
                  </a:cubicBezTo>
                  <a:cubicBezTo>
                    <a:pt x="0" y="6"/>
                    <a:pt x="1" y="4"/>
                    <a:pt x="2" y="3"/>
                  </a:cubicBezTo>
                  <a:cubicBezTo>
                    <a:pt x="4" y="1"/>
                    <a:pt x="6" y="0"/>
                    <a:pt x="8" y="0"/>
                  </a:cubicBezTo>
                  <a:cubicBezTo>
                    <a:pt x="10" y="0"/>
                    <a:pt x="12" y="1"/>
                    <a:pt x="14" y="3"/>
                  </a:cubicBezTo>
                  <a:cubicBezTo>
                    <a:pt x="15" y="4"/>
                    <a:pt x="16" y="6"/>
                    <a:pt x="16" y="8"/>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p:cNvSpPr>
            <p:nvPr userDrawn="1"/>
          </p:nvSpPr>
          <p:spPr bwMode="auto">
            <a:xfrm>
              <a:off x="10788651" y="-755650"/>
              <a:ext cx="44450" cy="357188"/>
            </a:xfrm>
            <a:custGeom>
              <a:avLst/>
              <a:gdLst>
                <a:gd name="T0" fmla="*/ 28 w 28"/>
                <a:gd name="T1" fmla="*/ 225 h 225"/>
                <a:gd name="T2" fmla="*/ 0 w 28"/>
                <a:gd name="T3" fmla="*/ 225 h 225"/>
                <a:gd name="T4" fmla="*/ 0 w 28"/>
                <a:gd name="T5" fmla="*/ 0 h 225"/>
                <a:gd name="T6" fmla="*/ 28 w 28"/>
                <a:gd name="T7" fmla="*/ 0 h 225"/>
                <a:gd name="T8" fmla="*/ 28 w 28"/>
                <a:gd name="T9" fmla="*/ 225 h 225"/>
                <a:gd name="T10" fmla="*/ 28 w 28"/>
                <a:gd name="T11" fmla="*/ 225 h 225"/>
              </a:gdLst>
              <a:ahLst/>
              <a:cxnLst>
                <a:cxn ang="0">
                  <a:pos x="T0" y="T1"/>
                </a:cxn>
                <a:cxn ang="0">
                  <a:pos x="T2" y="T3"/>
                </a:cxn>
                <a:cxn ang="0">
                  <a:pos x="T4" y="T5"/>
                </a:cxn>
                <a:cxn ang="0">
                  <a:pos x="T6" y="T7"/>
                </a:cxn>
                <a:cxn ang="0">
                  <a:pos x="T8" y="T9"/>
                </a:cxn>
                <a:cxn ang="0">
                  <a:pos x="T10" y="T11"/>
                </a:cxn>
              </a:cxnLst>
              <a:rect l="0" t="0" r="r" b="b"/>
              <a:pathLst>
                <a:path w="28" h="225">
                  <a:moveTo>
                    <a:pt x="28" y="225"/>
                  </a:moveTo>
                  <a:lnTo>
                    <a:pt x="0" y="225"/>
                  </a:lnTo>
                  <a:lnTo>
                    <a:pt x="0" y="0"/>
                  </a:lnTo>
                  <a:lnTo>
                    <a:pt x="28" y="0"/>
                  </a:lnTo>
                  <a:lnTo>
                    <a:pt x="28" y="225"/>
                  </a:lnTo>
                  <a:lnTo>
                    <a:pt x="28" y="225"/>
                  </a:ln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noEditPoints="1"/>
            </p:cNvSpPr>
            <p:nvPr userDrawn="1"/>
          </p:nvSpPr>
          <p:spPr bwMode="auto">
            <a:xfrm>
              <a:off x="10885488" y="-627063"/>
              <a:ext cx="222250" cy="236538"/>
            </a:xfrm>
            <a:custGeom>
              <a:avLst/>
              <a:gdLst>
                <a:gd name="T0" fmla="*/ 47 w 59"/>
                <a:gd name="T1" fmla="*/ 26 h 63"/>
                <a:gd name="T2" fmla="*/ 46 w 59"/>
                <a:gd name="T3" fmla="*/ 19 h 63"/>
                <a:gd name="T4" fmla="*/ 43 w 59"/>
                <a:gd name="T5" fmla="*/ 14 h 63"/>
                <a:gd name="T6" fmla="*/ 38 w 59"/>
                <a:gd name="T7" fmla="*/ 11 h 63"/>
                <a:gd name="T8" fmla="*/ 31 w 59"/>
                <a:gd name="T9" fmla="*/ 9 h 63"/>
                <a:gd name="T10" fmla="*/ 24 w 59"/>
                <a:gd name="T11" fmla="*/ 11 h 63"/>
                <a:gd name="T12" fmla="*/ 18 w 59"/>
                <a:gd name="T13" fmla="*/ 14 h 63"/>
                <a:gd name="T14" fmla="*/ 14 w 59"/>
                <a:gd name="T15" fmla="*/ 19 h 63"/>
                <a:gd name="T16" fmla="*/ 12 w 59"/>
                <a:gd name="T17" fmla="*/ 26 h 63"/>
                <a:gd name="T18" fmla="*/ 47 w 59"/>
                <a:gd name="T19" fmla="*/ 26 h 63"/>
                <a:gd name="T20" fmla="*/ 59 w 59"/>
                <a:gd name="T21" fmla="*/ 31 h 63"/>
                <a:gd name="T22" fmla="*/ 59 w 59"/>
                <a:gd name="T23" fmla="*/ 33 h 63"/>
                <a:gd name="T24" fmla="*/ 59 w 59"/>
                <a:gd name="T25" fmla="*/ 35 h 63"/>
                <a:gd name="T26" fmla="*/ 12 w 59"/>
                <a:gd name="T27" fmla="*/ 35 h 63"/>
                <a:gd name="T28" fmla="*/ 14 w 59"/>
                <a:gd name="T29" fmla="*/ 42 h 63"/>
                <a:gd name="T30" fmla="*/ 18 w 59"/>
                <a:gd name="T31" fmla="*/ 48 h 63"/>
                <a:gd name="T32" fmla="*/ 24 w 59"/>
                <a:gd name="T33" fmla="*/ 51 h 63"/>
                <a:gd name="T34" fmla="*/ 31 w 59"/>
                <a:gd name="T35" fmla="*/ 53 h 63"/>
                <a:gd name="T36" fmla="*/ 42 w 59"/>
                <a:gd name="T37" fmla="*/ 50 h 63"/>
                <a:gd name="T38" fmla="*/ 49 w 59"/>
                <a:gd name="T39" fmla="*/ 44 h 63"/>
                <a:gd name="T40" fmla="*/ 57 w 59"/>
                <a:gd name="T41" fmla="*/ 50 h 63"/>
                <a:gd name="T42" fmla="*/ 46 w 59"/>
                <a:gd name="T43" fmla="*/ 60 h 63"/>
                <a:gd name="T44" fmla="*/ 31 w 59"/>
                <a:gd name="T45" fmla="*/ 63 h 63"/>
                <a:gd name="T46" fmla="*/ 19 w 59"/>
                <a:gd name="T47" fmla="*/ 60 h 63"/>
                <a:gd name="T48" fmla="*/ 9 w 59"/>
                <a:gd name="T49" fmla="*/ 54 h 63"/>
                <a:gd name="T50" fmla="*/ 2 w 59"/>
                <a:gd name="T51" fmla="*/ 44 h 63"/>
                <a:gd name="T52" fmla="*/ 0 w 59"/>
                <a:gd name="T53" fmla="*/ 31 h 63"/>
                <a:gd name="T54" fmla="*/ 2 w 59"/>
                <a:gd name="T55" fmla="*/ 19 h 63"/>
                <a:gd name="T56" fmla="*/ 9 w 59"/>
                <a:gd name="T57" fmla="*/ 9 h 63"/>
                <a:gd name="T58" fmla="*/ 18 w 59"/>
                <a:gd name="T59" fmla="*/ 2 h 63"/>
                <a:gd name="T60" fmla="*/ 31 w 59"/>
                <a:gd name="T61" fmla="*/ 0 h 63"/>
                <a:gd name="T62" fmla="*/ 43 w 59"/>
                <a:gd name="T63" fmla="*/ 2 h 63"/>
                <a:gd name="T64" fmla="*/ 52 w 59"/>
                <a:gd name="T65" fmla="*/ 8 h 63"/>
                <a:gd name="T66" fmla="*/ 57 w 59"/>
                <a:gd name="T67" fmla="*/ 18 h 63"/>
                <a:gd name="T68" fmla="*/ 59 w 59"/>
                <a:gd name="T69"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63">
                  <a:moveTo>
                    <a:pt x="47" y="26"/>
                  </a:moveTo>
                  <a:cubicBezTo>
                    <a:pt x="47" y="24"/>
                    <a:pt x="47" y="22"/>
                    <a:pt x="46" y="19"/>
                  </a:cubicBezTo>
                  <a:cubicBezTo>
                    <a:pt x="45" y="17"/>
                    <a:pt x="44" y="16"/>
                    <a:pt x="43" y="14"/>
                  </a:cubicBezTo>
                  <a:cubicBezTo>
                    <a:pt x="42" y="13"/>
                    <a:pt x="40" y="11"/>
                    <a:pt x="38" y="11"/>
                  </a:cubicBezTo>
                  <a:cubicBezTo>
                    <a:pt x="36" y="10"/>
                    <a:pt x="33" y="9"/>
                    <a:pt x="31" y="9"/>
                  </a:cubicBezTo>
                  <a:cubicBezTo>
                    <a:pt x="28" y="9"/>
                    <a:pt x="26" y="10"/>
                    <a:pt x="24" y="11"/>
                  </a:cubicBezTo>
                  <a:cubicBezTo>
                    <a:pt x="21" y="11"/>
                    <a:pt x="19" y="13"/>
                    <a:pt x="18" y="14"/>
                  </a:cubicBezTo>
                  <a:cubicBezTo>
                    <a:pt x="16" y="16"/>
                    <a:pt x="15" y="17"/>
                    <a:pt x="14" y="19"/>
                  </a:cubicBezTo>
                  <a:cubicBezTo>
                    <a:pt x="13" y="22"/>
                    <a:pt x="12" y="24"/>
                    <a:pt x="12" y="26"/>
                  </a:cubicBezTo>
                  <a:cubicBezTo>
                    <a:pt x="47" y="26"/>
                    <a:pt x="47" y="26"/>
                    <a:pt x="47" y="26"/>
                  </a:cubicBezTo>
                  <a:close/>
                  <a:moveTo>
                    <a:pt x="59" y="31"/>
                  </a:moveTo>
                  <a:cubicBezTo>
                    <a:pt x="59" y="32"/>
                    <a:pt x="59" y="32"/>
                    <a:pt x="59" y="33"/>
                  </a:cubicBezTo>
                  <a:cubicBezTo>
                    <a:pt x="59" y="34"/>
                    <a:pt x="59" y="34"/>
                    <a:pt x="59" y="35"/>
                  </a:cubicBezTo>
                  <a:cubicBezTo>
                    <a:pt x="12" y="35"/>
                    <a:pt x="12" y="35"/>
                    <a:pt x="12" y="35"/>
                  </a:cubicBezTo>
                  <a:cubicBezTo>
                    <a:pt x="12" y="37"/>
                    <a:pt x="13" y="40"/>
                    <a:pt x="14" y="42"/>
                  </a:cubicBezTo>
                  <a:cubicBezTo>
                    <a:pt x="15" y="44"/>
                    <a:pt x="16" y="46"/>
                    <a:pt x="18" y="48"/>
                  </a:cubicBezTo>
                  <a:cubicBezTo>
                    <a:pt x="20" y="49"/>
                    <a:pt x="22" y="51"/>
                    <a:pt x="24" y="51"/>
                  </a:cubicBezTo>
                  <a:cubicBezTo>
                    <a:pt x="26" y="52"/>
                    <a:pt x="29" y="53"/>
                    <a:pt x="31" y="53"/>
                  </a:cubicBezTo>
                  <a:cubicBezTo>
                    <a:pt x="35" y="53"/>
                    <a:pt x="39" y="52"/>
                    <a:pt x="42" y="50"/>
                  </a:cubicBezTo>
                  <a:cubicBezTo>
                    <a:pt x="45" y="48"/>
                    <a:pt x="47" y="46"/>
                    <a:pt x="49" y="44"/>
                  </a:cubicBezTo>
                  <a:cubicBezTo>
                    <a:pt x="57" y="50"/>
                    <a:pt x="57" y="50"/>
                    <a:pt x="57" y="50"/>
                  </a:cubicBezTo>
                  <a:cubicBezTo>
                    <a:pt x="54" y="55"/>
                    <a:pt x="50" y="58"/>
                    <a:pt x="46" y="60"/>
                  </a:cubicBezTo>
                  <a:cubicBezTo>
                    <a:pt x="41" y="62"/>
                    <a:pt x="37" y="63"/>
                    <a:pt x="31" y="63"/>
                  </a:cubicBezTo>
                  <a:cubicBezTo>
                    <a:pt x="27" y="63"/>
                    <a:pt x="23" y="62"/>
                    <a:pt x="19" y="60"/>
                  </a:cubicBezTo>
                  <a:cubicBezTo>
                    <a:pt x="15" y="59"/>
                    <a:pt x="12" y="57"/>
                    <a:pt x="9" y="54"/>
                  </a:cubicBezTo>
                  <a:cubicBezTo>
                    <a:pt x="6" y="51"/>
                    <a:pt x="4" y="48"/>
                    <a:pt x="2" y="44"/>
                  </a:cubicBezTo>
                  <a:cubicBezTo>
                    <a:pt x="1" y="40"/>
                    <a:pt x="0" y="36"/>
                    <a:pt x="0" y="31"/>
                  </a:cubicBezTo>
                  <a:cubicBezTo>
                    <a:pt x="0" y="27"/>
                    <a:pt x="1" y="23"/>
                    <a:pt x="2" y="19"/>
                  </a:cubicBezTo>
                  <a:cubicBezTo>
                    <a:pt x="4" y="15"/>
                    <a:pt x="6" y="12"/>
                    <a:pt x="9" y="9"/>
                  </a:cubicBezTo>
                  <a:cubicBezTo>
                    <a:pt x="11" y="6"/>
                    <a:pt x="15" y="4"/>
                    <a:pt x="18" y="2"/>
                  </a:cubicBezTo>
                  <a:cubicBezTo>
                    <a:pt x="22" y="1"/>
                    <a:pt x="26" y="0"/>
                    <a:pt x="31" y="0"/>
                  </a:cubicBezTo>
                  <a:cubicBezTo>
                    <a:pt x="35" y="0"/>
                    <a:pt x="39" y="1"/>
                    <a:pt x="43" y="2"/>
                  </a:cubicBezTo>
                  <a:cubicBezTo>
                    <a:pt x="46" y="4"/>
                    <a:pt x="49" y="6"/>
                    <a:pt x="52" y="8"/>
                  </a:cubicBezTo>
                  <a:cubicBezTo>
                    <a:pt x="54" y="11"/>
                    <a:pt x="56" y="14"/>
                    <a:pt x="57" y="18"/>
                  </a:cubicBezTo>
                  <a:cubicBezTo>
                    <a:pt x="59" y="22"/>
                    <a:pt x="59" y="26"/>
                    <a:pt x="59" y="31"/>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p:cNvSpPr>
            <p:nvPr userDrawn="1"/>
          </p:nvSpPr>
          <p:spPr bwMode="auto">
            <a:xfrm>
              <a:off x="11141076" y="-627063"/>
              <a:ext cx="180975" cy="236538"/>
            </a:xfrm>
            <a:custGeom>
              <a:avLst/>
              <a:gdLst>
                <a:gd name="T0" fmla="*/ 39 w 48"/>
                <a:gd name="T1" fmla="*/ 17 h 63"/>
                <a:gd name="T2" fmla="*/ 34 w 48"/>
                <a:gd name="T3" fmla="*/ 11 h 63"/>
                <a:gd name="T4" fmla="*/ 25 w 48"/>
                <a:gd name="T5" fmla="*/ 9 h 63"/>
                <a:gd name="T6" fmla="*/ 21 w 48"/>
                <a:gd name="T7" fmla="*/ 10 h 63"/>
                <a:gd name="T8" fmla="*/ 18 w 48"/>
                <a:gd name="T9" fmla="*/ 11 h 63"/>
                <a:gd name="T10" fmla="*/ 15 w 48"/>
                <a:gd name="T11" fmla="*/ 13 h 63"/>
                <a:gd name="T12" fmla="*/ 14 w 48"/>
                <a:gd name="T13" fmla="*/ 17 h 63"/>
                <a:gd name="T14" fmla="*/ 18 w 48"/>
                <a:gd name="T15" fmla="*/ 23 h 63"/>
                <a:gd name="T16" fmla="*/ 28 w 48"/>
                <a:gd name="T17" fmla="*/ 26 h 63"/>
                <a:gd name="T18" fmla="*/ 36 w 48"/>
                <a:gd name="T19" fmla="*/ 28 h 63"/>
                <a:gd name="T20" fmla="*/ 42 w 48"/>
                <a:gd name="T21" fmla="*/ 32 h 63"/>
                <a:gd name="T22" fmla="*/ 46 w 48"/>
                <a:gd name="T23" fmla="*/ 37 h 63"/>
                <a:gd name="T24" fmla="*/ 48 w 48"/>
                <a:gd name="T25" fmla="*/ 44 h 63"/>
                <a:gd name="T26" fmla="*/ 46 w 48"/>
                <a:gd name="T27" fmla="*/ 52 h 63"/>
                <a:gd name="T28" fmla="*/ 41 w 48"/>
                <a:gd name="T29" fmla="*/ 58 h 63"/>
                <a:gd name="T30" fmla="*/ 33 w 48"/>
                <a:gd name="T31" fmla="*/ 62 h 63"/>
                <a:gd name="T32" fmla="*/ 24 w 48"/>
                <a:gd name="T33" fmla="*/ 63 h 63"/>
                <a:gd name="T34" fmla="*/ 11 w 48"/>
                <a:gd name="T35" fmla="*/ 60 h 63"/>
                <a:gd name="T36" fmla="*/ 0 w 48"/>
                <a:gd name="T37" fmla="*/ 52 h 63"/>
                <a:gd name="T38" fmla="*/ 9 w 48"/>
                <a:gd name="T39" fmla="*/ 45 h 63"/>
                <a:gd name="T40" fmla="*/ 15 w 48"/>
                <a:gd name="T41" fmla="*/ 51 h 63"/>
                <a:gd name="T42" fmla="*/ 24 w 48"/>
                <a:gd name="T43" fmla="*/ 53 h 63"/>
                <a:gd name="T44" fmla="*/ 29 w 48"/>
                <a:gd name="T45" fmla="*/ 53 h 63"/>
                <a:gd name="T46" fmla="*/ 33 w 48"/>
                <a:gd name="T47" fmla="*/ 51 h 63"/>
                <a:gd name="T48" fmla="*/ 35 w 48"/>
                <a:gd name="T49" fmla="*/ 49 h 63"/>
                <a:gd name="T50" fmla="*/ 36 w 48"/>
                <a:gd name="T51" fmla="*/ 45 h 63"/>
                <a:gd name="T52" fmla="*/ 32 w 48"/>
                <a:gd name="T53" fmla="*/ 38 h 63"/>
                <a:gd name="T54" fmla="*/ 21 w 48"/>
                <a:gd name="T55" fmla="*/ 35 h 63"/>
                <a:gd name="T56" fmla="*/ 15 w 48"/>
                <a:gd name="T57" fmla="*/ 33 h 63"/>
                <a:gd name="T58" fmla="*/ 9 w 48"/>
                <a:gd name="T59" fmla="*/ 30 h 63"/>
                <a:gd name="T60" fmla="*/ 5 w 48"/>
                <a:gd name="T61" fmla="*/ 25 h 63"/>
                <a:gd name="T62" fmla="*/ 3 w 48"/>
                <a:gd name="T63" fmla="*/ 18 h 63"/>
                <a:gd name="T64" fmla="*/ 5 w 48"/>
                <a:gd name="T65" fmla="*/ 10 h 63"/>
                <a:gd name="T66" fmla="*/ 10 w 48"/>
                <a:gd name="T67" fmla="*/ 4 h 63"/>
                <a:gd name="T68" fmla="*/ 18 w 48"/>
                <a:gd name="T69" fmla="*/ 1 h 63"/>
                <a:gd name="T70" fmla="*/ 26 w 48"/>
                <a:gd name="T71" fmla="*/ 0 h 63"/>
                <a:gd name="T72" fmla="*/ 38 w 48"/>
                <a:gd name="T73" fmla="*/ 2 h 63"/>
                <a:gd name="T74" fmla="*/ 47 w 48"/>
                <a:gd name="T75" fmla="*/ 10 h 63"/>
                <a:gd name="T76" fmla="*/ 39 w 48"/>
                <a:gd name="T77"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 h="63">
                  <a:moveTo>
                    <a:pt x="39" y="17"/>
                  </a:moveTo>
                  <a:cubicBezTo>
                    <a:pt x="38" y="14"/>
                    <a:pt x="36" y="13"/>
                    <a:pt x="34" y="11"/>
                  </a:cubicBezTo>
                  <a:cubicBezTo>
                    <a:pt x="31" y="10"/>
                    <a:pt x="28" y="9"/>
                    <a:pt x="25" y="9"/>
                  </a:cubicBezTo>
                  <a:cubicBezTo>
                    <a:pt x="24" y="9"/>
                    <a:pt x="23" y="9"/>
                    <a:pt x="21" y="10"/>
                  </a:cubicBezTo>
                  <a:cubicBezTo>
                    <a:pt x="20" y="10"/>
                    <a:pt x="19" y="10"/>
                    <a:pt x="18" y="11"/>
                  </a:cubicBezTo>
                  <a:cubicBezTo>
                    <a:pt x="17" y="12"/>
                    <a:pt x="16" y="13"/>
                    <a:pt x="15" y="13"/>
                  </a:cubicBezTo>
                  <a:cubicBezTo>
                    <a:pt x="15" y="14"/>
                    <a:pt x="14" y="16"/>
                    <a:pt x="14" y="17"/>
                  </a:cubicBezTo>
                  <a:cubicBezTo>
                    <a:pt x="14" y="20"/>
                    <a:pt x="16" y="21"/>
                    <a:pt x="18" y="23"/>
                  </a:cubicBezTo>
                  <a:cubicBezTo>
                    <a:pt x="20" y="24"/>
                    <a:pt x="23" y="25"/>
                    <a:pt x="28" y="26"/>
                  </a:cubicBezTo>
                  <a:cubicBezTo>
                    <a:pt x="31" y="27"/>
                    <a:pt x="33" y="27"/>
                    <a:pt x="36" y="28"/>
                  </a:cubicBezTo>
                  <a:cubicBezTo>
                    <a:pt x="38" y="29"/>
                    <a:pt x="40" y="30"/>
                    <a:pt x="42" y="32"/>
                  </a:cubicBezTo>
                  <a:cubicBezTo>
                    <a:pt x="44" y="33"/>
                    <a:pt x="45" y="35"/>
                    <a:pt x="46" y="37"/>
                  </a:cubicBezTo>
                  <a:cubicBezTo>
                    <a:pt x="47" y="39"/>
                    <a:pt x="48" y="41"/>
                    <a:pt x="48" y="44"/>
                  </a:cubicBezTo>
                  <a:cubicBezTo>
                    <a:pt x="48" y="47"/>
                    <a:pt x="47" y="50"/>
                    <a:pt x="46" y="52"/>
                  </a:cubicBezTo>
                  <a:cubicBezTo>
                    <a:pt x="45" y="55"/>
                    <a:pt x="43" y="57"/>
                    <a:pt x="41" y="58"/>
                  </a:cubicBezTo>
                  <a:cubicBezTo>
                    <a:pt x="38" y="60"/>
                    <a:pt x="36" y="61"/>
                    <a:pt x="33" y="62"/>
                  </a:cubicBezTo>
                  <a:cubicBezTo>
                    <a:pt x="30" y="62"/>
                    <a:pt x="27" y="63"/>
                    <a:pt x="24" y="63"/>
                  </a:cubicBezTo>
                  <a:cubicBezTo>
                    <a:pt x="20" y="63"/>
                    <a:pt x="15" y="62"/>
                    <a:pt x="11" y="60"/>
                  </a:cubicBezTo>
                  <a:cubicBezTo>
                    <a:pt x="7" y="58"/>
                    <a:pt x="3" y="56"/>
                    <a:pt x="0" y="52"/>
                  </a:cubicBezTo>
                  <a:cubicBezTo>
                    <a:pt x="9" y="45"/>
                    <a:pt x="9" y="45"/>
                    <a:pt x="9" y="45"/>
                  </a:cubicBezTo>
                  <a:cubicBezTo>
                    <a:pt x="10" y="47"/>
                    <a:pt x="12" y="49"/>
                    <a:pt x="15" y="51"/>
                  </a:cubicBezTo>
                  <a:cubicBezTo>
                    <a:pt x="18" y="52"/>
                    <a:pt x="21" y="53"/>
                    <a:pt x="24" y="53"/>
                  </a:cubicBezTo>
                  <a:cubicBezTo>
                    <a:pt x="26" y="53"/>
                    <a:pt x="27" y="53"/>
                    <a:pt x="29" y="53"/>
                  </a:cubicBezTo>
                  <a:cubicBezTo>
                    <a:pt x="30" y="52"/>
                    <a:pt x="31" y="52"/>
                    <a:pt x="33" y="51"/>
                  </a:cubicBezTo>
                  <a:cubicBezTo>
                    <a:pt x="34" y="51"/>
                    <a:pt x="35" y="50"/>
                    <a:pt x="35" y="49"/>
                  </a:cubicBezTo>
                  <a:cubicBezTo>
                    <a:pt x="36" y="48"/>
                    <a:pt x="36" y="46"/>
                    <a:pt x="36" y="45"/>
                  </a:cubicBezTo>
                  <a:cubicBezTo>
                    <a:pt x="36" y="42"/>
                    <a:pt x="35" y="40"/>
                    <a:pt x="32" y="38"/>
                  </a:cubicBezTo>
                  <a:cubicBezTo>
                    <a:pt x="30" y="37"/>
                    <a:pt x="26" y="36"/>
                    <a:pt x="21" y="35"/>
                  </a:cubicBezTo>
                  <a:cubicBezTo>
                    <a:pt x="19" y="34"/>
                    <a:pt x="17" y="34"/>
                    <a:pt x="15" y="33"/>
                  </a:cubicBezTo>
                  <a:cubicBezTo>
                    <a:pt x="13" y="32"/>
                    <a:pt x="11" y="31"/>
                    <a:pt x="9" y="30"/>
                  </a:cubicBezTo>
                  <a:cubicBezTo>
                    <a:pt x="7" y="29"/>
                    <a:pt x="6" y="27"/>
                    <a:pt x="5" y="25"/>
                  </a:cubicBezTo>
                  <a:cubicBezTo>
                    <a:pt x="4" y="23"/>
                    <a:pt x="3" y="21"/>
                    <a:pt x="3" y="18"/>
                  </a:cubicBezTo>
                  <a:cubicBezTo>
                    <a:pt x="3" y="15"/>
                    <a:pt x="4" y="12"/>
                    <a:pt x="5" y="10"/>
                  </a:cubicBezTo>
                  <a:cubicBezTo>
                    <a:pt x="7" y="8"/>
                    <a:pt x="8" y="6"/>
                    <a:pt x="10" y="4"/>
                  </a:cubicBezTo>
                  <a:cubicBezTo>
                    <a:pt x="13" y="3"/>
                    <a:pt x="15" y="2"/>
                    <a:pt x="18" y="1"/>
                  </a:cubicBezTo>
                  <a:cubicBezTo>
                    <a:pt x="20" y="0"/>
                    <a:pt x="23" y="0"/>
                    <a:pt x="26" y="0"/>
                  </a:cubicBezTo>
                  <a:cubicBezTo>
                    <a:pt x="30" y="0"/>
                    <a:pt x="34" y="1"/>
                    <a:pt x="38" y="2"/>
                  </a:cubicBezTo>
                  <a:cubicBezTo>
                    <a:pt x="42" y="4"/>
                    <a:pt x="45" y="7"/>
                    <a:pt x="47" y="10"/>
                  </a:cubicBezTo>
                  <a:cubicBezTo>
                    <a:pt x="39" y="17"/>
                    <a:pt x="39" y="17"/>
                    <a:pt x="39" y="17"/>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noEditPoints="1"/>
            </p:cNvSpPr>
            <p:nvPr userDrawn="1"/>
          </p:nvSpPr>
          <p:spPr bwMode="auto">
            <a:xfrm>
              <a:off x="11476038" y="-627063"/>
              <a:ext cx="198438" cy="236538"/>
            </a:xfrm>
            <a:custGeom>
              <a:avLst/>
              <a:gdLst>
                <a:gd name="T0" fmla="*/ 38 w 53"/>
                <a:gd name="T1" fmla="*/ 33 h 63"/>
                <a:gd name="T2" fmla="*/ 29 w 53"/>
                <a:gd name="T3" fmla="*/ 33 h 63"/>
                <a:gd name="T4" fmla="*/ 21 w 53"/>
                <a:gd name="T5" fmla="*/ 35 h 63"/>
                <a:gd name="T6" fmla="*/ 14 w 53"/>
                <a:gd name="T7" fmla="*/ 38 h 63"/>
                <a:gd name="T8" fmla="*/ 12 w 53"/>
                <a:gd name="T9" fmla="*/ 44 h 63"/>
                <a:gd name="T10" fmla="*/ 13 w 53"/>
                <a:gd name="T11" fmla="*/ 48 h 63"/>
                <a:gd name="T12" fmla="*/ 16 w 53"/>
                <a:gd name="T13" fmla="*/ 51 h 63"/>
                <a:gd name="T14" fmla="*/ 20 w 53"/>
                <a:gd name="T15" fmla="*/ 53 h 63"/>
                <a:gd name="T16" fmla="*/ 24 w 53"/>
                <a:gd name="T17" fmla="*/ 53 h 63"/>
                <a:gd name="T18" fmla="*/ 37 w 53"/>
                <a:gd name="T19" fmla="*/ 48 h 63"/>
                <a:gd name="T20" fmla="*/ 41 w 53"/>
                <a:gd name="T21" fmla="*/ 36 h 63"/>
                <a:gd name="T22" fmla="*/ 41 w 53"/>
                <a:gd name="T23" fmla="*/ 33 h 63"/>
                <a:gd name="T24" fmla="*/ 38 w 53"/>
                <a:gd name="T25" fmla="*/ 33 h 63"/>
                <a:gd name="T26" fmla="*/ 41 w 53"/>
                <a:gd name="T27" fmla="*/ 23 h 63"/>
                <a:gd name="T28" fmla="*/ 37 w 53"/>
                <a:gd name="T29" fmla="*/ 13 h 63"/>
                <a:gd name="T30" fmla="*/ 27 w 53"/>
                <a:gd name="T31" fmla="*/ 10 h 63"/>
                <a:gd name="T32" fmla="*/ 17 w 53"/>
                <a:gd name="T33" fmla="*/ 11 h 63"/>
                <a:gd name="T34" fmla="*/ 10 w 53"/>
                <a:gd name="T35" fmla="*/ 16 h 63"/>
                <a:gd name="T36" fmla="*/ 3 w 53"/>
                <a:gd name="T37" fmla="*/ 9 h 63"/>
                <a:gd name="T38" fmla="*/ 14 w 53"/>
                <a:gd name="T39" fmla="*/ 2 h 63"/>
                <a:gd name="T40" fmla="*/ 28 w 53"/>
                <a:gd name="T41" fmla="*/ 0 h 63"/>
                <a:gd name="T42" fmla="*/ 39 w 53"/>
                <a:gd name="T43" fmla="*/ 2 h 63"/>
                <a:gd name="T44" fmla="*/ 47 w 53"/>
                <a:gd name="T45" fmla="*/ 7 h 63"/>
                <a:gd name="T46" fmla="*/ 51 w 53"/>
                <a:gd name="T47" fmla="*/ 14 h 63"/>
                <a:gd name="T48" fmla="*/ 53 w 53"/>
                <a:gd name="T49" fmla="*/ 23 h 63"/>
                <a:gd name="T50" fmla="*/ 53 w 53"/>
                <a:gd name="T51" fmla="*/ 49 h 63"/>
                <a:gd name="T52" fmla="*/ 53 w 53"/>
                <a:gd name="T53" fmla="*/ 56 h 63"/>
                <a:gd name="T54" fmla="*/ 53 w 53"/>
                <a:gd name="T55" fmla="*/ 61 h 63"/>
                <a:gd name="T56" fmla="*/ 43 w 53"/>
                <a:gd name="T57" fmla="*/ 61 h 63"/>
                <a:gd name="T58" fmla="*/ 42 w 53"/>
                <a:gd name="T59" fmla="*/ 53 h 63"/>
                <a:gd name="T60" fmla="*/ 41 w 53"/>
                <a:gd name="T61" fmla="*/ 53 h 63"/>
                <a:gd name="T62" fmla="*/ 33 w 53"/>
                <a:gd name="T63" fmla="*/ 60 h 63"/>
                <a:gd name="T64" fmla="*/ 21 w 53"/>
                <a:gd name="T65" fmla="*/ 63 h 63"/>
                <a:gd name="T66" fmla="*/ 14 w 53"/>
                <a:gd name="T67" fmla="*/ 62 h 63"/>
                <a:gd name="T68" fmla="*/ 7 w 53"/>
                <a:gd name="T69" fmla="*/ 59 h 63"/>
                <a:gd name="T70" fmla="*/ 2 w 53"/>
                <a:gd name="T71" fmla="*/ 53 h 63"/>
                <a:gd name="T72" fmla="*/ 0 w 53"/>
                <a:gd name="T73" fmla="*/ 44 h 63"/>
                <a:gd name="T74" fmla="*/ 3 w 53"/>
                <a:gd name="T75" fmla="*/ 34 h 63"/>
                <a:gd name="T76" fmla="*/ 13 w 53"/>
                <a:gd name="T77" fmla="*/ 28 h 63"/>
                <a:gd name="T78" fmla="*/ 26 w 53"/>
                <a:gd name="T79" fmla="*/ 25 h 63"/>
                <a:gd name="T80" fmla="*/ 41 w 53"/>
                <a:gd name="T81" fmla="*/ 24 h 63"/>
                <a:gd name="T82" fmla="*/ 41 w 53"/>
                <a:gd name="T83" fmla="*/ 2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63">
                  <a:moveTo>
                    <a:pt x="38" y="33"/>
                  </a:moveTo>
                  <a:cubicBezTo>
                    <a:pt x="35" y="33"/>
                    <a:pt x="32" y="33"/>
                    <a:pt x="29" y="33"/>
                  </a:cubicBezTo>
                  <a:cubicBezTo>
                    <a:pt x="26" y="33"/>
                    <a:pt x="23" y="34"/>
                    <a:pt x="21" y="35"/>
                  </a:cubicBezTo>
                  <a:cubicBezTo>
                    <a:pt x="18" y="35"/>
                    <a:pt x="16" y="37"/>
                    <a:pt x="14" y="38"/>
                  </a:cubicBezTo>
                  <a:cubicBezTo>
                    <a:pt x="13" y="40"/>
                    <a:pt x="12" y="42"/>
                    <a:pt x="12" y="44"/>
                  </a:cubicBezTo>
                  <a:cubicBezTo>
                    <a:pt x="12" y="46"/>
                    <a:pt x="12" y="47"/>
                    <a:pt x="13" y="48"/>
                  </a:cubicBezTo>
                  <a:cubicBezTo>
                    <a:pt x="14" y="50"/>
                    <a:pt x="15" y="51"/>
                    <a:pt x="16" y="51"/>
                  </a:cubicBezTo>
                  <a:cubicBezTo>
                    <a:pt x="17" y="52"/>
                    <a:pt x="18" y="53"/>
                    <a:pt x="20" y="53"/>
                  </a:cubicBezTo>
                  <a:cubicBezTo>
                    <a:pt x="21" y="53"/>
                    <a:pt x="23" y="53"/>
                    <a:pt x="24" y="53"/>
                  </a:cubicBezTo>
                  <a:cubicBezTo>
                    <a:pt x="30" y="53"/>
                    <a:pt x="34" y="52"/>
                    <a:pt x="37" y="48"/>
                  </a:cubicBezTo>
                  <a:cubicBezTo>
                    <a:pt x="40" y="45"/>
                    <a:pt x="41" y="41"/>
                    <a:pt x="41" y="36"/>
                  </a:cubicBezTo>
                  <a:cubicBezTo>
                    <a:pt x="41" y="33"/>
                    <a:pt x="41" y="33"/>
                    <a:pt x="41" y="33"/>
                  </a:cubicBezTo>
                  <a:cubicBezTo>
                    <a:pt x="38" y="33"/>
                    <a:pt x="38" y="33"/>
                    <a:pt x="38" y="33"/>
                  </a:cubicBezTo>
                  <a:close/>
                  <a:moveTo>
                    <a:pt x="41" y="23"/>
                  </a:moveTo>
                  <a:cubicBezTo>
                    <a:pt x="41" y="18"/>
                    <a:pt x="40" y="15"/>
                    <a:pt x="37" y="13"/>
                  </a:cubicBezTo>
                  <a:cubicBezTo>
                    <a:pt x="35" y="11"/>
                    <a:pt x="31" y="10"/>
                    <a:pt x="27" y="10"/>
                  </a:cubicBezTo>
                  <a:cubicBezTo>
                    <a:pt x="23" y="10"/>
                    <a:pt x="20" y="10"/>
                    <a:pt x="17" y="11"/>
                  </a:cubicBezTo>
                  <a:cubicBezTo>
                    <a:pt x="14" y="13"/>
                    <a:pt x="12" y="14"/>
                    <a:pt x="10" y="16"/>
                  </a:cubicBezTo>
                  <a:cubicBezTo>
                    <a:pt x="3" y="9"/>
                    <a:pt x="3" y="9"/>
                    <a:pt x="3" y="9"/>
                  </a:cubicBezTo>
                  <a:cubicBezTo>
                    <a:pt x="6" y="6"/>
                    <a:pt x="10" y="4"/>
                    <a:pt x="14" y="2"/>
                  </a:cubicBezTo>
                  <a:cubicBezTo>
                    <a:pt x="18" y="1"/>
                    <a:pt x="23" y="0"/>
                    <a:pt x="28" y="0"/>
                  </a:cubicBezTo>
                  <a:cubicBezTo>
                    <a:pt x="32" y="0"/>
                    <a:pt x="36" y="1"/>
                    <a:pt x="39" y="2"/>
                  </a:cubicBezTo>
                  <a:cubicBezTo>
                    <a:pt x="42" y="3"/>
                    <a:pt x="45" y="5"/>
                    <a:pt x="47" y="7"/>
                  </a:cubicBezTo>
                  <a:cubicBezTo>
                    <a:pt x="49" y="9"/>
                    <a:pt x="50" y="11"/>
                    <a:pt x="51" y="14"/>
                  </a:cubicBezTo>
                  <a:cubicBezTo>
                    <a:pt x="52" y="17"/>
                    <a:pt x="53" y="20"/>
                    <a:pt x="53" y="23"/>
                  </a:cubicBezTo>
                  <a:cubicBezTo>
                    <a:pt x="53" y="49"/>
                    <a:pt x="53" y="49"/>
                    <a:pt x="53" y="49"/>
                  </a:cubicBezTo>
                  <a:cubicBezTo>
                    <a:pt x="53" y="51"/>
                    <a:pt x="53" y="53"/>
                    <a:pt x="53" y="56"/>
                  </a:cubicBezTo>
                  <a:cubicBezTo>
                    <a:pt x="53" y="58"/>
                    <a:pt x="53" y="60"/>
                    <a:pt x="53" y="61"/>
                  </a:cubicBezTo>
                  <a:cubicBezTo>
                    <a:pt x="43" y="61"/>
                    <a:pt x="43" y="61"/>
                    <a:pt x="43" y="61"/>
                  </a:cubicBezTo>
                  <a:cubicBezTo>
                    <a:pt x="42" y="58"/>
                    <a:pt x="42" y="55"/>
                    <a:pt x="42" y="53"/>
                  </a:cubicBezTo>
                  <a:cubicBezTo>
                    <a:pt x="41" y="53"/>
                    <a:pt x="41" y="53"/>
                    <a:pt x="41" y="53"/>
                  </a:cubicBezTo>
                  <a:cubicBezTo>
                    <a:pt x="39" y="56"/>
                    <a:pt x="36" y="58"/>
                    <a:pt x="33" y="60"/>
                  </a:cubicBezTo>
                  <a:cubicBezTo>
                    <a:pt x="30" y="62"/>
                    <a:pt x="26" y="63"/>
                    <a:pt x="21" y="63"/>
                  </a:cubicBezTo>
                  <a:cubicBezTo>
                    <a:pt x="19" y="63"/>
                    <a:pt x="17" y="62"/>
                    <a:pt x="14" y="62"/>
                  </a:cubicBezTo>
                  <a:cubicBezTo>
                    <a:pt x="12" y="61"/>
                    <a:pt x="9" y="60"/>
                    <a:pt x="7" y="59"/>
                  </a:cubicBezTo>
                  <a:cubicBezTo>
                    <a:pt x="5" y="57"/>
                    <a:pt x="3" y="55"/>
                    <a:pt x="2" y="53"/>
                  </a:cubicBezTo>
                  <a:cubicBezTo>
                    <a:pt x="1" y="51"/>
                    <a:pt x="0" y="48"/>
                    <a:pt x="0" y="44"/>
                  </a:cubicBezTo>
                  <a:cubicBezTo>
                    <a:pt x="0" y="40"/>
                    <a:pt x="1" y="36"/>
                    <a:pt x="3" y="34"/>
                  </a:cubicBezTo>
                  <a:cubicBezTo>
                    <a:pt x="6" y="31"/>
                    <a:pt x="9" y="29"/>
                    <a:pt x="13" y="28"/>
                  </a:cubicBezTo>
                  <a:cubicBezTo>
                    <a:pt x="17" y="26"/>
                    <a:pt x="21" y="25"/>
                    <a:pt x="26" y="25"/>
                  </a:cubicBezTo>
                  <a:cubicBezTo>
                    <a:pt x="31" y="24"/>
                    <a:pt x="36" y="24"/>
                    <a:pt x="41" y="24"/>
                  </a:cubicBezTo>
                  <a:cubicBezTo>
                    <a:pt x="41" y="23"/>
                    <a:pt x="41" y="23"/>
                    <a:pt x="41" y="23"/>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6"/>
            <p:cNvSpPr>
              <a:spLocks/>
            </p:cNvSpPr>
            <p:nvPr userDrawn="1"/>
          </p:nvSpPr>
          <p:spPr bwMode="auto">
            <a:xfrm>
              <a:off x="11734801" y="-627063"/>
              <a:ext cx="131763" cy="228600"/>
            </a:xfrm>
            <a:custGeom>
              <a:avLst/>
              <a:gdLst>
                <a:gd name="T0" fmla="*/ 0 w 35"/>
                <a:gd name="T1" fmla="*/ 8 h 61"/>
                <a:gd name="T2" fmla="*/ 0 w 35"/>
                <a:gd name="T3" fmla="*/ 2 h 61"/>
                <a:gd name="T4" fmla="*/ 11 w 35"/>
                <a:gd name="T5" fmla="*/ 2 h 61"/>
                <a:gd name="T6" fmla="*/ 11 w 35"/>
                <a:gd name="T7" fmla="*/ 7 h 61"/>
                <a:gd name="T8" fmla="*/ 11 w 35"/>
                <a:gd name="T9" fmla="*/ 12 h 61"/>
                <a:gd name="T10" fmla="*/ 12 w 35"/>
                <a:gd name="T11" fmla="*/ 12 h 61"/>
                <a:gd name="T12" fmla="*/ 19 w 35"/>
                <a:gd name="T13" fmla="*/ 3 h 61"/>
                <a:gd name="T14" fmla="*/ 30 w 35"/>
                <a:gd name="T15" fmla="*/ 0 h 61"/>
                <a:gd name="T16" fmla="*/ 35 w 35"/>
                <a:gd name="T17" fmla="*/ 0 h 61"/>
                <a:gd name="T18" fmla="*/ 34 w 35"/>
                <a:gd name="T19" fmla="*/ 11 h 61"/>
                <a:gd name="T20" fmla="*/ 29 w 35"/>
                <a:gd name="T21" fmla="*/ 11 h 61"/>
                <a:gd name="T22" fmla="*/ 21 w 35"/>
                <a:gd name="T23" fmla="*/ 12 h 61"/>
                <a:gd name="T24" fmla="*/ 16 w 35"/>
                <a:gd name="T25" fmla="*/ 17 h 61"/>
                <a:gd name="T26" fmla="*/ 13 w 35"/>
                <a:gd name="T27" fmla="*/ 23 h 61"/>
                <a:gd name="T28" fmla="*/ 12 w 35"/>
                <a:gd name="T29" fmla="*/ 30 h 61"/>
                <a:gd name="T30" fmla="*/ 12 w 35"/>
                <a:gd name="T31" fmla="*/ 61 h 61"/>
                <a:gd name="T32" fmla="*/ 0 w 35"/>
                <a:gd name="T33" fmla="*/ 61 h 61"/>
                <a:gd name="T34" fmla="*/ 0 w 35"/>
                <a:gd name="T35" fmla="*/ 14 h 61"/>
                <a:gd name="T36" fmla="*/ 0 w 35"/>
                <a:gd name="T37"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61">
                  <a:moveTo>
                    <a:pt x="0" y="8"/>
                  </a:moveTo>
                  <a:cubicBezTo>
                    <a:pt x="0" y="6"/>
                    <a:pt x="0" y="4"/>
                    <a:pt x="0" y="2"/>
                  </a:cubicBezTo>
                  <a:cubicBezTo>
                    <a:pt x="11" y="2"/>
                    <a:pt x="11" y="2"/>
                    <a:pt x="11" y="2"/>
                  </a:cubicBezTo>
                  <a:cubicBezTo>
                    <a:pt x="11" y="3"/>
                    <a:pt x="11" y="5"/>
                    <a:pt x="11" y="7"/>
                  </a:cubicBezTo>
                  <a:cubicBezTo>
                    <a:pt x="11" y="9"/>
                    <a:pt x="11" y="10"/>
                    <a:pt x="11" y="12"/>
                  </a:cubicBezTo>
                  <a:cubicBezTo>
                    <a:pt x="12" y="12"/>
                    <a:pt x="12" y="12"/>
                    <a:pt x="12" y="12"/>
                  </a:cubicBezTo>
                  <a:cubicBezTo>
                    <a:pt x="13" y="8"/>
                    <a:pt x="16" y="5"/>
                    <a:pt x="19" y="3"/>
                  </a:cubicBezTo>
                  <a:cubicBezTo>
                    <a:pt x="22" y="1"/>
                    <a:pt x="26" y="0"/>
                    <a:pt x="30" y="0"/>
                  </a:cubicBezTo>
                  <a:cubicBezTo>
                    <a:pt x="32" y="0"/>
                    <a:pt x="33" y="0"/>
                    <a:pt x="35" y="0"/>
                  </a:cubicBezTo>
                  <a:cubicBezTo>
                    <a:pt x="34" y="11"/>
                    <a:pt x="34" y="11"/>
                    <a:pt x="34" y="11"/>
                  </a:cubicBezTo>
                  <a:cubicBezTo>
                    <a:pt x="32" y="11"/>
                    <a:pt x="31" y="11"/>
                    <a:pt x="29" y="11"/>
                  </a:cubicBezTo>
                  <a:cubicBezTo>
                    <a:pt x="26" y="11"/>
                    <a:pt x="23" y="11"/>
                    <a:pt x="21" y="12"/>
                  </a:cubicBezTo>
                  <a:cubicBezTo>
                    <a:pt x="19" y="13"/>
                    <a:pt x="17" y="15"/>
                    <a:pt x="16" y="17"/>
                  </a:cubicBezTo>
                  <a:cubicBezTo>
                    <a:pt x="15" y="18"/>
                    <a:pt x="14" y="20"/>
                    <a:pt x="13" y="23"/>
                  </a:cubicBezTo>
                  <a:cubicBezTo>
                    <a:pt x="12" y="25"/>
                    <a:pt x="12" y="27"/>
                    <a:pt x="12" y="30"/>
                  </a:cubicBezTo>
                  <a:cubicBezTo>
                    <a:pt x="12" y="61"/>
                    <a:pt x="12" y="61"/>
                    <a:pt x="12" y="61"/>
                  </a:cubicBezTo>
                  <a:cubicBezTo>
                    <a:pt x="0" y="61"/>
                    <a:pt x="0" y="61"/>
                    <a:pt x="0" y="61"/>
                  </a:cubicBezTo>
                  <a:cubicBezTo>
                    <a:pt x="0" y="14"/>
                    <a:pt x="0" y="14"/>
                    <a:pt x="0" y="14"/>
                  </a:cubicBezTo>
                  <a:cubicBezTo>
                    <a:pt x="0" y="13"/>
                    <a:pt x="0" y="11"/>
                    <a:pt x="0" y="8"/>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7"/>
            <p:cNvSpPr>
              <a:spLocks noEditPoints="1"/>
            </p:cNvSpPr>
            <p:nvPr userDrawn="1"/>
          </p:nvSpPr>
          <p:spPr bwMode="auto">
            <a:xfrm>
              <a:off x="11880851" y="-627063"/>
              <a:ext cx="225425" cy="236538"/>
            </a:xfrm>
            <a:custGeom>
              <a:avLst/>
              <a:gdLst>
                <a:gd name="T0" fmla="*/ 47 w 60"/>
                <a:gd name="T1" fmla="*/ 26 h 63"/>
                <a:gd name="T2" fmla="*/ 46 w 60"/>
                <a:gd name="T3" fmla="*/ 19 h 63"/>
                <a:gd name="T4" fmla="*/ 43 w 60"/>
                <a:gd name="T5" fmla="*/ 14 h 63"/>
                <a:gd name="T6" fmla="*/ 38 w 60"/>
                <a:gd name="T7" fmla="*/ 11 h 63"/>
                <a:gd name="T8" fmla="*/ 31 w 60"/>
                <a:gd name="T9" fmla="*/ 9 h 63"/>
                <a:gd name="T10" fmla="*/ 24 w 60"/>
                <a:gd name="T11" fmla="*/ 11 h 63"/>
                <a:gd name="T12" fmla="*/ 18 w 60"/>
                <a:gd name="T13" fmla="*/ 14 h 63"/>
                <a:gd name="T14" fmla="*/ 14 w 60"/>
                <a:gd name="T15" fmla="*/ 19 h 63"/>
                <a:gd name="T16" fmla="*/ 12 w 60"/>
                <a:gd name="T17" fmla="*/ 26 h 63"/>
                <a:gd name="T18" fmla="*/ 47 w 60"/>
                <a:gd name="T19" fmla="*/ 26 h 63"/>
                <a:gd name="T20" fmla="*/ 60 w 60"/>
                <a:gd name="T21" fmla="*/ 31 h 63"/>
                <a:gd name="T22" fmla="*/ 60 w 60"/>
                <a:gd name="T23" fmla="*/ 33 h 63"/>
                <a:gd name="T24" fmla="*/ 59 w 60"/>
                <a:gd name="T25" fmla="*/ 35 h 63"/>
                <a:gd name="T26" fmla="*/ 12 w 60"/>
                <a:gd name="T27" fmla="*/ 35 h 63"/>
                <a:gd name="T28" fmla="*/ 14 w 60"/>
                <a:gd name="T29" fmla="*/ 42 h 63"/>
                <a:gd name="T30" fmla="*/ 18 w 60"/>
                <a:gd name="T31" fmla="*/ 48 h 63"/>
                <a:gd name="T32" fmla="*/ 24 w 60"/>
                <a:gd name="T33" fmla="*/ 51 h 63"/>
                <a:gd name="T34" fmla="*/ 31 w 60"/>
                <a:gd name="T35" fmla="*/ 53 h 63"/>
                <a:gd name="T36" fmla="*/ 42 w 60"/>
                <a:gd name="T37" fmla="*/ 50 h 63"/>
                <a:gd name="T38" fmla="*/ 49 w 60"/>
                <a:gd name="T39" fmla="*/ 44 h 63"/>
                <a:gd name="T40" fmla="*/ 57 w 60"/>
                <a:gd name="T41" fmla="*/ 50 h 63"/>
                <a:gd name="T42" fmla="*/ 46 w 60"/>
                <a:gd name="T43" fmla="*/ 60 h 63"/>
                <a:gd name="T44" fmla="*/ 31 w 60"/>
                <a:gd name="T45" fmla="*/ 63 h 63"/>
                <a:gd name="T46" fmla="*/ 19 w 60"/>
                <a:gd name="T47" fmla="*/ 60 h 63"/>
                <a:gd name="T48" fmla="*/ 9 w 60"/>
                <a:gd name="T49" fmla="*/ 54 h 63"/>
                <a:gd name="T50" fmla="*/ 2 w 60"/>
                <a:gd name="T51" fmla="*/ 44 h 63"/>
                <a:gd name="T52" fmla="*/ 0 w 60"/>
                <a:gd name="T53" fmla="*/ 31 h 63"/>
                <a:gd name="T54" fmla="*/ 2 w 60"/>
                <a:gd name="T55" fmla="*/ 19 h 63"/>
                <a:gd name="T56" fmla="*/ 9 w 60"/>
                <a:gd name="T57" fmla="*/ 9 h 63"/>
                <a:gd name="T58" fmla="*/ 19 w 60"/>
                <a:gd name="T59" fmla="*/ 2 h 63"/>
                <a:gd name="T60" fmla="*/ 31 w 60"/>
                <a:gd name="T61" fmla="*/ 0 h 63"/>
                <a:gd name="T62" fmla="*/ 43 w 60"/>
                <a:gd name="T63" fmla="*/ 2 h 63"/>
                <a:gd name="T64" fmla="*/ 52 w 60"/>
                <a:gd name="T65" fmla="*/ 8 h 63"/>
                <a:gd name="T66" fmla="*/ 58 w 60"/>
                <a:gd name="T67" fmla="*/ 18 h 63"/>
                <a:gd name="T68" fmla="*/ 60 w 60"/>
                <a:gd name="T69"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63">
                  <a:moveTo>
                    <a:pt x="47" y="26"/>
                  </a:moveTo>
                  <a:cubicBezTo>
                    <a:pt x="47" y="24"/>
                    <a:pt x="47" y="22"/>
                    <a:pt x="46" y="19"/>
                  </a:cubicBezTo>
                  <a:cubicBezTo>
                    <a:pt x="46" y="17"/>
                    <a:pt x="45" y="16"/>
                    <a:pt x="43" y="14"/>
                  </a:cubicBezTo>
                  <a:cubicBezTo>
                    <a:pt x="42" y="13"/>
                    <a:pt x="40" y="11"/>
                    <a:pt x="38" y="11"/>
                  </a:cubicBezTo>
                  <a:cubicBezTo>
                    <a:pt x="36" y="10"/>
                    <a:pt x="34" y="9"/>
                    <a:pt x="31" y="9"/>
                  </a:cubicBezTo>
                  <a:cubicBezTo>
                    <a:pt x="28" y="9"/>
                    <a:pt x="26" y="10"/>
                    <a:pt x="24" y="11"/>
                  </a:cubicBezTo>
                  <a:cubicBezTo>
                    <a:pt x="21" y="11"/>
                    <a:pt x="20" y="13"/>
                    <a:pt x="18" y="14"/>
                  </a:cubicBezTo>
                  <a:cubicBezTo>
                    <a:pt x="16" y="16"/>
                    <a:pt x="15" y="17"/>
                    <a:pt x="14" y="19"/>
                  </a:cubicBezTo>
                  <a:cubicBezTo>
                    <a:pt x="13" y="22"/>
                    <a:pt x="12" y="24"/>
                    <a:pt x="12" y="26"/>
                  </a:cubicBezTo>
                  <a:cubicBezTo>
                    <a:pt x="47" y="26"/>
                    <a:pt x="47" y="26"/>
                    <a:pt x="47" y="26"/>
                  </a:cubicBezTo>
                  <a:close/>
                  <a:moveTo>
                    <a:pt x="60" y="31"/>
                  </a:moveTo>
                  <a:cubicBezTo>
                    <a:pt x="60" y="32"/>
                    <a:pt x="60" y="32"/>
                    <a:pt x="60" y="33"/>
                  </a:cubicBezTo>
                  <a:cubicBezTo>
                    <a:pt x="60" y="34"/>
                    <a:pt x="59" y="34"/>
                    <a:pt x="59" y="35"/>
                  </a:cubicBezTo>
                  <a:cubicBezTo>
                    <a:pt x="12" y="35"/>
                    <a:pt x="12" y="35"/>
                    <a:pt x="12" y="35"/>
                  </a:cubicBezTo>
                  <a:cubicBezTo>
                    <a:pt x="12" y="37"/>
                    <a:pt x="13" y="40"/>
                    <a:pt x="14" y="42"/>
                  </a:cubicBezTo>
                  <a:cubicBezTo>
                    <a:pt x="15" y="44"/>
                    <a:pt x="16" y="46"/>
                    <a:pt x="18" y="48"/>
                  </a:cubicBezTo>
                  <a:cubicBezTo>
                    <a:pt x="20" y="49"/>
                    <a:pt x="22" y="51"/>
                    <a:pt x="24" y="51"/>
                  </a:cubicBezTo>
                  <a:cubicBezTo>
                    <a:pt x="26" y="52"/>
                    <a:pt x="29" y="53"/>
                    <a:pt x="31" y="53"/>
                  </a:cubicBezTo>
                  <a:cubicBezTo>
                    <a:pt x="35" y="53"/>
                    <a:pt x="39" y="52"/>
                    <a:pt x="42" y="50"/>
                  </a:cubicBezTo>
                  <a:cubicBezTo>
                    <a:pt x="45" y="48"/>
                    <a:pt x="47" y="46"/>
                    <a:pt x="49" y="44"/>
                  </a:cubicBezTo>
                  <a:cubicBezTo>
                    <a:pt x="57" y="50"/>
                    <a:pt x="57" y="50"/>
                    <a:pt x="57" y="50"/>
                  </a:cubicBezTo>
                  <a:cubicBezTo>
                    <a:pt x="54" y="55"/>
                    <a:pt x="50" y="58"/>
                    <a:pt x="46" y="60"/>
                  </a:cubicBezTo>
                  <a:cubicBezTo>
                    <a:pt x="41" y="62"/>
                    <a:pt x="37" y="63"/>
                    <a:pt x="31" y="63"/>
                  </a:cubicBezTo>
                  <a:cubicBezTo>
                    <a:pt x="27" y="63"/>
                    <a:pt x="23" y="62"/>
                    <a:pt x="19" y="60"/>
                  </a:cubicBezTo>
                  <a:cubicBezTo>
                    <a:pt x="15" y="59"/>
                    <a:pt x="12" y="57"/>
                    <a:pt x="9" y="54"/>
                  </a:cubicBezTo>
                  <a:cubicBezTo>
                    <a:pt x="6" y="51"/>
                    <a:pt x="4" y="48"/>
                    <a:pt x="2" y="44"/>
                  </a:cubicBezTo>
                  <a:cubicBezTo>
                    <a:pt x="1" y="40"/>
                    <a:pt x="0" y="36"/>
                    <a:pt x="0" y="31"/>
                  </a:cubicBezTo>
                  <a:cubicBezTo>
                    <a:pt x="0" y="27"/>
                    <a:pt x="1" y="23"/>
                    <a:pt x="2" y="19"/>
                  </a:cubicBezTo>
                  <a:cubicBezTo>
                    <a:pt x="4" y="15"/>
                    <a:pt x="6" y="12"/>
                    <a:pt x="9" y="9"/>
                  </a:cubicBezTo>
                  <a:cubicBezTo>
                    <a:pt x="12" y="6"/>
                    <a:pt x="15" y="4"/>
                    <a:pt x="19" y="2"/>
                  </a:cubicBezTo>
                  <a:cubicBezTo>
                    <a:pt x="22" y="1"/>
                    <a:pt x="26" y="0"/>
                    <a:pt x="31" y="0"/>
                  </a:cubicBezTo>
                  <a:cubicBezTo>
                    <a:pt x="35" y="0"/>
                    <a:pt x="39" y="1"/>
                    <a:pt x="43" y="2"/>
                  </a:cubicBezTo>
                  <a:cubicBezTo>
                    <a:pt x="46" y="4"/>
                    <a:pt x="49" y="6"/>
                    <a:pt x="52" y="8"/>
                  </a:cubicBezTo>
                  <a:cubicBezTo>
                    <a:pt x="54" y="11"/>
                    <a:pt x="56" y="14"/>
                    <a:pt x="58" y="18"/>
                  </a:cubicBezTo>
                  <a:cubicBezTo>
                    <a:pt x="59" y="22"/>
                    <a:pt x="60" y="26"/>
                    <a:pt x="60" y="31"/>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8"/>
            <p:cNvSpPr>
              <a:spLocks/>
            </p:cNvSpPr>
            <p:nvPr userDrawn="1"/>
          </p:nvSpPr>
          <p:spPr bwMode="auto">
            <a:xfrm>
              <a:off x="12260263" y="-627063"/>
              <a:ext cx="198438" cy="228600"/>
            </a:xfrm>
            <a:custGeom>
              <a:avLst/>
              <a:gdLst>
                <a:gd name="T0" fmla="*/ 11 w 53"/>
                <a:gd name="T1" fmla="*/ 2 h 61"/>
                <a:gd name="T2" fmla="*/ 11 w 53"/>
                <a:gd name="T3" fmla="*/ 7 h 61"/>
                <a:gd name="T4" fmla="*/ 11 w 53"/>
                <a:gd name="T5" fmla="*/ 11 h 61"/>
                <a:gd name="T6" fmla="*/ 12 w 53"/>
                <a:gd name="T7" fmla="*/ 11 h 61"/>
                <a:gd name="T8" fmla="*/ 15 w 53"/>
                <a:gd name="T9" fmla="*/ 7 h 61"/>
                <a:gd name="T10" fmla="*/ 19 w 53"/>
                <a:gd name="T11" fmla="*/ 3 h 61"/>
                <a:gd name="T12" fmla="*/ 25 w 53"/>
                <a:gd name="T13" fmla="*/ 1 h 61"/>
                <a:gd name="T14" fmla="*/ 31 w 53"/>
                <a:gd name="T15" fmla="*/ 0 h 61"/>
                <a:gd name="T16" fmla="*/ 41 w 53"/>
                <a:gd name="T17" fmla="*/ 2 h 61"/>
                <a:gd name="T18" fmla="*/ 48 w 53"/>
                <a:gd name="T19" fmla="*/ 7 h 61"/>
                <a:gd name="T20" fmla="*/ 52 w 53"/>
                <a:gd name="T21" fmla="*/ 15 h 61"/>
                <a:gd name="T22" fmla="*/ 53 w 53"/>
                <a:gd name="T23" fmla="*/ 24 h 61"/>
                <a:gd name="T24" fmla="*/ 53 w 53"/>
                <a:gd name="T25" fmla="*/ 61 h 61"/>
                <a:gd name="T26" fmla="*/ 41 w 53"/>
                <a:gd name="T27" fmla="*/ 61 h 61"/>
                <a:gd name="T28" fmla="*/ 41 w 53"/>
                <a:gd name="T29" fmla="*/ 28 h 61"/>
                <a:gd name="T30" fmla="*/ 41 w 53"/>
                <a:gd name="T31" fmla="*/ 21 h 61"/>
                <a:gd name="T32" fmla="*/ 39 w 53"/>
                <a:gd name="T33" fmla="*/ 15 h 61"/>
                <a:gd name="T34" fmla="*/ 35 w 53"/>
                <a:gd name="T35" fmla="*/ 11 h 61"/>
                <a:gd name="T36" fmla="*/ 28 w 53"/>
                <a:gd name="T37" fmla="*/ 10 h 61"/>
                <a:gd name="T38" fmla="*/ 16 w 53"/>
                <a:gd name="T39" fmla="*/ 15 h 61"/>
                <a:gd name="T40" fmla="*/ 12 w 53"/>
                <a:gd name="T41" fmla="*/ 29 h 61"/>
                <a:gd name="T42" fmla="*/ 12 w 53"/>
                <a:gd name="T43" fmla="*/ 61 h 61"/>
                <a:gd name="T44" fmla="*/ 0 w 53"/>
                <a:gd name="T45" fmla="*/ 61 h 61"/>
                <a:gd name="T46" fmla="*/ 0 w 53"/>
                <a:gd name="T47" fmla="*/ 14 h 61"/>
                <a:gd name="T48" fmla="*/ 0 w 53"/>
                <a:gd name="T49" fmla="*/ 8 h 61"/>
                <a:gd name="T50" fmla="*/ 0 w 53"/>
                <a:gd name="T51" fmla="*/ 2 h 61"/>
                <a:gd name="T52" fmla="*/ 11 w 53"/>
                <a:gd name="T53"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 h="61">
                  <a:moveTo>
                    <a:pt x="11" y="2"/>
                  </a:moveTo>
                  <a:cubicBezTo>
                    <a:pt x="11" y="3"/>
                    <a:pt x="11" y="5"/>
                    <a:pt x="11" y="7"/>
                  </a:cubicBezTo>
                  <a:cubicBezTo>
                    <a:pt x="11" y="9"/>
                    <a:pt x="11" y="10"/>
                    <a:pt x="11" y="11"/>
                  </a:cubicBezTo>
                  <a:cubicBezTo>
                    <a:pt x="12" y="11"/>
                    <a:pt x="12" y="11"/>
                    <a:pt x="12" y="11"/>
                  </a:cubicBezTo>
                  <a:cubicBezTo>
                    <a:pt x="12" y="10"/>
                    <a:pt x="14" y="8"/>
                    <a:pt x="15" y="7"/>
                  </a:cubicBezTo>
                  <a:cubicBezTo>
                    <a:pt x="16" y="6"/>
                    <a:pt x="18" y="4"/>
                    <a:pt x="19" y="3"/>
                  </a:cubicBezTo>
                  <a:cubicBezTo>
                    <a:pt x="21" y="2"/>
                    <a:pt x="23" y="1"/>
                    <a:pt x="25" y="1"/>
                  </a:cubicBezTo>
                  <a:cubicBezTo>
                    <a:pt x="27" y="0"/>
                    <a:pt x="29" y="0"/>
                    <a:pt x="31" y="0"/>
                  </a:cubicBezTo>
                  <a:cubicBezTo>
                    <a:pt x="35" y="0"/>
                    <a:pt x="38" y="1"/>
                    <a:pt x="41" y="2"/>
                  </a:cubicBezTo>
                  <a:cubicBezTo>
                    <a:pt x="44" y="3"/>
                    <a:pt x="46" y="5"/>
                    <a:pt x="48" y="7"/>
                  </a:cubicBezTo>
                  <a:cubicBezTo>
                    <a:pt x="50" y="9"/>
                    <a:pt x="51" y="12"/>
                    <a:pt x="52" y="15"/>
                  </a:cubicBezTo>
                  <a:cubicBezTo>
                    <a:pt x="53" y="18"/>
                    <a:pt x="53" y="21"/>
                    <a:pt x="53" y="24"/>
                  </a:cubicBezTo>
                  <a:cubicBezTo>
                    <a:pt x="53" y="61"/>
                    <a:pt x="53" y="61"/>
                    <a:pt x="53" y="61"/>
                  </a:cubicBezTo>
                  <a:cubicBezTo>
                    <a:pt x="41" y="61"/>
                    <a:pt x="41" y="61"/>
                    <a:pt x="41" y="61"/>
                  </a:cubicBezTo>
                  <a:cubicBezTo>
                    <a:pt x="41" y="28"/>
                    <a:pt x="41" y="28"/>
                    <a:pt x="41" y="28"/>
                  </a:cubicBezTo>
                  <a:cubicBezTo>
                    <a:pt x="41" y="26"/>
                    <a:pt x="41" y="23"/>
                    <a:pt x="41" y="21"/>
                  </a:cubicBezTo>
                  <a:cubicBezTo>
                    <a:pt x="41" y="19"/>
                    <a:pt x="40" y="17"/>
                    <a:pt x="39" y="15"/>
                  </a:cubicBezTo>
                  <a:cubicBezTo>
                    <a:pt x="38" y="14"/>
                    <a:pt x="36" y="12"/>
                    <a:pt x="35" y="11"/>
                  </a:cubicBezTo>
                  <a:cubicBezTo>
                    <a:pt x="33" y="10"/>
                    <a:pt x="31" y="10"/>
                    <a:pt x="28" y="10"/>
                  </a:cubicBezTo>
                  <a:cubicBezTo>
                    <a:pt x="23" y="10"/>
                    <a:pt x="19" y="12"/>
                    <a:pt x="16" y="15"/>
                  </a:cubicBezTo>
                  <a:cubicBezTo>
                    <a:pt x="13" y="19"/>
                    <a:pt x="12" y="24"/>
                    <a:pt x="12" y="29"/>
                  </a:cubicBezTo>
                  <a:cubicBezTo>
                    <a:pt x="12" y="61"/>
                    <a:pt x="12" y="61"/>
                    <a:pt x="12" y="61"/>
                  </a:cubicBezTo>
                  <a:cubicBezTo>
                    <a:pt x="0" y="61"/>
                    <a:pt x="0" y="61"/>
                    <a:pt x="0" y="61"/>
                  </a:cubicBezTo>
                  <a:cubicBezTo>
                    <a:pt x="0" y="14"/>
                    <a:pt x="0" y="14"/>
                    <a:pt x="0" y="14"/>
                  </a:cubicBezTo>
                  <a:cubicBezTo>
                    <a:pt x="0" y="13"/>
                    <a:pt x="0" y="11"/>
                    <a:pt x="0" y="8"/>
                  </a:cubicBezTo>
                  <a:cubicBezTo>
                    <a:pt x="0" y="6"/>
                    <a:pt x="0" y="4"/>
                    <a:pt x="0" y="2"/>
                  </a:cubicBezTo>
                  <a:cubicBezTo>
                    <a:pt x="11" y="2"/>
                    <a:pt x="11" y="2"/>
                    <a:pt x="11" y="2"/>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9"/>
            <p:cNvSpPr>
              <a:spLocks noEditPoints="1"/>
            </p:cNvSpPr>
            <p:nvPr userDrawn="1"/>
          </p:nvSpPr>
          <p:spPr bwMode="auto">
            <a:xfrm>
              <a:off x="12507913" y="-627063"/>
              <a:ext cx="239713" cy="236538"/>
            </a:xfrm>
            <a:custGeom>
              <a:avLst/>
              <a:gdLst>
                <a:gd name="T0" fmla="*/ 52 w 64"/>
                <a:gd name="T1" fmla="*/ 31 h 63"/>
                <a:gd name="T2" fmla="*/ 51 w 64"/>
                <a:gd name="T3" fmla="*/ 23 h 63"/>
                <a:gd name="T4" fmla="*/ 47 w 64"/>
                <a:gd name="T5" fmla="*/ 16 h 63"/>
                <a:gd name="T6" fmla="*/ 41 w 64"/>
                <a:gd name="T7" fmla="*/ 12 h 63"/>
                <a:gd name="T8" fmla="*/ 32 w 64"/>
                <a:gd name="T9" fmla="*/ 10 h 63"/>
                <a:gd name="T10" fmla="*/ 24 w 64"/>
                <a:gd name="T11" fmla="*/ 12 h 63"/>
                <a:gd name="T12" fmla="*/ 18 w 64"/>
                <a:gd name="T13" fmla="*/ 16 h 63"/>
                <a:gd name="T14" fmla="*/ 14 w 64"/>
                <a:gd name="T15" fmla="*/ 23 h 63"/>
                <a:gd name="T16" fmla="*/ 12 w 64"/>
                <a:gd name="T17" fmla="*/ 31 h 63"/>
                <a:gd name="T18" fmla="*/ 14 w 64"/>
                <a:gd name="T19" fmla="*/ 39 h 63"/>
                <a:gd name="T20" fmla="*/ 18 w 64"/>
                <a:gd name="T21" fmla="*/ 46 h 63"/>
                <a:gd name="T22" fmla="*/ 24 w 64"/>
                <a:gd name="T23" fmla="*/ 51 h 63"/>
                <a:gd name="T24" fmla="*/ 32 w 64"/>
                <a:gd name="T25" fmla="*/ 53 h 63"/>
                <a:gd name="T26" fmla="*/ 41 w 64"/>
                <a:gd name="T27" fmla="*/ 51 h 63"/>
                <a:gd name="T28" fmla="*/ 47 w 64"/>
                <a:gd name="T29" fmla="*/ 46 h 63"/>
                <a:gd name="T30" fmla="*/ 51 w 64"/>
                <a:gd name="T31" fmla="*/ 39 h 63"/>
                <a:gd name="T32" fmla="*/ 52 w 64"/>
                <a:gd name="T33" fmla="*/ 31 h 63"/>
                <a:gd name="T34" fmla="*/ 64 w 64"/>
                <a:gd name="T35" fmla="*/ 31 h 63"/>
                <a:gd name="T36" fmla="*/ 62 w 64"/>
                <a:gd name="T37" fmla="*/ 44 h 63"/>
                <a:gd name="T38" fmla="*/ 55 w 64"/>
                <a:gd name="T39" fmla="*/ 54 h 63"/>
                <a:gd name="T40" fmla="*/ 45 w 64"/>
                <a:gd name="T41" fmla="*/ 60 h 63"/>
                <a:gd name="T42" fmla="*/ 32 w 64"/>
                <a:gd name="T43" fmla="*/ 63 h 63"/>
                <a:gd name="T44" fmla="*/ 20 w 64"/>
                <a:gd name="T45" fmla="*/ 60 h 63"/>
                <a:gd name="T46" fmla="*/ 9 w 64"/>
                <a:gd name="T47" fmla="*/ 54 h 63"/>
                <a:gd name="T48" fmla="*/ 3 w 64"/>
                <a:gd name="T49" fmla="*/ 44 h 63"/>
                <a:gd name="T50" fmla="*/ 0 w 64"/>
                <a:gd name="T51" fmla="*/ 31 h 63"/>
                <a:gd name="T52" fmla="*/ 3 w 64"/>
                <a:gd name="T53" fmla="*/ 19 h 63"/>
                <a:gd name="T54" fmla="*/ 9 w 64"/>
                <a:gd name="T55" fmla="*/ 9 h 63"/>
                <a:gd name="T56" fmla="*/ 20 w 64"/>
                <a:gd name="T57" fmla="*/ 2 h 63"/>
                <a:gd name="T58" fmla="*/ 32 w 64"/>
                <a:gd name="T59" fmla="*/ 0 h 63"/>
                <a:gd name="T60" fmla="*/ 45 w 64"/>
                <a:gd name="T61" fmla="*/ 2 h 63"/>
                <a:gd name="T62" fmla="*/ 55 w 64"/>
                <a:gd name="T63" fmla="*/ 9 h 63"/>
                <a:gd name="T64" fmla="*/ 62 w 64"/>
                <a:gd name="T65" fmla="*/ 19 h 63"/>
                <a:gd name="T66" fmla="*/ 64 w 64"/>
                <a:gd name="T6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63">
                  <a:moveTo>
                    <a:pt x="52" y="31"/>
                  </a:moveTo>
                  <a:cubicBezTo>
                    <a:pt x="52" y="28"/>
                    <a:pt x="52" y="26"/>
                    <a:pt x="51" y="23"/>
                  </a:cubicBezTo>
                  <a:cubicBezTo>
                    <a:pt x="50" y="21"/>
                    <a:pt x="49" y="18"/>
                    <a:pt x="47" y="16"/>
                  </a:cubicBezTo>
                  <a:cubicBezTo>
                    <a:pt x="45" y="14"/>
                    <a:pt x="43" y="13"/>
                    <a:pt x="41" y="12"/>
                  </a:cubicBezTo>
                  <a:cubicBezTo>
                    <a:pt x="38" y="10"/>
                    <a:pt x="35" y="10"/>
                    <a:pt x="32" y="10"/>
                  </a:cubicBezTo>
                  <a:cubicBezTo>
                    <a:pt x="29" y="10"/>
                    <a:pt x="26" y="10"/>
                    <a:pt x="24" y="12"/>
                  </a:cubicBezTo>
                  <a:cubicBezTo>
                    <a:pt x="21" y="13"/>
                    <a:pt x="19" y="14"/>
                    <a:pt x="18" y="16"/>
                  </a:cubicBezTo>
                  <a:cubicBezTo>
                    <a:pt x="16" y="18"/>
                    <a:pt x="15" y="21"/>
                    <a:pt x="14" y="23"/>
                  </a:cubicBezTo>
                  <a:cubicBezTo>
                    <a:pt x="13" y="26"/>
                    <a:pt x="12" y="28"/>
                    <a:pt x="12" y="31"/>
                  </a:cubicBezTo>
                  <a:cubicBezTo>
                    <a:pt x="12" y="34"/>
                    <a:pt x="13" y="37"/>
                    <a:pt x="14" y="39"/>
                  </a:cubicBezTo>
                  <a:cubicBezTo>
                    <a:pt x="15" y="42"/>
                    <a:pt x="16" y="44"/>
                    <a:pt x="18" y="46"/>
                  </a:cubicBezTo>
                  <a:cubicBezTo>
                    <a:pt x="19" y="48"/>
                    <a:pt x="21" y="50"/>
                    <a:pt x="24" y="51"/>
                  </a:cubicBezTo>
                  <a:cubicBezTo>
                    <a:pt x="26" y="52"/>
                    <a:pt x="29" y="53"/>
                    <a:pt x="32" y="53"/>
                  </a:cubicBezTo>
                  <a:cubicBezTo>
                    <a:pt x="35" y="53"/>
                    <a:pt x="38" y="52"/>
                    <a:pt x="41" y="51"/>
                  </a:cubicBezTo>
                  <a:cubicBezTo>
                    <a:pt x="43" y="50"/>
                    <a:pt x="45" y="48"/>
                    <a:pt x="47" y="46"/>
                  </a:cubicBezTo>
                  <a:cubicBezTo>
                    <a:pt x="49" y="44"/>
                    <a:pt x="50" y="42"/>
                    <a:pt x="51" y="39"/>
                  </a:cubicBezTo>
                  <a:cubicBezTo>
                    <a:pt x="52" y="37"/>
                    <a:pt x="52" y="34"/>
                    <a:pt x="52" y="31"/>
                  </a:cubicBezTo>
                  <a:close/>
                  <a:moveTo>
                    <a:pt x="64" y="31"/>
                  </a:moveTo>
                  <a:cubicBezTo>
                    <a:pt x="64" y="36"/>
                    <a:pt x="64" y="40"/>
                    <a:pt x="62" y="44"/>
                  </a:cubicBezTo>
                  <a:cubicBezTo>
                    <a:pt x="60" y="48"/>
                    <a:pt x="58" y="51"/>
                    <a:pt x="55" y="54"/>
                  </a:cubicBezTo>
                  <a:cubicBezTo>
                    <a:pt x="52" y="57"/>
                    <a:pt x="49" y="59"/>
                    <a:pt x="45" y="60"/>
                  </a:cubicBezTo>
                  <a:cubicBezTo>
                    <a:pt x="41" y="62"/>
                    <a:pt x="37" y="63"/>
                    <a:pt x="32" y="63"/>
                  </a:cubicBezTo>
                  <a:cubicBezTo>
                    <a:pt x="28" y="63"/>
                    <a:pt x="24" y="62"/>
                    <a:pt x="20" y="60"/>
                  </a:cubicBezTo>
                  <a:cubicBezTo>
                    <a:pt x="16" y="59"/>
                    <a:pt x="12" y="57"/>
                    <a:pt x="9" y="54"/>
                  </a:cubicBezTo>
                  <a:cubicBezTo>
                    <a:pt x="7" y="51"/>
                    <a:pt x="4" y="48"/>
                    <a:pt x="3" y="44"/>
                  </a:cubicBezTo>
                  <a:cubicBezTo>
                    <a:pt x="1" y="40"/>
                    <a:pt x="0" y="36"/>
                    <a:pt x="0" y="31"/>
                  </a:cubicBezTo>
                  <a:cubicBezTo>
                    <a:pt x="0" y="27"/>
                    <a:pt x="1" y="22"/>
                    <a:pt x="3" y="19"/>
                  </a:cubicBezTo>
                  <a:cubicBezTo>
                    <a:pt x="4" y="15"/>
                    <a:pt x="7" y="12"/>
                    <a:pt x="9" y="9"/>
                  </a:cubicBezTo>
                  <a:cubicBezTo>
                    <a:pt x="12" y="6"/>
                    <a:pt x="16" y="4"/>
                    <a:pt x="20" y="2"/>
                  </a:cubicBezTo>
                  <a:cubicBezTo>
                    <a:pt x="24" y="1"/>
                    <a:pt x="28" y="0"/>
                    <a:pt x="32" y="0"/>
                  </a:cubicBezTo>
                  <a:cubicBezTo>
                    <a:pt x="37" y="0"/>
                    <a:pt x="41" y="1"/>
                    <a:pt x="45" y="2"/>
                  </a:cubicBezTo>
                  <a:cubicBezTo>
                    <a:pt x="49" y="4"/>
                    <a:pt x="52" y="6"/>
                    <a:pt x="55" y="9"/>
                  </a:cubicBezTo>
                  <a:cubicBezTo>
                    <a:pt x="58" y="12"/>
                    <a:pt x="60" y="15"/>
                    <a:pt x="62" y="19"/>
                  </a:cubicBezTo>
                  <a:cubicBezTo>
                    <a:pt x="64" y="22"/>
                    <a:pt x="64" y="27"/>
                    <a:pt x="64" y="31"/>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p:cNvSpPr>
            <p:nvPr userDrawn="1"/>
          </p:nvSpPr>
          <p:spPr bwMode="auto">
            <a:xfrm>
              <a:off x="12777788" y="-620713"/>
              <a:ext cx="349250" cy="222250"/>
            </a:xfrm>
            <a:custGeom>
              <a:avLst/>
              <a:gdLst>
                <a:gd name="T0" fmla="*/ 31 w 220"/>
                <a:gd name="T1" fmla="*/ 0 h 140"/>
                <a:gd name="T2" fmla="*/ 62 w 220"/>
                <a:gd name="T3" fmla="*/ 107 h 140"/>
                <a:gd name="T4" fmla="*/ 62 w 220"/>
                <a:gd name="T5" fmla="*/ 107 h 140"/>
                <a:gd name="T6" fmla="*/ 95 w 220"/>
                <a:gd name="T7" fmla="*/ 0 h 140"/>
                <a:gd name="T8" fmla="*/ 126 w 220"/>
                <a:gd name="T9" fmla="*/ 0 h 140"/>
                <a:gd name="T10" fmla="*/ 159 w 220"/>
                <a:gd name="T11" fmla="*/ 107 h 140"/>
                <a:gd name="T12" fmla="*/ 161 w 220"/>
                <a:gd name="T13" fmla="*/ 107 h 140"/>
                <a:gd name="T14" fmla="*/ 192 w 220"/>
                <a:gd name="T15" fmla="*/ 0 h 140"/>
                <a:gd name="T16" fmla="*/ 220 w 220"/>
                <a:gd name="T17" fmla="*/ 0 h 140"/>
                <a:gd name="T18" fmla="*/ 175 w 220"/>
                <a:gd name="T19" fmla="*/ 140 h 140"/>
                <a:gd name="T20" fmla="*/ 145 w 220"/>
                <a:gd name="T21" fmla="*/ 140 h 140"/>
                <a:gd name="T22" fmla="*/ 111 w 220"/>
                <a:gd name="T23" fmla="*/ 34 h 140"/>
                <a:gd name="T24" fmla="*/ 109 w 220"/>
                <a:gd name="T25" fmla="*/ 34 h 140"/>
                <a:gd name="T26" fmla="*/ 76 w 220"/>
                <a:gd name="T27" fmla="*/ 140 h 140"/>
                <a:gd name="T28" fmla="*/ 48 w 220"/>
                <a:gd name="T29" fmla="*/ 140 h 140"/>
                <a:gd name="T30" fmla="*/ 0 w 220"/>
                <a:gd name="T31" fmla="*/ 0 h 140"/>
                <a:gd name="T32" fmla="*/ 31 w 220"/>
                <a:gd name="T33" fmla="*/ 0 h 140"/>
                <a:gd name="T34" fmla="*/ 31 w 220"/>
                <a:gd name="T3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0" h="140">
                  <a:moveTo>
                    <a:pt x="31" y="0"/>
                  </a:moveTo>
                  <a:lnTo>
                    <a:pt x="62" y="107"/>
                  </a:lnTo>
                  <a:lnTo>
                    <a:pt x="62" y="107"/>
                  </a:lnTo>
                  <a:lnTo>
                    <a:pt x="95" y="0"/>
                  </a:lnTo>
                  <a:lnTo>
                    <a:pt x="126" y="0"/>
                  </a:lnTo>
                  <a:lnTo>
                    <a:pt x="159" y="107"/>
                  </a:lnTo>
                  <a:lnTo>
                    <a:pt x="161" y="107"/>
                  </a:lnTo>
                  <a:lnTo>
                    <a:pt x="192" y="0"/>
                  </a:lnTo>
                  <a:lnTo>
                    <a:pt x="220" y="0"/>
                  </a:lnTo>
                  <a:lnTo>
                    <a:pt x="175" y="140"/>
                  </a:lnTo>
                  <a:lnTo>
                    <a:pt x="145" y="140"/>
                  </a:lnTo>
                  <a:lnTo>
                    <a:pt x="111" y="34"/>
                  </a:lnTo>
                  <a:lnTo>
                    <a:pt x="109" y="34"/>
                  </a:lnTo>
                  <a:lnTo>
                    <a:pt x="76" y="140"/>
                  </a:lnTo>
                  <a:lnTo>
                    <a:pt x="48" y="140"/>
                  </a:lnTo>
                  <a:lnTo>
                    <a:pt x="0" y="0"/>
                  </a:lnTo>
                  <a:lnTo>
                    <a:pt x="31" y="0"/>
                  </a:lnTo>
                  <a:lnTo>
                    <a:pt x="31" y="0"/>
                  </a:ln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1502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99926" y="329698"/>
            <a:ext cx="3783110" cy="418910"/>
          </a:xfrm>
          <a:prstGeom prst="rect">
            <a:avLst/>
          </a:prstGeom>
        </p:spPr>
        <p:txBody>
          <a:bodyPr vert="horz" lIns="93324" tIns="46662" rIns="93324" bIns="46662" rtlCol="0"/>
          <a:lstStyle>
            <a:lvl1pPr algn="l">
              <a:defRPr sz="1200">
                <a:solidFill>
                  <a:schemeClr val="tx1"/>
                </a:solidFill>
              </a:defRPr>
            </a:lvl1pPr>
          </a:lstStyle>
          <a:p>
            <a:endParaRPr lang="en-US" dirty="0"/>
          </a:p>
        </p:txBody>
      </p:sp>
      <p:sp>
        <p:nvSpPr>
          <p:cNvPr id="3" name="Date Placeholder 2"/>
          <p:cNvSpPr>
            <a:spLocks noGrp="1"/>
          </p:cNvSpPr>
          <p:nvPr>
            <p:ph type="dt" idx="1"/>
          </p:nvPr>
        </p:nvSpPr>
        <p:spPr>
          <a:xfrm>
            <a:off x="399928" y="820413"/>
            <a:ext cx="3043343" cy="251346"/>
          </a:xfrm>
          <a:prstGeom prst="rect">
            <a:avLst/>
          </a:prstGeom>
        </p:spPr>
        <p:txBody>
          <a:bodyPr vert="horz" lIns="93324" tIns="46662" rIns="93324" bIns="46662" rtlCol="0"/>
          <a:lstStyle>
            <a:lvl1pPr algn="l">
              <a:defRPr sz="1000">
                <a:solidFill>
                  <a:schemeClr val="tx1"/>
                </a:solidFill>
              </a:defRPr>
            </a:lvl1pPr>
          </a:lstStyle>
          <a:p>
            <a:fld id="{29C70E8E-131E-4657-A195-2844EFBAE789}" type="datetimeFigureOut">
              <a:rPr lang="en-US" smtClean="0"/>
              <a:pPr/>
              <a:t>4/13/2024</a:t>
            </a:fld>
            <a:endParaRPr lang="en-US" dirty="0"/>
          </a:p>
        </p:txBody>
      </p:sp>
      <p:sp>
        <p:nvSpPr>
          <p:cNvPr id="4" name="Slide Image Placeholder 3"/>
          <p:cNvSpPr>
            <a:spLocks noGrp="1" noRot="1" noChangeAspect="1"/>
          </p:cNvSpPr>
          <p:nvPr>
            <p:ph type="sldImg" idx="2"/>
          </p:nvPr>
        </p:nvSpPr>
        <p:spPr>
          <a:xfrm>
            <a:off x="3911600" y="7061200"/>
            <a:ext cx="2687638" cy="1512888"/>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396415" y="1314911"/>
            <a:ext cx="6230270" cy="5259642"/>
          </a:xfrm>
          <a:prstGeom prst="rect">
            <a:avLst/>
          </a:prstGeom>
        </p:spPr>
        <p:txBody>
          <a:bodyPr vert="horz" lIns="93324" tIns="46662" rIns="93324" bIns="46662"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5806331" y="8780243"/>
            <a:ext cx="927049" cy="251346"/>
          </a:xfrm>
          <a:prstGeom prst="rect">
            <a:avLst/>
          </a:prstGeom>
        </p:spPr>
        <p:txBody>
          <a:bodyPr vert="horz" lIns="93324" tIns="46662" rIns="93324" bIns="46662" rtlCol="0" anchor="b"/>
          <a:lstStyle>
            <a:lvl1pPr algn="r">
              <a:defRPr sz="1000">
                <a:solidFill>
                  <a:schemeClr val="tx1"/>
                </a:solidFill>
              </a:defRPr>
            </a:lvl1pPr>
          </a:lstStyle>
          <a:p>
            <a:fld id="{CA61E296-9532-40C3-9174-581AD2B7748B}" type="slidenum">
              <a:rPr lang="en-US" smtClean="0"/>
              <a:pPr/>
              <a:t>‹#›</a:t>
            </a:fld>
            <a:endParaRPr lang="en-US" dirty="0"/>
          </a:p>
        </p:txBody>
      </p:sp>
      <p:grpSp>
        <p:nvGrpSpPr>
          <p:cNvPr id="15" name="Group 14"/>
          <p:cNvGrpSpPr/>
          <p:nvPr/>
        </p:nvGrpSpPr>
        <p:grpSpPr>
          <a:xfrm>
            <a:off x="5325790" y="285481"/>
            <a:ext cx="1328988" cy="362143"/>
            <a:chOff x="6113463" y="-755650"/>
            <a:chExt cx="7013575" cy="1922462"/>
          </a:xfrm>
        </p:grpSpPr>
        <p:sp>
          <p:nvSpPr>
            <p:cNvPr id="16" name="Freeform 15"/>
            <p:cNvSpPr>
              <a:spLocks noEditPoints="1"/>
            </p:cNvSpPr>
            <p:nvPr userDrawn="1"/>
          </p:nvSpPr>
          <p:spPr bwMode="auto">
            <a:xfrm>
              <a:off x="8504238" y="-80963"/>
              <a:ext cx="1154113" cy="1247775"/>
            </a:xfrm>
            <a:custGeom>
              <a:avLst/>
              <a:gdLst>
                <a:gd name="T0" fmla="*/ 213 w 307"/>
                <a:gd name="T1" fmla="*/ 252 h 331"/>
                <a:gd name="T2" fmla="*/ 200 w 307"/>
                <a:gd name="T3" fmla="*/ 228 h 331"/>
                <a:gd name="T4" fmla="*/ 176 w 307"/>
                <a:gd name="T5" fmla="*/ 220 h 331"/>
                <a:gd name="T6" fmla="*/ 169 w 307"/>
                <a:gd name="T7" fmla="*/ 244 h 331"/>
                <a:gd name="T8" fmla="*/ 180 w 307"/>
                <a:gd name="T9" fmla="*/ 266 h 331"/>
                <a:gd name="T10" fmla="*/ 180 w 307"/>
                <a:gd name="T11" fmla="*/ 266 h 331"/>
                <a:gd name="T12" fmla="*/ 160 w 307"/>
                <a:gd name="T13" fmla="*/ 268 h 331"/>
                <a:gd name="T14" fmla="*/ 40 w 307"/>
                <a:gd name="T15" fmla="*/ 160 h 331"/>
                <a:gd name="T16" fmla="*/ 148 w 307"/>
                <a:gd name="T17" fmla="*/ 39 h 331"/>
                <a:gd name="T18" fmla="*/ 269 w 307"/>
                <a:gd name="T19" fmla="*/ 148 h 331"/>
                <a:gd name="T20" fmla="*/ 213 w 307"/>
                <a:gd name="T21" fmla="*/ 252 h 331"/>
                <a:gd name="T22" fmla="*/ 146 w 307"/>
                <a:gd name="T23" fmla="*/ 4 h 331"/>
                <a:gd name="T24" fmla="*/ 4 w 307"/>
                <a:gd name="T25" fmla="*/ 162 h 331"/>
                <a:gd name="T26" fmla="*/ 162 w 307"/>
                <a:gd name="T27" fmla="*/ 304 h 331"/>
                <a:gd name="T28" fmla="*/ 197 w 307"/>
                <a:gd name="T29" fmla="*/ 298 h 331"/>
                <a:gd name="T30" fmla="*/ 197 w 307"/>
                <a:gd name="T31" fmla="*/ 298 h 331"/>
                <a:gd name="T32" fmla="*/ 208 w 307"/>
                <a:gd name="T33" fmla="*/ 319 h 331"/>
                <a:gd name="T34" fmla="*/ 232 w 307"/>
                <a:gd name="T35" fmla="*/ 327 h 331"/>
                <a:gd name="T36" fmla="*/ 240 w 307"/>
                <a:gd name="T37" fmla="*/ 303 h 331"/>
                <a:gd name="T38" fmla="*/ 230 w 307"/>
                <a:gd name="T39" fmla="*/ 284 h 331"/>
                <a:gd name="T40" fmla="*/ 304 w 307"/>
                <a:gd name="T41" fmla="*/ 146 h 331"/>
                <a:gd name="T42" fmla="*/ 146 w 307"/>
                <a:gd name="T43" fmla="*/ 4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331">
                  <a:moveTo>
                    <a:pt x="213" y="252"/>
                  </a:moveTo>
                  <a:cubicBezTo>
                    <a:pt x="200" y="228"/>
                    <a:pt x="200" y="228"/>
                    <a:pt x="200" y="228"/>
                  </a:cubicBezTo>
                  <a:cubicBezTo>
                    <a:pt x="196" y="219"/>
                    <a:pt x="185" y="216"/>
                    <a:pt x="176" y="220"/>
                  </a:cubicBezTo>
                  <a:cubicBezTo>
                    <a:pt x="168" y="225"/>
                    <a:pt x="164" y="236"/>
                    <a:pt x="169" y="244"/>
                  </a:cubicBezTo>
                  <a:cubicBezTo>
                    <a:pt x="180" y="266"/>
                    <a:pt x="180" y="266"/>
                    <a:pt x="180" y="266"/>
                  </a:cubicBezTo>
                  <a:cubicBezTo>
                    <a:pt x="180" y="266"/>
                    <a:pt x="180" y="266"/>
                    <a:pt x="180" y="266"/>
                  </a:cubicBezTo>
                  <a:cubicBezTo>
                    <a:pt x="174" y="267"/>
                    <a:pt x="167" y="268"/>
                    <a:pt x="160" y="268"/>
                  </a:cubicBezTo>
                  <a:cubicBezTo>
                    <a:pt x="97" y="272"/>
                    <a:pt x="43" y="223"/>
                    <a:pt x="40" y="160"/>
                  </a:cubicBezTo>
                  <a:cubicBezTo>
                    <a:pt x="36" y="97"/>
                    <a:pt x="85" y="43"/>
                    <a:pt x="148" y="39"/>
                  </a:cubicBezTo>
                  <a:cubicBezTo>
                    <a:pt x="211" y="36"/>
                    <a:pt x="265" y="85"/>
                    <a:pt x="269" y="148"/>
                  </a:cubicBezTo>
                  <a:cubicBezTo>
                    <a:pt x="271" y="192"/>
                    <a:pt x="248" y="231"/>
                    <a:pt x="213" y="252"/>
                  </a:cubicBezTo>
                  <a:close/>
                  <a:moveTo>
                    <a:pt x="146" y="4"/>
                  </a:moveTo>
                  <a:cubicBezTo>
                    <a:pt x="64" y="8"/>
                    <a:pt x="0" y="79"/>
                    <a:pt x="4" y="162"/>
                  </a:cubicBezTo>
                  <a:cubicBezTo>
                    <a:pt x="9" y="244"/>
                    <a:pt x="79" y="308"/>
                    <a:pt x="162" y="304"/>
                  </a:cubicBezTo>
                  <a:cubicBezTo>
                    <a:pt x="174" y="303"/>
                    <a:pt x="186" y="301"/>
                    <a:pt x="197" y="298"/>
                  </a:cubicBezTo>
                  <a:cubicBezTo>
                    <a:pt x="197" y="298"/>
                    <a:pt x="197" y="298"/>
                    <a:pt x="197" y="298"/>
                  </a:cubicBezTo>
                  <a:cubicBezTo>
                    <a:pt x="208" y="319"/>
                    <a:pt x="208" y="319"/>
                    <a:pt x="208" y="319"/>
                  </a:cubicBezTo>
                  <a:cubicBezTo>
                    <a:pt x="213" y="328"/>
                    <a:pt x="223" y="331"/>
                    <a:pt x="232" y="327"/>
                  </a:cubicBezTo>
                  <a:cubicBezTo>
                    <a:pt x="241" y="322"/>
                    <a:pt x="244" y="311"/>
                    <a:pt x="240" y="303"/>
                  </a:cubicBezTo>
                  <a:cubicBezTo>
                    <a:pt x="230" y="284"/>
                    <a:pt x="230" y="284"/>
                    <a:pt x="230" y="284"/>
                  </a:cubicBezTo>
                  <a:cubicBezTo>
                    <a:pt x="277" y="256"/>
                    <a:pt x="307" y="204"/>
                    <a:pt x="304" y="146"/>
                  </a:cubicBezTo>
                  <a:cubicBezTo>
                    <a:pt x="300" y="63"/>
                    <a:pt x="229" y="0"/>
                    <a:pt x="146" y="4"/>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userDrawn="1"/>
          </p:nvSpPr>
          <p:spPr bwMode="auto">
            <a:xfrm>
              <a:off x="8121651" y="-61913"/>
              <a:ext cx="134938" cy="1123950"/>
            </a:xfrm>
            <a:custGeom>
              <a:avLst/>
              <a:gdLst>
                <a:gd name="T0" fmla="*/ 18 w 36"/>
                <a:gd name="T1" fmla="*/ 298 h 298"/>
                <a:gd name="T2" fmla="*/ 0 w 36"/>
                <a:gd name="T3" fmla="*/ 280 h 298"/>
                <a:gd name="T4" fmla="*/ 0 w 36"/>
                <a:gd name="T5" fmla="*/ 17 h 298"/>
                <a:gd name="T6" fmla="*/ 18 w 36"/>
                <a:gd name="T7" fmla="*/ 0 h 298"/>
                <a:gd name="T8" fmla="*/ 36 w 36"/>
                <a:gd name="T9" fmla="*/ 17 h 298"/>
                <a:gd name="T10" fmla="*/ 36 w 36"/>
                <a:gd name="T11" fmla="*/ 280 h 298"/>
                <a:gd name="T12" fmla="*/ 18 w 36"/>
                <a:gd name="T13" fmla="*/ 298 h 298"/>
              </a:gdLst>
              <a:ahLst/>
              <a:cxnLst>
                <a:cxn ang="0">
                  <a:pos x="T0" y="T1"/>
                </a:cxn>
                <a:cxn ang="0">
                  <a:pos x="T2" y="T3"/>
                </a:cxn>
                <a:cxn ang="0">
                  <a:pos x="T4" y="T5"/>
                </a:cxn>
                <a:cxn ang="0">
                  <a:pos x="T6" y="T7"/>
                </a:cxn>
                <a:cxn ang="0">
                  <a:pos x="T8" y="T9"/>
                </a:cxn>
                <a:cxn ang="0">
                  <a:pos x="T10" y="T11"/>
                </a:cxn>
                <a:cxn ang="0">
                  <a:pos x="T12" y="T13"/>
                </a:cxn>
              </a:cxnLst>
              <a:rect l="0" t="0" r="r" b="b"/>
              <a:pathLst>
                <a:path w="36" h="298">
                  <a:moveTo>
                    <a:pt x="18" y="298"/>
                  </a:moveTo>
                  <a:cubicBezTo>
                    <a:pt x="8" y="298"/>
                    <a:pt x="0" y="290"/>
                    <a:pt x="0" y="280"/>
                  </a:cubicBezTo>
                  <a:cubicBezTo>
                    <a:pt x="0" y="17"/>
                    <a:pt x="0" y="17"/>
                    <a:pt x="0" y="17"/>
                  </a:cubicBezTo>
                  <a:cubicBezTo>
                    <a:pt x="0" y="8"/>
                    <a:pt x="8" y="0"/>
                    <a:pt x="18" y="0"/>
                  </a:cubicBezTo>
                  <a:cubicBezTo>
                    <a:pt x="28" y="0"/>
                    <a:pt x="36" y="8"/>
                    <a:pt x="36" y="17"/>
                  </a:cubicBezTo>
                  <a:cubicBezTo>
                    <a:pt x="36" y="280"/>
                    <a:pt x="36" y="280"/>
                    <a:pt x="36" y="280"/>
                  </a:cubicBezTo>
                  <a:cubicBezTo>
                    <a:pt x="36" y="290"/>
                    <a:pt x="28" y="298"/>
                    <a:pt x="18" y="298"/>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userDrawn="1"/>
          </p:nvSpPr>
          <p:spPr bwMode="auto">
            <a:xfrm>
              <a:off x="11283951" y="-61913"/>
              <a:ext cx="131763" cy="1123950"/>
            </a:xfrm>
            <a:custGeom>
              <a:avLst/>
              <a:gdLst>
                <a:gd name="T0" fmla="*/ 17 w 35"/>
                <a:gd name="T1" fmla="*/ 298 h 298"/>
                <a:gd name="T2" fmla="*/ 0 w 35"/>
                <a:gd name="T3" fmla="*/ 280 h 298"/>
                <a:gd name="T4" fmla="*/ 0 w 35"/>
                <a:gd name="T5" fmla="*/ 17 h 298"/>
                <a:gd name="T6" fmla="*/ 17 w 35"/>
                <a:gd name="T7" fmla="*/ 0 h 298"/>
                <a:gd name="T8" fmla="*/ 35 w 35"/>
                <a:gd name="T9" fmla="*/ 17 h 298"/>
                <a:gd name="T10" fmla="*/ 35 w 35"/>
                <a:gd name="T11" fmla="*/ 280 h 298"/>
                <a:gd name="T12" fmla="*/ 17 w 35"/>
                <a:gd name="T13" fmla="*/ 298 h 298"/>
              </a:gdLst>
              <a:ahLst/>
              <a:cxnLst>
                <a:cxn ang="0">
                  <a:pos x="T0" y="T1"/>
                </a:cxn>
                <a:cxn ang="0">
                  <a:pos x="T2" y="T3"/>
                </a:cxn>
                <a:cxn ang="0">
                  <a:pos x="T4" y="T5"/>
                </a:cxn>
                <a:cxn ang="0">
                  <a:pos x="T6" y="T7"/>
                </a:cxn>
                <a:cxn ang="0">
                  <a:pos x="T8" y="T9"/>
                </a:cxn>
                <a:cxn ang="0">
                  <a:pos x="T10" y="T11"/>
                </a:cxn>
                <a:cxn ang="0">
                  <a:pos x="T12" y="T13"/>
                </a:cxn>
              </a:cxnLst>
              <a:rect l="0" t="0" r="r" b="b"/>
              <a:pathLst>
                <a:path w="35" h="298">
                  <a:moveTo>
                    <a:pt x="17" y="298"/>
                  </a:moveTo>
                  <a:cubicBezTo>
                    <a:pt x="8" y="298"/>
                    <a:pt x="0" y="290"/>
                    <a:pt x="0" y="280"/>
                  </a:cubicBezTo>
                  <a:cubicBezTo>
                    <a:pt x="0" y="17"/>
                    <a:pt x="0" y="17"/>
                    <a:pt x="0" y="17"/>
                  </a:cubicBezTo>
                  <a:cubicBezTo>
                    <a:pt x="0" y="8"/>
                    <a:pt x="8" y="0"/>
                    <a:pt x="17" y="0"/>
                  </a:cubicBezTo>
                  <a:cubicBezTo>
                    <a:pt x="27" y="0"/>
                    <a:pt x="35" y="8"/>
                    <a:pt x="35" y="17"/>
                  </a:cubicBezTo>
                  <a:cubicBezTo>
                    <a:pt x="35" y="280"/>
                    <a:pt x="35" y="280"/>
                    <a:pt x="35" y="280"/>
                  </a:cubicBezTo>
                  <a:cubicBezTo>
                    <a:pt x="35" y="290"/>
                    <a:pt x="27" y="298"/>
                    <a:pt x="17" y="298"/>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userDrawn="1"/>
          </p:nvSpPr>
          <p:spPr bwMode="auto">
            <a:xfrm>
              <a:off x="9807576" y="-73025"/>
              <a:ext cx="1198563" cy="1135063"/>
            </a:xfrm>
            <a:custGeom>
              <a:avLst/>
              <a:gdLst>
                <a:gd name="T0" fmla="*/ 158 w 319"/>
                <a:gd name="T1" fmla="*/ 301 h 301"/>
                <a:gd name="T2" fmla="*/ 158 w 319"/>
                <a:gd name="T3" fmla="*/ 301 h 301"/>
                <a:gd name="T4" fmla="*/ 142 w 319"/>
                <a:gd name="T5" fmla="*/ 292 h 301"/>
                <a:gd name="T6" fmla="*/ 5 w 319"/>
                <a:gd name="T7" fmla="*/ 29 h 301"/>
                <a:gd name="T8" fmla="*/ 12 w 319"/>
                <a:gd name="T9" fmla="*/ 5 h 301"/>
                <a:gd name="T10" fmla="*/ 36 w 319"/>
                <a:gd name="T11" fmla="*/ 12 h 301"/>
                <a:gd name="T12" fmla="*/ 158 w 319"/>
                <a:gd name="T13" fmla="*/ 245 h 301"/>
                <a:gd name="T14" fmla="*/ 283 w 319"/>
                <a:gd name="T15" fmla="*/ 12 h 301"/>
                <a:gd name="T16" fmla="*/ 307 w 319"/>
                <a:gd name="T17" fmla="*/ 5 h 301"/>
                <a:gd name="T18" fmla="*/ 314 w 319"/>
                <a:gd name="T19" fmla="*/ 29 h 301"/>
                <a:gd name="T20" fmla="*/ 174 w 319"/>
                <a:gd name="T21" fmla="*/ 292 h 301"/>
                <a:gd name="T22" fmla="*/ 158 w 319"/>
                <a:gd name="T23"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9" h="301">
                  <a:moveTo>
                    <a:pt x="158" y="301"/>
                  </a:moveTo>
                  <a:cubicBezTo>
                    <a:pt x="158" y="301"/>
                    <a:pt x="158" y="301"/>
                    <a:pt x="158" y="301"/>
                  </a:cubicBezTo>
                  <a:cubicBezTo>
                    <a:pt x="151" y="301"/>
                    <a:pt x="145" y="297"/>
                    <a:pt x="142" y="292"/>
                  </a:cubicBezTo>
                  <a:cubicBezTo>
                    <a:pt x="5" y="29"/>
                    <a:pt x="5" y="29"/>
                    <a:pt x="5" y="29"/>
                  </a:cubicBezTo>
                  <a:cubicBezTo>
                    <a:pt x="0" y="20"/>
                    <a:pt x="3" y="9"/>
                    <a:pt x="12" y="5"/>
                  </a:cubicBezTo>
                  <a:cubicBezTo>
                    <a:pt x="21" y="0"/>
                    <a:pt x="31" y="4"/>
                    <a:pt x="36" y="12"/>
                  </a:cubicBezTo>
                  <a:cubicBezTo>
                    <a:pt x="158" y="245"/>
                    <a:pt x="158" y="245"/>
                    <a:pt x="158" y="245"/>
                  </a:cubicBezTo>
                  <a:cubicBezTo>
                    <a:pt x="283" y="12"/>
                    <a:pt x="283" y="12"/>
                    <a:pt x="283" y="12"/>
                  </a:cubicBezTo>
                  <a:cubicBezTo>
                    <a:pt x="287" y="3"/>
                    <a:pt x="298" y="0"/>
                    <a:pt x="307" y="5"/>
                  </a:cubicBezTo>
                  <a:cubicBezTo>
                    <a:pt x="315" y="9"/>
                    <a:pt x="319" y="20"/>
                    <a:pt x="314" y="29"/>
                  </a:cubicBezTo>
                  <a:cubicBezTo>
                    <a:pt x="174" y="292"/>
                    <a:pt x="174" y="292"/>
                    <a:pt x="174" y="292"/>
                  </a:cubicBezTo>
                  <a:cubicBezTo>
                    <a:pt x="171" y="298"/>
                    <a:pt x="165" y="301"/>
                    <a:pt x="158" y="301"/>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userDrawn="1"/>
          </p:nvSpPr>
          <p:spPr bwMode="auto">
            <a:xfrm>
              <a:off x="12125326" y="703263"/>
              <a:ext cx="454025" cy="131763"/>
            </a:xfrm>
            <a:custGeom>
              <a:avLst/>
              <a:gdLst>
                <a:gd name="T0" fmla="*/ 103 w 121"/>
                <a:gd name="T1" fmla="*/ 35 h 35"/>
                <a:gd name="T2" fmla="*/ 18 w 121"/>
                <a:gd name="T3" fmla="*/ 35 h 35"/>
                <a:gd name="T4" fmla="*/ 0 w 121"/>
                <a:gd name="T5" fmla="*/ 18 h 35"/>
                <a:gd name="T6" fmla="*/ 18 w 121"/>
                <a:gd name="T7" fmla="*/ 0 h 35"/>
                <a:gd name="T8" fmla="*/ 103 w 121"/>
                <a:gd name="T9" fmla="*/ 0 h 35"/>
                <a:gd name="T10" fmla="*/ 121 w 121"/>
                <a:gd name="T11" fmla="*/ 18 h 35"/>
                <a:gd name="T12" fmla="*/ 103 w 12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1" h="35">
                  <a:moveTo>
                    <a:pt x="103" y="35"/>
                  </a:moveTo>
                  <a:cubicBezTo>
                    <a:pt x="18" y="35"/>
                    <a:pt x="18" y="35"/>
                    <a:pt x="18" y="35"/>
                  </a:cubicBezTo>
                  <a:cubicBezTo>
                    <a:pt x="8" y="35"/>
                    <a:pt x="0" y="28"/>
                    <a:pt x="0" y="18"/>
                  </a:cubicBezTo>
                  <a:cubicBezTo>
                    <a:pt x="0" y="8"/>
                    <a:pt x="8" y="0"/>
                    <a:pt x="18" y="0"/>
                  </a:cubicBezTo>
                  <a:cubicBezTo>
                    <a:pt x="103" y="0"/>
                    <a:pt x="103" y="0"/>
                    <a:pt x="103" y="0"/>
                  </a:cubicBezTo>
                  <a:cubicBezTo>
                    <a:pt x="113" y="0"/>
                    <a:pt x="121" y="8"/>
                    <a:pt x="121" y="18"/>
                  </a:cubicBezTo>
                  <a:cubicBezTo>
                    <a:pt x="121" y="28"/>
                    <a:pt x="113" y="35"/>
                    <a:pt x="103" y="35"/>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userDrawn="1"/>
          </p:nvSpPr>
          <p:spPr bwMode="auto">
            <a:xfrm>
              <a:off x="11753851" y="-66675"/>
              <a:ext cx="1193800" cy="1139825"/>
            </a:xfrm>
            <a:custGeom>
              <a:avLst/>
              <a:gdLst>
                <a:gd name="T0" fmla="*/ 298 w 318"/>
                <a:gd name="T1" fmla="*/ 299 h 302"/>
                <a:gd name="T2" fmla="*/ 282 w 318"/>
                <a:gd name="T3" fmla="*/ 290 h 302"/>
                <a:gd name="T4" fmla="*/ 160 w 318"/>
                <a:gd name="T5" fmla="*/ 56 h 302"/>
                <a:gd name="T6" fmla="*/ 36 w 318"/>
                <a:gd name="T7" fmla="*/ 290 h 302"/>
                <a:gd name="T8" fmla="*/ 12 w 318"/>
                <a:gd name="T9" fmla="*/ 297 h 302"/>
                <a:gd name="T10" fmla="*/ 4 w 318"/>
                <a:gd name="T11" fmla="*/ 273 h 302"/>
                <a:gd name="T12" fmla="*/ 145 w 318"/>
                <a:gd name="T13" fmla="*/ 10 h 302"/>
                <a:gd name="T14" fmla="*/ 160 w 318"/>
                <a:gd name="T15" fmla="*/ 1 h 302"/>
                <a:gd name="T16" fmla="*/ 176 w 318"/>
                <a:gd name="T17" fmla="*/ 10 h 302"/>
                <a:gd name="T18" fmla="*/ 314 w 318"/>
                <a:gd name="T19" fmla="*/ 273 h 302"/>
                <a:gd name="T20" fmla="*/ 306 w 318"/>
                <a:gd name="T21" fmla="*/ 297 h 302"/>
                <a:gd name="T22" fmla="*/ 298 w 318"/>
                <a:gd name="T23" fmla="*/ 29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302">
                  <a:moveTo>
                    <a:pt x="298" y="299"/>
                  </a:moveTo>
                  <a:cubicBezTo>
                    <a:pt x="292" y="299"/>
                    <a:pt x="286" y="296"/>
                    <a:pt x="282" y="290"/>
                  </a:cubicBezTo>
                  <a:cubicBezTo>
                    <a:pt x="160" y="56"/>
                    <a:pt x="160" y="56"/>
                    <a:pt x="160" y="56"/>
                  </a:cubicBezTo>
                  <a:cubicBezTo>
                    <a:pt x="36" y="290"/>
                    <a:pt x="36" y="290"/>
                    <a:pt x="36" y="290"/>
                  </a:cubicBezTo>
                  <a:cubicBezTo>
                    <a:pt x="31" y="298"/>
                    <a:pt x="20" y="302"/>
                    <a:pt x="12" y="297"/>
                  </a:cubicBezTo>
                  <a:cubicBezTo>
                    <a:pt x="3" y="292"/>
                    <a:pt x="0" y="282"/>
                    <a:pt x="4" y="273"/>
                  </a:cubicBezTo>
                  <a:cubicBezTo>
                    <a:pt x="145" y="10"/>
                    <a:pt x="145" y="10"/>
                    <a:pt x="145" y="10"/>
                  </a:cubicBezTo>
                  <a:cubicBezTo>
                    <a:pt x="148" y="4"/>
                    <a:pt x="154" y="0"/>
                    <a:pt x="160" y="1"/>
                  </a:cubicBezTo>
                  <a:cubicBezTo>
                    <a:pt x="167" y="1"/>
                    <a:pt x="173" y="4"/>
                    <a:pt x="176" y="10"/>
                  </a:cubicBezTo>
                  <a:cubicBezTo>
                    <a:pt x="314" y="273"/>
                    <a:pt x="314" y="273"/>
                    <a:pt x="314" y="273"/>
                  </a:cubicBezTo>
                  <a:cubicBezTo>
                    <a:pt x="318" y="282"/>
                    <a:pt x="315" y="293"/>
                    <a:pt x="306" y="297"/>
                  </a:cubicBezTo>
                  <a:cubicBezTo>
                    <a:pt x="304" y="298"/>
                    <a:pt x="301" y="299"/>
                    <a:pt x="298" y="299"/>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userDrawn="1"/>
          </p:nvSpPr>
          <p:spPr bwMode="auto">
            <a:xfrm>
              <a:off x="12807951" y="-61913"/>
              <a:ext cx="128588" cy="161925"/>
            </a:xfrm>
            <a:custGeom>
              <a:avLst/>
              <a:gdLst>
                <a:gd name="T0" fmla="*/ 48 w 81"/>
                <a:gd name="T1" fmla="*/ 102 h 102"/>
                <a:gd name="T2" fmla="*/ 33 w 81"/>
                <a:gd name="T3" fmla="*/ 102 h 102"/>
                <a:gd name="T4" fmla="*/ 33 w 81"/>
                <a:gd name="T5" fmla="*/ 12 h 102"/>
                <a:gd name="T6" fmla="*/ 0 w 81"/>
                <a:gd name="T7" fmla="*/ 12 h 102"/>
                <a:gd name="T8" fmla="*/ 0 w 81"/>
                <a:gd name="T9" fmla="*/ 0 h 102"/>
                <a:gd name="T10" fmla="*/ 81 w 81"/>
                <a:gd name="T11" fmla="*/ 0 h 102"/>
                <a:gd name="T12" fmla="*/ 81 w 81"/>
                <a:gd name="T13" fmla="*/ 12 h 102"/>
                <a:gd name="T14" fmla="*/ 48 w 81"/>
                <a:gd name="T15" fmla="*/ 12 h 102"/>
                <a:gd name="T16" fmla="*/ 48 w 81"/>
                <a:gd name="T17" fmla="*/ 102 h 102"/>
                <a:gd name="T18" fmla="*/ 48 w 81"/>
                <a:gd name="T1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102">
                  <a:moveTo>
                    <a:pt x="48" y="102"/>
                  </a:moveTo>
                  <a:lnTo>
                    <a:pt x="33" y="102"/>
                  </a:lnTo>
                  <a:lnTo>
                    <a:pt x="33" y="12"/>
                  </a:lnTo>
                  <a:lnTo>
                    <a:pt x="0" y="12"/>
                  </a:lnTo>
                  <a:lnTo>
                    <a:pt x="0" y="0"/>
                  </a:lnTo>
                  <a:lnTo>
                    <a:pt x="81" y="0"/>
                  </a:lnTo>
                  <a:lnTo>
                    <a:pt x="81" y="12"/>
                  </a:lnTo>
                  <a:lnTo>
                    <a:pt x="48" y="12"/>
                  </a:lnTo>
                  <a:lnTo>
                    <a:pt x="48" y="102"/>
                  </a:lnTo>
                  <a:lnTo>
                    <a:pt x="48" y="102"/>
                  </a:ln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p:cNvSpPr>
            <p:nvPr userDrawn="1"/>
          </p:nvSpPr>
          <p:spPr bwMode="auto">
            <a:xfrm>
              <a:off x="12958763" y="-61913"/>
              <a:ext cx="168275" cy="161925"/>
            </a:xfrm>
            <a:custGeom>
              <a:avLst/>
              <a:gdLst>
                <a:gd name="T0" fmla="*/ 54 w 106"/>
                <a:gd name="T1" fmla="*/ 78 h 102"/>
                <a:gd name="T2" fmla="*/ 54 w 106"/>
                <a:gd name="T3" fmla="*/ 78 h 102"/>
                <a:gd name="T4" fmla="*/ 85 w 106"/>
                <a:gd name="T5" fmla="*/ 0 h 102"/>
                <a:gd name="T6" fmla="*/ 106 w 106"/>
                <a:gd name="T7" fmla="*/ 0 h 102"/>
                <a:gd name="T8" fmla="*/ 106 w 106"/>
                <a:gd name="T9" fmla="*/ 102 h 102"/>
                <a:gd name="T10" fmla="*/ 92 w 106"/>
                <a:gd name="T11" fmla="*/ 102 h 102"/>
                <a:gd name="T12" fmla="*/ 92 w 106"/>
                <a:gd name="T13" fmla="*/ 16 h 102"/>
                <a:gd name="T14" fmla="*/ 92 w 106"/>
                <a:gd name="T15" fmla="*/ 16 h 102"/>
                <a:gd name="T16" fmla="*/ 59 w 106"/>
                <a:gd name="T17" fmla="*/ 102 h 102"/>
                <a:gd name="T18" fmla="*/ 50 w 106"/>
                <a:gd name="T19" fmla="*/ 102 h 102"/>
                <a:gd name="T20" fmla="*/ 14 w 106"/>
                <a:gd name="T21" fmla="*/ 16 h 102"/>
                <a:gd name="T22" fmla="*/ 14 w 106"/>
                <a:gd name="T23" fmla="*/ 16 h 102"/>
                <a:gd name="T24" fmla="*/ 14 w 106"/>
                <a:gd name="T25" fmla="*/ 102 h 102"/>
                <a:gd name="T26" fmla="*/ 0 w 106"/>
                <a:gd name="T27" fmla="*/ 102 h 102"/>
                <a:gd name="T28" fmla="*/ 0 w 106"/>
                <a:gd name="T29" fmla="*/ 0 h 102"/>
                <a:gd name="T30" fmla="*/ 24 w 106"/>
                <a:gd name="T31" fmla="*/ 0 h 102"/>
                <a:gd name="T32" fmla="*/ 54 w 106"/>
                <a:gd name="T33" fmla="*/ 78 h 102"/>
                <a:gd name="T34" fmla="*/ 54 w 106"/>
                <a:gd name="T35" fmla="*/ 7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54" y="78"/>
                  </a:moveTo>
                  <a:lnTo>
                    <a:pt x="54" y="78"/>
                  </a:lnTo>
                  <a:lnTo>
                    <a:pt x="85" y="0"/>
                  </a:lnTo>
                  <a:lnTo>
                    <a:pt x="106" y="0"/>
                  </a:lnTo>
                  <a:lnTo>
                    <a:pt x="106" y="102"/>
                  </a:lnTo>
                  <a:lnTo>
                    <a:pt x="92" y="102"/>
                  </a:lnTo>
                  <a:lnTo>
                    <a:pt x="92" y="16"/>
                  </a:lnTo>
                  <a:lnTo>
                    <a:pt x="92" y="16"/>
                  </a:lnTo>
                  <a:lnTo>
                    <a:pt x="59" y="102"/>
                  </a:lnTo>
                  <a:lnTo>
                    <a:pt x="50" y="102"/>
                  </a:lnTo>
                  <a:lnTo>
                    <a:pt x="14" y="16"/>
                  </a:lnTo>
                  <a:lnTo>
                    <a:pt x="14" y="16"/>
                  </a:lnTo>
                  <a:lnTo>
                    <a:pt x="14" y="102"/>
                  </a:lnTo>
                  <a:lnTo>
                    <a:pt x="0" y="102"/>
                  </a:lnTo>
                  <a:lnTo>
                    <a:pt x="0" y="0"/>
                  </a:lnTo>
                  <a:lnTo>
                    <a:pt x="24" y="0"/>
                  </a:lnTo>
                  <a:lnTo>
                    <a:pt x="54" y="78"/>
                  </a:lnTo>
                  <a:lnTo>
                    <a:pt x="54" y="78"/>
                  </a:ln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userDrawn="1"/>
          </p:nvSpPr>
          <p:spPr bwMode="auto">
            <a:xfrm>
              <a:off x="7329488" y="876300"/>
              <a:ext cx="461963" cy="112713"/>
            </a:xfrm>
            <a:custGeom>
              <a:avLst/>
              <a:gdLst>
                <a:gd name="T0" fmla="*/ 108 w 123"/>
                <a:gd name="T1" fmla="*/ 0 h 30"/>
                <a:gd name="T2" fmla="*/ 21 w 123"/>
                <a:gd name="T3" fmla="*/ 0 h 30"/>
                <a:gd name="T4" fmla="*/ 0 w 123"/>
                <a:gd name="T5" fmla="*/ 30 h 30"/>
                <a:gd name="T6" fmla="*/ 108 w 123"/>
                <a:gd name="T7" fmla="*/ 30 h 30"/>
                <a:gd name="T8" fmla="*/ 123 w 123"/>
                <a:gd name="T9" fmla="*/ 15 h 30"/>
                <a:gd name="T10" fmla="*/ 123 w 123"/>
                <a:gd name="T11" fmla="*/ 15 h 30"/>
                <a:gd name="T12" fmla="*/ 108 w 123"/>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23" h="30">
                  <a:moveTo>
                    <a:pt x="108" y="0"/>
                  </a:moveTo>
                  <a:cubicBezTo>
                    <a:pt x="21" y="0"/>
                    <a:pt x="21" y="0"/>
                    <a:pt x="21" y="0"/>
                  </a:cubicBezTo>
                  <a:cubicBezTo>
                    <a:pt x="15" y="11"/>
                    <a:pt x="8" y="21"/>
                    <a:pt x="0" y="30"/>
                  </a:cubicBezTo>
                  <a:cubicBezTo>
                    <a:pt x="108" y="30"/>
                    <a:pt x="108" y="30"/>
                    <a:pt x="108" y="30"/>
                  </a:cubicBezTo>
                  <a:cubicBezTo>
                    <a:pt x="117" y="30"/>
                    <a:pt x="123" y="23"/>
                    <a:pt x="123" y="15"/>
                  </a:cubicBezTo>
                  <a:cubicBezTo>
                    <a:pt x="123" y="15"/>
                    <a:pt x="123" y="15"/>
                    <a:pt x="123" y="15"/>
                  </a:cubicBezTo>
                  <a:cubicBezTo>
                    <a:pt x="123" y="7"/>
                    <a:pt x="117" y="0"/>
                    <a:pt x="108" y="0"/>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userDrawn="1"/>
          </p:nvSpPr>
          <p:spPr bwMode="auto">
            <a:xfrm>
              <a:off x="7458076" y="657225"/>
              <a:ext cx="333375" cy="114300"/>
            </a:xfrm>
            <a:custGeom>
              <a:avLst/>
              <a:gdLst>
                <a:gd name="T0" fmla="*/ 74 w 89"/>
                <a:gd name="T1" fmla="*/ 0 h 30"/>
                <a:gd name="T2" fmla="*/ 8 w 89"/>
                <a:gd name="T3" fmla="*/ 0 h 30"/>
                <a:gd name="T4" fmla="*/ 0 w 89"/>
                <a:gd name="T5" fmla="*/ 30 h 30"/>
                <a:gd name="T6" fmla="*/ 74 w 89"/>
                <a:gd name="T7" fmla="*/ 30 h 30"/>
                <a:gd name="T8" fmla="*/ 89 w 89"/>
                <a:gd name="T9" fmla="*/ 15 h 30"/>
                <a:gd name="T10" fmla="*/ 74 w 89"/>
                <a:gd name="T11" fmla="*/ 0 h 30"/>
              </a:gdLst>
              <a:ahLst/>
              <a:cxnLst>
                <a:cxn ang="0">
                  <a:pos x="T0" y="T1"/>
                </a:cxn>
                <a:cxn ang="0">
                  <a:pos x="T2" y="T3"/>
                </a:cxn>
                <a:cxn ang="0">
                  <a:pos x="T4" y="T5"/>
                </a:cxn>
                <a:cxn ang="0">
                  <a:pos x="T6" y="T7"/>
                </a:cxn>
                <a:cxn ang="0">
                  <a:pos x="T8" y="T9"/>
                </a:cxn>
                <a:cxn ang="0">
                  <a:pos x="T10" y="T11"/>
                </a:cxn>
              </a:cxnLst>
              <a:rect l="0" t="0" r="r" b="b"/>
              <a:pathLst>
                <a:path w="89" h="30">
                  <a:moveTo>
                    <a:pt x="74" y="0"/>
                  </a:moveTo>
                  <a:cubicBezTo>
                    <a:pt x="8" y="0"/>
                    <a:pt x="8" y="0"/>
                    <a:pt x="8" y="0"/>
                  </a:cubicBezTo>
                  <a:cubicBezTo>
                    <a:pt x="6" y="11"/>
                    <a:pt x="3" y="21"/>
                    <a:pt x="0" y="30"/>
                  </a:cubicBezTo>
                  <a:cubicBezTo>
                    <a:pt x="74" y="30"/>
                    <a:pt x="74" y="30"/>
                    <a:pt x="74" y="30"/>
                  </a:cubicBezTo>
                  <a:cubicBezTo>
                    <a:pt x="83" y="30"/>
                    <a:pt x="89" y="24"/>
                    <a:pt x="89" y="15"/>
                  </a:cubicBezTo>
                  <a:cubicBezTo>
                    <a:pt x="89" y="7"/>
                    <a:pt x="83" y="0"/>
                    <a:pt x="74" y="0"/>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userDrawn="1"/>
          </p:nvSpPr>
          <p:spPr bwMode="auto">
            <a:xfrm>
              <a:off x="7502526" y="442913"/>
              <a:ext cx="288925" cy="112713"/>
            </a:xfrm>
            <a:custGeom>
              <a:avLst/>
              <a:gdLst>
                <a:gd name="T0" fmla="*/ 62 w 77"/>
                <a:gd name="T1" fmla="*/ 0 h 30"/>
                <a:gd name="T2" fmla="*/ 0 w 77"/>
                <a:gd name="T3" fmla="*/ 0 h 30"/>
                <a:gd name="T4" fmla="*/ 0 w 77"/>
                <a:gd name="T5" fmla="*/ 14 h 30"/>
                <a:gd name="T6" fmla="*/ 0 w 77"/>
                <a:gd name="T7" fmla="*/ 30 h 30"/>
                <a:gd name="T8" fmla="*/ 62 w 77"/>
                <a:gd name="T9" fmla="*/ 30 h 30"/>
                <a:gd name="T10" fmla="*/ 77 w 77"/>
                <a:gd name="T11" fmla="*/ 15 h 30"/>
                <a:gd name="T12" fmla="*/ 62 w 77"/>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77" h="30">
                  <a:moveTo>
                    <a:pt x="62" y="0"/>
                  </a:moveTo>
                  <a:cubicBezTo>
                    <a:pt x="0" y="0"/>
                    <a:pt x="0" y="0"/>
                    <a:pt x="0" y="0"/>
                  </a:cubicBezTo>
                  <a:cubicBezTo>
                    <a:pt x="0" y="4"/>
                    <a:pt x="0" y="9"/>
                    <a:pt x="0" y="14"/>
                  </a:cubicBezTo>
                  <a:cubicBezTo>
                    <a:pt x="0" y="19"/>
                    <a:pt x="0" y="25"/>
                    <a:pt x="0" y="30"/>
                  </a:cubicBezTo>
                  <a:cubicBezTo>
                    <a:pt x="62" y="30"/>
                    <a:pt x="62" y="30"/>
                    <a:pt x="62" y="30"/>
                  </a:cubicBezTo>
                  <a:cubicBezTo>
                    <a:pt x="71" y="30"/>
                    <a:pt x="77" y="23"/>
                    <a:pt x="77" y="15"/>
                  </a:cubicBezTo>
                  <a:cubicBezTo>
                    <a:pt x="77" y="7"/>
                    <a:pt x="71" y="0"/>
                    <a:pt x="62" y="0"/>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userDrawn="1"/>
          </p:nvSpPr>
          <p:spPr bwMode="auto">
            <a:xfrm>
              <a:off x="7458076" y="223838"/>
              <a:ext cx="333375" cy="114300"/>
            </a:xfrm>
            <a:custGeom>
              <a:avLst/>
              <a:gdLst>
                <a:gd name="T0" fmla="*/ 74 w 89"/>
                <a:gd name="T1" fmla="*/ 0 h 30"/>
                <a:gd name="T2" fmla="*/ 0 w 89"/>
                <a:gd name="T3" fmla="*/ 0 h 30"/>
                <a:gd name="T4" fmla="*/ 8 w 89"/>
                <a:gd name="T5" fmla="*/ 30 h 30"/>
                <a:gd name="T6" fmla="*/ 74 w 89"/>
                <a:gd name="T7" fmla="*/ 30 h 30"/>
                <a:gd name="T8" fmla="*/ 89 w 89"/>
                <a:gd name="T9" fmla="*/ 15 h 30"/>
                <a:gd name="T10" fmla="*/ 89 w 89"/>
                <a:gd name="T11" fmla="*/ 15 h 30"/>
                <a:gd name="T12" fmla="*/ 74 w 89"/>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9" h="30">
                  <a:moveTo>
                    <a:pt x="74" y="0"/>
                  </a:moveTo>
                  <a:cubicBezTo>
                    <a:pt x="0" y="0"/>
                    <a:pt x="0" y="0"/>
                    <a:pt x="0" y="0"/>
                  </a:cubicBezTo>
                  <a:cubicBezTo>
                    <a:pt x="4" y="10"/>
                    <a:pt x="6" y="20"/>
                    <a:pt x="8" y="30"/>
                  </a:cubicBezTo>
                  <a:cubicBezTo>
                    <a:pt x="74" y="30"/>
                    <a:pt x="74" y="30"/>
                    <a:pt x="74" y="30"/>
                  </a:cubicBezTo>
                  <a:cubicBezTo>
                    <a:pt x="83" y="30"/>
                    <a:pt x="89" y="24"/>
                    <a:pt x="89" y="15"/>
                  </a:cubicBezTo>
                  <a:cubicBezTo>
                    <a:pt x="89" y="15"/>
                    <a:pt x="89" y="15"/>
                    <a:pt x="89" y="15"/>
                  </a:cubicBezTo>
                  <a:cubicBezTo>
                    <a:pt x="89" y="7"/>
                    <a:pt x="83" y="0"/>
                    <a:pt x="74" y="0"/>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userDrawn="1"/>
          </p:nvSpPr>
          <p:spPr bwMode="auto">
            <a:xfrm>
              <a:off x="7337426" y="9525"/>
              <a:ext cx="454025" cy="112713"/>
            </a:xfrm>
            <a:custGeom>
              <a:avLst/>
              <a:gdLst>
                <a:gd name="T0" fmla="*/ 106 w 121"/>
                <a:gd name="T1" fmla="*/ 0 h 30"/>
                <a:gd name="T2" fmla="*/ 0 w 121"/>
                <a:gd name="T3" fmla="*/ 0 h 30"/>
                <a:gd name="T4" fmla="*/ 20 w 121"/>
                <a:gd name="T5" fmla="*/ 30 h 30"/>
                <a:gd name="T6" fmla="*/ 106 w 121"/>
                <a:gd name="T7" fmla="*/ 30 h 30"/>
                <a:gd name="T8" fmla="*/ 121 w 121"/>
                <a:gd name="T9" fmla="*/ 15 h 30"/>
                <a:gd name="T10" fmla="*/ 106 w 121"/>
                <a:gd name="T11" fmla="*/ 0 h 30"/>
              </a:gdLst>
              <a:ahLst/>
              <a:cxnLst>
                <a:cxn ang="0">
                  <a:pos x="T0" y="T1"/>
                </a:cxn>
                <a:cxn ang="0">
                  <a:pos x="T2" y="T3"/>
                </a:cxn>
                <a:cxn ang="0">
                  <a:pos x="T4" y="T5"/>
                </a:cxn>
                <a:cxn ang="0">
                  <a:pos x="T6" y="T7"/>
                </a:cxn>
                <a:cxn ang="0">
                  <a:pos x="T8" y="T9"/>
                </a:cxn>
                <a:cxn ang="0">
                  <a:pos x="T10" y="T11"/>
                </a:cxn>
              </a:cxnLst>
              <a:rect l="0" t="0" r="r" b="b"/>
              <a:pathLst>
                <a:path w="121" h="30">
                  <a:moveTo>
                    <a:pt x="106" y="0"/>
                  </a:moveTo>
                  <a:cubicBezTo>
                    <a:pt x="0" y="0"/>
                    <a:pt x="0" y="0"/>
                    <a:pt x="0" y="0"/>
                  </a:cubicBezTo>
                  <a:cubicBezTo>
                    <a:pt x="8" y="9"/>
                    <a:pt x="14" y="19"/>
                    <a:pt x="20" y="30"/>
                  </a:cubicBezTo>
                  <a:cubicBezTo>
                    <a:pt x="106" y="30"/>
                    <a:pt x="106" y="30"/>
                    <a:pt x="106" y="30"/>
                  </a:cubicBezTo>
                  <a:cubicBezTo>
                    <a:pt x="115" y="30"/>
                    <a:pt x="121" y="23"/>
                    <a:pt x="121" y="15"/>
                  </a:cubicBezTo>
                  <a:cubicBezTo>
                    <a:pt x="121" y="7"/>
                    <a:pt x="115" y="0"/>
                    <a:pt x="106" y="0"/>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p:cNvSpPr>
            <p:nvPr userDrawn="1"/>
          </p:nvSpPr>
          <p:spPr bwMode="auto">
            <a:xfrm>
              <a:off x="6432551" y="876300"/>
              <a:ext cx="280988" cy="112713"/>
            </a:xfrm>
            <a:custGeom>
              <a:avLst/>
              <a:gdLst>
                <a:gd name="T0" fmla="*/ 60 w 75"/>
                <a:gd name="T1" fmla="*/ 15 h 30"/>
                <a:gd name="T2" fmla="*/ 60 w 75"/>
                <a:gd name="T3" fmla="*/ 15 h 30"/>
                <a:gd name="T4" fmla="*/ 75 w 75"/>
                <a:gd name="T5" fmla="*/ 0 h 30"/>
                <a:gd name="T6" fmla="*/ 15 w 75"/>
                <a:gd name="T7" fmla="*/ 0 h 30"/>
                <a:gd name="T8" fmla="*/ 0 w 75"/>
                <a:gd name="T9" fmla="*/ 15 h 30"/>
                <a:gd name="T10" fmla="*/ 0 w 75"/>
                <a:gd name="T11" fmla="*/ 15 h 30"/>
                <a:gd name="T12" fmla="*/ 15 w 75"/>
                <a:gd name="T13" fmla="*/ 30 h 30"/>
                <a:gd name="T14" fmla="*/ 75 w 75"/>
                <a:gd name="T15" fmla="*/ 30 h 30"/>
                <a:gd name="T16" fmla="*/ 60 w 75"/>
                <a:gd name="T17"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60" y="15"/>
                  </a:moveTo>
                  <a:cubicBezTo>
                    <a:pt x="60" y="15"/>
                    <a:pt x="60" y="15"/>
                    <a:pt x="60" y="15"/>
                  </a:cubicBezTo>
                  <a:cubicBezTo>
                    <a:pt x="60" y="7"/>
                    <a:pt x="67" y="0"/>
                    <a:pt x="75" y="0"/>
                  </a:cubicBezTo>
                  <a:cubicBezTo>
                    <a:pt x="15" y="0"/>
                    <a:pt x="15" y="0"/>
                    <a:pt x="15" y="0"/>
                  </a:cubicBezTo>
                  <a:cubicBezTo>
                    <a:pt x="7" y="0"/>
                    <a:pt x="0" y="7"/>
                    <a:pt x="0" y="15"/>
                  </a:cubicBezTo>
                  <a:cubicBezTo>
                    <a:pt x="0" y="15"/>
                    <a:pt x="0" y="15"/>
                    <a:pt x="0" y="15"/>
                  </a:cubicBezTo>
                  <a:cubicBezTo>
                    <a:pt x="0" y="23"/>
                    <a:pt x="7" y="30"/>
                    <a:pt x="15" y="30"/>
                  </a:cubicBezTo>
                  <a:cubicBezTo>
                    <a:pt x="75" y="30"/>
                    <a:pt x="75" y="30"/>
                    <a:pt x="75" y="30"/>
                  </a:cubicBezTo>
                  <a:cubicBezTo>
                    <a:pt x="67" y="30"/>
                    <a:pt x="60" y="23"/>
                    <a:pt x="60" y="15"/>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userDrawn="1"/>
          </p:nvSpPr>
          <p:spPr bwMode="auto">
            <a:xfrm>
              <a:off x="6657976" y="876300"/>
              <a:ext cx="750888" cy="112713"/>
            </a:xfrm>
            <a:custGeom>
              <a:avLst/>
              <a:gdLst>
                <a:gd name="T0" fmla="*/ 200 w 200"/>
                <a:gd name="T1" fmla="*/ 0 h 30"/>
                <a:gd name="T2" fmla="*/ 15 w 200"/>
                <a:gd name="T3" fmla="*/ 0 h 30"/>
                <a:gd name="T4" fmla="*/ 0 w 200"/>
                <a:gd name="T5" fmla="*/ 15 h 30"/>
                <a:gd name="T6" fmla="*/ 0 w 200"/>
                <a:gd name="T7" fmla="*/ 15 h 30"/>
                <a:gd name="T8" fmla="*/ 15 w 200"/>
                <a:gd name="T9" fmla="*/ 30 h 30"/>
                <a:gd name="T10" fmla="*/ 179 w 200"/>
                <a:gd name="T11" fmla="*/ 30 h 30"/>
                <a:gd name="T12" fmla="*/ 200 w 200"/>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00" h="30">
                  <a:moveTo>
                    <a:pt x="200" y="0"/>
                  </a:moveTo>
                  <a:cubicBezTo>
                    <a:pt x="15" y="0"/>
                    <a:pt x="15" y="0"/>
                    <a:pt x="15" y="0"/>
                  </a:cubicBezTo>
                  <a:cubicBezTo>
                    <a:pt x="7" y="0"/>
                    <a:pt x="0" y="7"/>
                    <a:pt x="0" y="15"/>
                  </a:cubicBezTo>
                  <a:cubicBezTo>
                    <a:pt x="0" y="15"/>
                    <a:pt x="0" y="15"/>
                    <a:pt x="0" y="15"/>
                  </a:cubicBezTo>
                  <a:cubicBezTo>
                    <a:pt x="0" y="23"/>
                    <a:pt x="7" y="30"/>
                    <a:pt x="15" y="30"/>
                  </a:cubicBezTo>
                  <a:cubicBezTo>
                    <a:pt x="179" y="30"/>
                    <a:pt x="179" y="30"/>
                    <a:pt x="179" y="30"/>
                  </a:cubicBezTo>
                  <a:cubicBezTo>
                    <a:pt x="187" y="21"/>
                    <a:pt x="194" y="11"/>
                    <a:pt x="200" y="0"/>
                  </a:cubicBezTo>
                  <a:close/>
                </a:path>
              </a:pathLst>
            </a:custGeom>
            <a:solidFill>
              <a:srgbClr val="668B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p:cNvSpPr>
            <p:nvPr userDrawn="1"/>
          </p:nvSpPr>
          <p:spPr bwMode="auto">
            <a:xfrm>
              <a:off x="6273801" y="657225"/>
              <a:ext cx="282575" cy="114300"/>
            </a:xfrm>
            <a:custGeom>
              <a:avLst/>
              <a:gdLst>
                <a:gd name="T0" fmla="*/ 60 w 75"/>
                <a:gd name="T1" fmla="*/ 19 h 30"/>
                <a:gd name="T2" fmla="*/ 74 w 75"/>
                <a:gd name="T3" fmla="*/ 0 h 30"/>
                <a:gd name="T4" fmla="*/ 15 w 75"/>
                <a:gd name="T5" fmla="*/ 0 h 30"/>
                <a:gd name="T6" fmla="*/ 0 w 75"/>
                <a:gd name="T7" fmla="*/ 15 h 30"/>
                <a:gd name="T8" fmla="*/ 15 w 75"/>
                <a:gd name="T9" fmla="*/ 30 h 30"/>
                <a:gd name="T10" fmla="*/ 75 w 75"/>
                <a:gd name="T11" fmla="*/ 30 h 30"/>
                <a:gd name="T12" fmla="*/ 60 w 75"/>
                <a:gd name="T13" fmla="*/ 19 h 30"/>
              </a:gdLst>
              <a:ahLst/>
              <a:cxnLst>
                <a:cxn ang="0">
                  <a:pos x="T0" y="T1"/>
                </a:cxn>
                <a:cxn ang="0">
                  <a:pos x="T2" y="T3"/>
                </a:cxn>
                <a:cxn ang="0">
                  <a:pos x="T4" y="T5"/>
                </a:cxn>
                <a:cxn ang="0">
                  <a:pos x="T6" y="T7"/>
                </a:cxn>
                <a:cxn ang="0">
                  <a:pos x="T8" y="T9"/>
                </a:cxn>
                <a:cxn ang="0">
                  <a:pos x="T10" y="T11"/>
                </a:cxn>
                <a:cxn ang="0">
                  <a:pos x="T12" y="T13"/>
                </a:cxn>
              </a:cxnLst>
              <a:rect l="0" t="0" r="r" b="b"/>
              <a:pathLst>
                <a:path w="75" h="30">
                  <a:moveTo>
                    <a:pt x="60" y="19"/>
                  </a:moveTo>
                  <a:cubicBezTo>
                    <a:pt x="58" y="9"/>
                    <a:pt x="65" y="0"/>
                    <a:pt x="74" y="0"/>
                  </a:cubicBezTo>
                  <a:cubicBezTo>
                    <a:pt x="15" y="0"/>
                    <a:pt x="15" y="0"/>
                    <a:pt x="15" y="0"/>
                  </a:cubicBezTo>
                  <a:cubicBezTo>
                    <a:pt x="7" y="0"/>
                    <a:pt x="0" y="7"/>
                    <a:pt x="0" y="15"/>
                  </a:cubicBezTo>
                  <a:cubicBezTo>
                    <a:pt x="0" y="24"/>
                    <a:pt x="7" y="30"/>
                    <a:pt x="15" y="30"/>
                  </a:cubicBezTo>
                  <a:cubicBezTo>
                    <a:pt x="75" y="30"/>
                    <a:pt x="75" y="30"/>
                    <a:pt x="75" y="30"/>
                  </a:cubicBezTo>
                  <a:cubicBezTo>
                    <a:pt x="68" y="30"/>
                    <a:pt x="61" y="26"/>
                    <a:pt x="60" y="19"/>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userDrawn="1"/>
          </p:nvSpPr>
          <p:spPr bwMode="auto">
            <a:xfrm>
              <a:off x="6492876" y="657225"/>
              <a:ext cx="993775" cy="114300"/>
            </a:xfrm>
            <a:custGeom>
              <a:avLst/>
              <a:gdLst>
                <a:gd name="T0" fmla="*/ 265 w 265"/>
                <a:gd name="T1" fmla="*/ 0 h 30"/>
                <a:gd name="T2" fmla="*/ 16 w 265"/>
                <a:gd name="T3" fmla="*/ 0 h 30"/>
                <a:gd name="T4" fmla="*/ 2 w 265"/>
                <a:gd name="T5" fmla="*/ 19 h 30"/>
                <a:gd name="T6" fmla="*/ 17 w 265"/>
                <a:gd name="T7" fmla="*/ 30 h 30"/>
                <a:gd name="T8" fmla="*/ 257 w 265"/>
                <a:gd name="T9" fmla="*/ 30 h 30"/>
                <a:gd name="T10" fmla="*/ 265 w 265"/>
                <a:gd name="T11" fmla="*/ 0 h 30"/>
              </a:gdLst>
              <a:ahLst/>
              <a:cxnLst>
                <a:cxn ang="0">
                  <a:pos x="T0" y="T1"/>
                </a:cxn>
                <a:cxn ang="0">
                  <a:pos x="T2" y="T3"/>
                </a:cxn>
                <a:cxn ang="0">
                  <a:pos x="T4" y="T5"/>
                </a:cxn>
                <a:cxn ang="0">
                  <a:pos x="T6" y="T7"/>
                </a:cxn>
                <a:cxn ang="0">
                  <a:pos x="T8" y="T9"/>
                </a:cxn>
                <a:cxn ang="0">
                  <a:pos x="T10" y="T11"/>
                </a:cxn>
              </a:cxnLst>
              <a:rect l="0" t="0" r="r" b="b"/>
              <a:pathLst>
                <a:path w="265" h="30">
                  <a:moveTo>
                    <a:pt x="265" y="0"/>
                  </a:moveTo>
                  <a:cubicBezTo>
                    <a:pt x="16" y="0"/>
                    <a:pt x="16" y="0"/>
                    <a:pt x="16" y="0"/>
                  </a:cubicBezTo>
                  <a:cubicBezTo>
                    <a:pt x="7" y="0"/>
                    <a:pt x="0" y="9"/>
                    <a:pt x="2" y="19"/>
                  </a:cubicBezTo>
                  <a:cubicBezTo>
                    <a:pt x="3" y="26"/>
                    <a:pt x="10" y="30"/>
                    <a:pt x="17" y="30"/>
                  </a:cubicBezTo>
                  <a:cubicBezTo>
                    <a:pt x="257" y="30"/>
                    <a:pt x="257" y="30"/>
                    <a:pt x="257" y="30"/>
                  </a:cubicBezTo>
                  <a:cubicBezTo>
                    <a:pt x="260" y="21"/>
                    <a:pt x="263" y="11"/>
                    <a:pt x="265" y="0"/>
                  </a:cubicBezTo>
                  <a:close/>
                </a:path>
              </a:pathLst>
            </a:custGeom>
            <a:solidFill>
              <a:srgbClr val="668B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userDrawn="1"/>
          </p:nvSpPr>
          <p:spPr bwMode="auto">
            <a:xfrm>
              <a:off x="6113463" y="442913"/>
              <a:ext cx="280988" cy="112713"/>
            </a:xfrm>
            <a:custGeom>
              <a:avLst/>
              <a:gdLst>
                <a:gd name="T0" fmla="*/ 60 w 75"/>
                <a:gd name="T1" fmla="*/ 18 h 30"/>
                <a:gd name="T2" fmla="*/ 75 w 75"/>
                <a:gd name="T3" fmla="*/ 0 h 30"/>
                <a:gd name="T4" fmla="*/ 15 w 75"/>
                <a:gd name="T5" fmla="*/ 0 h 30"/>
                <a:gd name="T6" fmla="*/ 0 w 75"/>
                <a:gd name="T7" fmla="*/ 15 h 30"/>
                <a:gd name="T8" fmla="*/ 15 w 75"/>
                <a:gd name="T9" fmla="*/ 30 h 30"/>
                <a:gd name="T10" fmla="*/ 75 w 75"/>
                <a:gd name="T11" fmla="*/ 30 h 30"/>
                <a:gd name="T12" fmla="*/ 60 w 75"/>
                <a:gd name="T13" fmla="*/ 18 h 30"/>
              </a:gdLst>
              <a:ahLst/>
              <a:cxnLst>
                <a:cxn ang="0">
                  <a:pos x="T0" y="T1"/>
                </a:cxn>
                <a:cxn ang="0">
                  <a:pos x="T2" y="T3"/>
                </a:cxn>
                <a:cxn ang="0">
                  <a:pos x="T4" y="T5"/>
                </a:cxn>
                <a:cxn ang="0">
                  <a:pos x="T6" y="T7"/>
                </a:cxn>
                <a:cxn ang="0">
                  <a:pos x="T8" y="T9"/>
                </a:cxn>
                <a:cxn ang="0">
                  <a:pos x="T10" y="T11"/>
                </a:cxn>
                <a:cxn ang="0">
                  <a:pos x="T12" y="T13"/>
                </a:cxn>
              </a:cxnLst>
              <a:rect l="0" t="0" r="r" b="b"/>
              <a:pathLst>
                <a:path w="75" h="30">
                  <a:moveTo>
                    <a:pt x="60" y="18"/>
                  </a:moveTo>
                  <a:cubicBezTo>
                    <a:pt x="58" y="8"/>
                    <a:pt x="66" y="0"/>
                    <a:pt x="75" y="0"/>
                  </a:cubicBezTo>
                  <a:cubicBezTo>
                    <a:pt x="15" y="0"/>
                    <a:pt x="15" y="0"/>
                    <a:pt x="15" y="0"/>
                  </a:cubicBezTo>
                  <a:cubicBezTo>
                    <a:pt x="7" y="0"/>
                    <a:pt x="0" y="7"/>
                    <a:pt x="0" y="15"/>
                  </a:cubicBezTo>
                  <a:cubicBezTo>
                    <a:pt x="0" y="23"/>
                    <a:pt x="7" y="30"/>
                    <a:pt x="15" y="30"/>
                  </a:cubicBezTo>
                  <a:cubicBezTo>
                    <a:pt x="75" y="30"/>
                    <a:pt x="75" y="30"/>
                    <a:pt x="75" y="30"/>
                  </a:cubicBezTo>
                  <a:cubicBezTo>
                    <a:pt x="68" y="30"/>
                    <a:pt x="62" y="25"/>
                    <a:pt x="60" y="18"/>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userDrawn="1"/>
          </p:nvSpPr>
          <p:spPr bwMode="auto">
            <a:xfrm>
              <a:off x="6330951" y="442913"/>
              <a:ext cx="1171575" cy="112713"/>
            </a:xfrm>
            <a:custGeom>
              <a:avLst/>
              <a:gdLst>
                <a:gd name="T0" fmla="*/ 2 w 312"/>
                <a:gd name="T1" fmla="*/ 18 h 30"/>
                <a:gd name="T2" fmla="*/ 17 w 312"/>
                <a:gd name="T3" fmla="*/ 30 h 30"/>
                <a:gd name="T4" fmla="*/ 312 w 312"/>
                <a:gd name="T5" fmla="*/ 30 h 30"/>
                <a:gd name="T6" fmla="*/ 312 w 312"/>
                <a:gd name="T7" fmla="*/ 14 h 30"/>
                <a:gd name="T8" fmla="*/ 312 w 312"/>
                <a:gd name="T9" fmla="*/ 0 h 30"/>
                <a:gd name="T10" fmla="*/ 17 w 312"/>
                <a:gd name="T11" fmla="*/ 0 h 30"/>
                <a:gd name="T12" fmla="*/ 2 w 312"/>
                <a:gd name="T13" fmla="*/ 18 h 30"/>
              </a:gdLst>
              <a:ahLst/>
              <a:cxnLst>
                <a:cxn ang="0">
                  <a:pos x="T0" y="T1"/>
                </a:cxn>
                <a:cxn ang="0">
                  <a:pos x="T2" y="T3"/>
                </a:cxn>
                <a:cxn ang="0">
                  <a:pos x="T4" y="T5"/>
                </a:cxn>
                <a:cxn ang="0">
                  <a:pos x="T6" y="T7"/>
                </a:cxn>
                <a:cxn ang="0">
                  <a:pos x="T8" y="T9"/>
                </a:cxn>
                <a:cxn ang="0">
                  <a:pos x="T10" y="T11"/>
                </a:cxn>
                <a:cxn ang="0">
                  <a:pos x="T12" y="T13"/>
                </a:cxn>
              </a:cxnLst>
              <a:rect l="0" t="0" r="r" b="b"/>
              <a:pathLst>
                <a:path w="312" h="30">
                  <a:moveTo>
                    <a:pt x="2" y="18"/>
                  </a:moveTo>
                  <a:cubicBezTo>
                    <a:pt x="4" y="25"/>
                    <a:pt x="10" y="30"/>
                    <a:pt x="17" y="30"/>
                  </a:cubicBezTo>
                  <a:cubicBezTo>
                    <a:pt x="312" y="30"/>
                    <a:pt x="312" y="30"/>
                    <a:pt x="312" y="30"/>
                  </a:cubicBezTo>
                  <a:cubicBezTo>
                    <a:pt x="312" y="25"/>
                    <a:pt x="312" y="19"/>
                    <a:pt x="312" y="14"/>
                  </a:cubicBezTo>
                  <a:cubicBezTo>
                    <a:pt x="312" y="9"/>
                    <a:pt x="312" y="4"/>
                    <a:pt x="312" y="0"/>
                  </a:cubicBezTo>
                  <a:cubicBezTo>
                    <a:pt x="17" y="0"/>
                    <a:pt x="17" y="0"/>
                    <a:pt x="17" y="0"/>
                  </a:cubicBezTo>
                  <a:cubicBezTo>
                    <a:pt x="8" y="0"/>
                    <a:pt x="0" y="8"/>
                    <a:pt x="2" y="18"/>
                  </a:cubicBezTo>
                  <a:close/>
                </a:path>
              </a:pathLst>
            </a:custGeom>
            <a:solidFill>
              <a:srgbClr val="668B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userDrawn="1"/>
          </p:nvSpPr>
          <p:spPr bwMode="auto">
            <a:xfrm>
              <a:off x="6191251" y="223838"/>
              <a:ext cx="282575" cy="114300"/>
            </a:xfrm>
            <a:custGeom>
              <a:avLst/>
              <a:gdLst>
                <a:gd name="T0" fmla="*/ 60 w 75"/>
                <a:gd name="T1" fmla="*/ 15 h 30"/>
                <a:gd name="T2" fmla="*/ 75 w 75"/>
                <a:gd name="T3" fmla="*/ 0 h 30"/>
                <a:gd name="T4" fmla="*/ 16 w 75"/>
                <a:gd name="T5" fmla="*/ 0 h 30"/>
                <a:gd name="T6" fmla="*/ 0 w 75"/>
                <a:gd name="T7" fmla="*/ 15 h 30"/>
                <a:gd name="T8" fmla="*/ 0 w 75"/>
                <a:gd name="T9" fmla="*/ 15 h 30"/>
                <a:gd name="T10" fmla="*/ 16 w 75"/>
                <a:gd name="T11" fmla="*/ 30 h 30"/>
                <a:gd name="T12" fmla="*/ 75 w 75"/>
                <a:gd name="T13" fmla="*/ 30 h 30"/>
                <a:gd name="T14" fmla="*/ 60 w 75"/>
                <a:gd name="T15" fmla="*/ 1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30">
                  <a:moveTo>
                    <a:pt x="60" y="15"/>
                  </a:moveTo>
                  <a:cubicBezTo>
                    <a:pt x="60" y="7"/>
                    <a:pt x="67" y="0"/>
                    <a:pt x="75" y="0"/>
                  </a:cubicBezTo>
                  <a:cubicBezTo>
                    <a:pt x="16" y="0"/>
                    <a:pt x="16" y="0"/>
                    <a:pt x="16" y="0"/>
                  </a:cubicBezTo>
                  <a:cubicBezTo>
                    <a:pt x="7" y="0"/>
                    <a:pt x="0" y="7"/>
                    <a:pt x="0" y="15"/>
                  </a:cubicBezTo>
                  <a:cubicBezTo>
                    <a:pt x="0" y="15"/>
                    <a:pt x="0" y="15"/>
                    <a:pt x="0" y="15"/>
                  </a:cubicBezTo>
                  <a:cubicBezTo>
                    <a:pt x="0" y="24"/>
                    <a:pt x="7" y="30"/>
                    <a:pt x="16" y="30"/>
                  </a:cubicBezTo>
                  <a:cubicBezTo>
                    <a:pt x="75" y="30"/>
                    <a:pt x="75" y="30"/>
                    <a:pt x="75" y="30"/>
                  </a:cubicBezTo>
                  <a:cubicBezTo>
                    <a:pt x="67" y="30"/>
                    <a:pt x="60" y="24"/>
                    <a:pt x="60" y="15"/>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userDrawn="1"/>
          </p:nvSpPr>
          <p:spPr bwMode="auto">
            <a:xfrm>
              <a:off x="6416676" y="223838"/>
              <a:ext cx="1069975" cy="114300"/>
            </a:xfrm>
            <a:custGeom>
              <a:avLst/>
              <a:gdLst>
                <a:gd name="T0" fmla="*/ 277 w 285"/>
                <a:gd name="T1" fmla="*/ 0 h 30"/>
                <a:gd name="T2" fmla="*/ 15 w 285"/>
                <a:gd name="T3" fmla="*/ 0 h 30"/>
                <a:gd name="T4" fmla="*/ 0 w 285"/>
                <a:gd name="T5" fmla="*/ 15 h 30"/>
                <a:gd name="T6" fmla="*/ 15 w 285"/>
                <a:gd name="T7" fmla="*/ 30 h 30"/>
                <a:gd name="T8" fmla="*/ 285 w 285"/>
                <a:gd name="T9" fmla="*/ 30 h 30"/>
                <a:gd name="T10" fmla="*/ 277 w 285"/>
                <a:gd name="T11" fmla="*/ 0 h 30"/>
              </a:gdLst>
              <a:ahLst/>
              <a:cxnLst>
                <a:cxn ang="0">
                  <a:pos x="T0" y="T1"/>
                </a:cxn>
                <a:cxn ang="0">
                  <a:pos x="T2" y="T3"/>
                </a:cxn>
                <a:cxn ang="0">
                  <a:pos x="T4" y="T5"/>
                </a:cxn>
                <a:cxn ang="0">
                  <a:pos x="T6" y="T7"/>
                </a:cxn>
                <a:cxn ang="0">
                  <a:pos x="T8" y="T9"/>
                </a:cxn>
                <a:cxn ang="0">
                  <a:pos x="T10" y="T11"/>
                </a:cxn>
              </a:cxnLst>
              <a:rect l="0" t="0" r="r" b="b"/>
              <a:pathLst>
                <a:path w="285" h="30">
                  <a:moveTo>
                    <a:pt x="277" y="0"/>
                  </a:moveTo>
                  <a:cubicBezTo>
                    <a:pt x="15" y="0"/>
                    <a:pt x="15" y="0"/>
                    <a:pt x="15" y="0"/>
                  </a:cubicBezTo>
                  <a:cubicBezTo>
                    <a:pt x="7" y="0"/>
                    <a:pt x="0" y="7"/>
                    <a:pt x="0" y="15"/>
                  </a:cubicBezTo>
                  <a:cubicBezTo>
                    <a:pt x="0" y="24"/>
                    <a:pt x="7" y="30"/>
                    <a:pt x="15" y="30"/>
                  </a:cubicBezTo>
                  <a:cubicBezTo>
                    <a:pt x="285" y="30"/>
                    <a:pt x="285" y="30"/>
                    <a:pt x="285" y="30"/>
                  </a:cubicBezTo>
                  <a:cubicBezTo>
                    <a:pt x="283" y="20"/>
                    <a:pt x="281" y="10"/>
                    <a:pt x="277" y="0"/>
                  </a:cubicBezTo>
                  <a:close/>
                </a:path>
              </a:pathLst>
            </a:custGeom>
            <a:solidFill>
              <a:srgbClr val="668B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userDrawn="1"/>
          </p:nvSpPr>
          <p:spPr bwMode="auto">
            <a:xfrm>
              <a:off x="6605588" y="9525"/>
              <a:ext cx="280988" cy="112713"/>
            </a:xfrm>
            <a:custGeom>
              <a:avLst/>
              <a:gdLst>
                <a:gd name="T0" fmla="*/ 60 w 75"/>
                <a:gd name="T1" fmla="*/ 18 h 30"/>
                <a:gd name="T2" fmla="*/ 74 w 75"/>
                <a:gd name="T3" fmla="*/ 0 h 30"/>
                <a:gd name="T4" fmla="*/ 15 w 75"/>
                <a:gd name="T5" fmla="*/ 0 h 30"/>
                <a:gd name="T6" fmla="*/ 0 w 75"/>
                <a:gd name="T7" fmla="*/ 15 h 30"/>
                <a:gd name="T8" fmla="*/ 15 w 75"/>
                <a:gd name="T9" fmla="*/ 30 h 30"/>
                <a:gd name="T10" fmla="*/ 75 w 75"/>
                <a:gd name="T11" fmla="*/ 30 h 30"/>
                <a:gd name="T12" fmla="*/ 60 w 75"/>
                <a:gd name="T13" fmla="*/ 18 h 30"/>
              </a:gdLst>
              <a:ahLst/>
              <a:cxnLst>
                <a:cxn ang="0">
                  <a:pos x="T0" y="T1"/>
                </a:cxn>
                <a:cxn ang="0">
                  <a:pos x="T2" y="T3"/>
                </a:cxn>
                <a:cxn ang="0">
                  <a:pos x="T4" y="T5"/>
                </a:cxn>
                <a:cxn ang="0">
                  <a:pos x="T6" y="T7"/>
                </a:cxn>
                <a:cxn ang="0">
                  <a:pos x="T8" y="T9"/>
                </a:cxn>
                <a:cxn ang="0">
                  <a:pos x="T10" y="T11"/>
                </a:cxn>
                <a:cxn ang="0">
                  <a:pos x="T12" y="T13"/>
                </a:cxn>
              </a:cxnLst>
              <a:rect l="0" t="0" r="r" b="b"/>
              <a:pathLst>
                <a:path w="75" h="30">
                  <a:moveTo>
                    <a:pt x="60" y="18"/>
                  </a:moveTo>
                  <a:cubicBezTo>
                    <a:pt x="57" y="8"/>
                    <a:pt x="65" y="0"/>
                    <a:pt x="74" y="0"/>
                  </a:cubicBezTo>
                  <a:cubicBezTo>
                    <a:pt x="15" y="0"/>
                    <a:pt x="15" y="0"/>
                    <a:pt x="15" y="0"/>
                  </a:cubicBezTo>
                  <a:cubicBezTo>
                    <a:pt x="7" y="0"/>
                    <a:pt x="0" y="7"/>
                    <a:pt x="0" y="15"/>
                  </a:cubicBezTo>
                  <a:cubicBezTo>
                    <a:pt x="0" y="23"/>
                    <a:pt x="7" y="30"/>
                    <a:pt x="15" y="30"/>
                  </a:cubicBezTo>
                  <a:cubicBezTo>
                    <a:pt x="75" y="30"/>
                    <a:pt x="75" y="30"/>
                    <a:pt x="75" y="30"/>
                  </a:cubicBezTo>
                  <a:cubicBezTo>
                    <a:pt x="68" y="30"/>
                    <a:pt x="61" y="25"/>
                    <a:pt x="60" y="18"/>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userDrawn="1"/>
          </p:nvSpPr>
          <p:spPr bwMode="auto">
            <a:xfrm>
              <a:off x="6818313" y="9525"/>
              <a:ext cx="593725" cy="112713"/>
            </a:xfrm>
            <a:custGeom>
              <a:avLst/>
              <a:gdLst>
                <a:gd name="T0" fmla="*/ 138 w 158"/>
                <a:gd name="T1" fmla="*/ 0 h 30"/>
                <a:gd name="T2" fmla="*/ 17 w 158"/>
                <a:gd name="T3" fmla="*/ 0 h 30"/>
                <a:gd name="T4" fmla="*/ 3 w 158"/>
                <a:gd name="T5" fmla="*/ 18 h 30"/>
                <a:gd name="T6" fmla="*/ 18 w 158"/>
                <a:gd name="T7" fmla="*/ 30 h 30"/>
                <a:gd name="T8" fmla="*/ 158 w 158"/>
                <a:gd name="T9" fmla="*/ 30 h 30"/>
                <a:gd name="T10" fmla="*/ 138 w 158"/>
                <a:gd name="T11" fmla="*/ 0 h 30"/>
              </a:gdLst>
              <a:ahLst/>
              <a:cxnLst>
                <a:cxn ang="0">
                  <a:pos x="T0" y="T1"/>
                </a:cxn>
                <a:cxn ang="0">
                  <a:pos x="T2" y="T3"/>
                </a:cxn>
                <a:cxn ang="0">
                  <a:pos x="T4" y="T5"/>
                </a:cxn>
                <a:cxn ang="0">
                  <a:pos x="T6" y="T7"/>
                </a:cxn>
                <a:cxn ang="0">
                  <a:pos x="T8" y="T9"/>
                </a:cxn>
                <a:cxn ang="0">
                  <a:pos x="T10" y="T11"/>
                </a:cxn>
              </a:cxnLst>
              <a:rect l="0" t="0" r="r" b="b"/>
              <a:pathLst>
                <a:path w="158" h="30">
                  <a:moveTo>
                    <a:pt x="138" y="0"/>
                  </a:moveTo>
                  <a:cubicBezTo>
                    <a:pt x="17" y="0"/>
                    <a:pt x="17" y="0"/>
                    <a:pt x="17" y="0"/>
                  </a:cubicBezTo>
                  <a:cubicBezTo>
                    <a:pt x="8" y="0"/>
                    <a:pt x="0" y="8"/>
                    <a:pt x="3" y="18"/>
                  </a:cubicBezTo>
                  <a:cubicBezTo>
                    <a:pt x="4" y="25"/>
                    <a:pt x="11" y="30"/>
                    <a:pt x="18" y="30"/>
                  </a:cubicBezTo>
                  <a:cubicBezTo>
                    <a:pt x="158" y="30"/>
                    <a:pt x="158" y="30"/>
                    <a:pt x="158" y="30"/>
                  </a:cubicBezTo>
                  <a:cubicBezTo>
                    <a:pt x="152" y="19"/>
                    <a:pt x="146" y="9"/>
                    <a:pt x="138" y="0"/>
                  </a:cubicBezTo>
                  <a:close/>
                </a:path>
              </a:pathLst>
            </a:custGeom>
            <a:solidFill>
              <a:srgbClr val="668B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userDrawn="1"/>
          </p:nvSpPr>
          <p:spPr bwMode="auto">
            <a:xfrm>
              <a:off x="6605588" y="-733425"/>
              <a:ext cx="44450" cy="334963"/>
            </a:xfrm>
            <a:custGeom>
              <a:avLst/>
              <a:gdLst>
                <a:gd name="T0" fmla="*/ 28 w 28"/>
                <a:gd name="T1" fmla="*/ 211 h 211"/>
                <a:gd name="T2" fmla="*/ 0 w 28"/>
                <a:gd name="T3" fmla="*/ 211 h 211"/>
                <a:gd name="T4" fmla="*/ 0 w 28"/>
                <a:gd name="T5" fmla="*/ 0 h 211"/>
                <a:gd name="T6" fmla="*/ 28 w 28"/>
                <a:gd name="T7" fmla="*/ 0 h 211"/>
                <a:gd name="T8" fmla="*/ 28 w 28"/>
                <a:gd name="T9" fmla="*/ 211 h 211"/>
                <a:gd name="T10" fmla="*/ 28 w 28"/>
                <a:gd name="T11" fmla="*/ 211 h 211"/>
              </a:gdLst>
              <a:ahLst/>
              <a:cxnLst>
                <a:cxn ang="0">
                  <a:pos x="T0" y="T1"/>
                </a:cxn>
                <a:cxn ang="0">
                  <a:pos x="T2" y="T3"/>
                </a:cxn>
                <a:cxn ang="0">
                  <a:pos x="T4" y="T5"/>
                </a:cxn>
                <a:cxn ang="0">
                  <a:pos x="T6" y="T7"/>
                </a:cxn>
                <a:cxn ang="0">
                  <a:pos x="T8" y="T9"/>
                </a:cxn>
                <a:cxn ang="0">
                  <a:pos x="T10" y="T11"/>
                </a:cxn>
              </a:cxnLst>
              <a:rect l="0" t="0" r="r" b="b"/>
              <a:pathLst>
                <a:path w="28" h="211">
                  <a:moveTo>
                    <a:pt x="28" y="211"/>
                  </a:moveTo>
                  <a:lnTo>
                    <a:pt x="0" y="211"/>
                  </a:lnTo>
                  <a:lnTo>
                    <a:pt x="0" y="0"/>
                  </a:lnTo>
                  <a:lnTo>
                    <a:pt x="28" y="0"/>
                  </a:lnTo>
                  <a:lnTo>
                    <a:pt x="28" y="211"/>
                  </a:lnTo>
                  <a:lnTo>
                    <a:pt x="28" y="211"/>
                  </a:ln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userDrawn="1"/>
          </p:nvSpPr>
          <p:spPr bwMode="auto">
            <a:xfrm>
              <a:off x="6729413" y="-733425"/>
              <a:ext cx="344488" cy="334963"/>
            </a:xfrm>
            <a:custGeom>
              <a:avLst/>
              <a:gdLst>
                <a:gd name="T0" fmla="*/ 108 w 217"/>
                <a:gd name="T1" fmla="*/ 164 h 211"/>
                <a:gd name="T2" fmla="*/ 108 w 217"/>
                <a:gd name="T3" fmla="*/ 164 h 211"/>
                <a:gd name="T4" fmla="*/ 172 w 217"/>
                <a:gd name="T5" fmla="*/ 0 h 211"/>
                <a:gd name="T6" fmla="*/ 217 w 217"/>
                <a:gd name="T7" fmla="*/ 0 h 211"/>
                <a:gd name="T8" fmla="*/ 217 w 217"/>
                <a:gd name="T9" fmla="*/ 211 h 211"/>
                <a:gd name="T10" fmla="*/ 189 w 217"/>
                <a:gd name="T11" fmla="*/ 211 h 211"/>
                <a:gd name="T12" fmla="*/ 189 w 217"/>
                <a:gd name="T13" fmla="*/ 36 h 211"/>
                <a:gd name="T14" fmla="*/ 186 w 217"/>
                <a:gd name="T15" fmla="*/ 36 h 211"/>
                <a:gd name="T16" fmla="*/ 118 w 217"/>
                <a:gd name="T17" fmla="*/ 211 h 211"/>
                <a:gd name="T18" fmla="*/ 99 w 217"/>
                <a:gd name="T19" fmla="*/ 211 h 211"/>
                <a:gd name="T20" fmla="*/ 30 w 217"/>
                <a:gd name="T21" fmla="*/ 36 h 211"/>
                <a:gd name="T22" fmla="*/ 28 w 217"/>
                <a:gd name="T23" fmla="*/ 36 h 211"/>
                <a:gd name="T24" fmla="*/ 28 w 217"/>
                <a:gd name="T25" fmla="*/ 211 h 211"/>
                <a:gd name="T26" fmla="*/ 0 w 217"/>
                <a:gd name="T27" fmla="*/ 211 h 211"/>
                <a:gd name="T28" fmla="*/ 0 w 217"/>
                <a:gd name="T29" fmla="*/ 0 h 211"/>
                <a:gd name="T30" fmla="*/ 47 w 217"/>
                <a:gd name="T31" fmla="*/ 0 h 211"/>
                <a:gd name="T32" fmla="*/ 108 w 217"/>
                <a:gd name="T33" fmla="*/ 164 h 211"/>
                <a:gd name="T34" fmla="*/ 108 w 217"/>
                <a:gd name="T35" fmla="*/ 164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11">
                  <a:moveTo>
                    <a:pt x="108" y="164"/>
                  </a:moveTo>
                  <a:lnTo>
                    <a:pt x="108" y="164"/>
                  </a:lnTo>
                  <a:lnTo>
                    <a:pt x="172" y="0"/>
                  </a:lnTo>
                  <a:lnTo>
                    <a:pt x="217" y="0"/>
                  </a:lnTo>
                  <a:lnTo>
                    <a:pt x="217" y="211"/>
                  </a:lnTo>
                  <a:lnTo>
                    <a:pt x="189" y="211"/>
                  </a:lnTo>
                  <a:lnTo>
                    <a:pt x="189" y="36"/>
                  </a:lnTo>
                  <a:lnTo>
                    <a:pt x="186" y="36"/>
                  </a:lnTo>
                  <a:lnTo>
                    <a:pt x="118" y="211"/>
                  </a:lnTo>
                  <a:lnTo>
                    <a:pt x="99" y="211"/>
                  </a:lnTo>
                  <a:lnTo>
                    <a:pt x="30" y="36"/>
                  </a:lnTo>
                  <a:lnTo>
                    <a:pt x="28" y="36"/>
                  </a:lnTo>
                  <a:lnTo>
                    <a:pt x="28" y="211"/>
                  </a:lnTo>
                  <a:lnTo>
                    <a:pt x="0" y="211"/>
                  </a:lnTo>
                  <a:lnTo>
                    <a:pt x="0" y="0"/>
                  </a:lnTo>
                  <a:lnTo>
                    <a:pt x="47" y="0"/>
                  </a:lnTo>
                  <a:lnTo>
                    <a:pt x="108" y="164"/>
                  </a:lnTo>
                  <a:lnTo>
                    <a:pt x="108" y="164"/>
                  </a:ln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0"/>
            <p:cNvSpPr>
              <a:spLocks/>
            </p:cNvSpPr>
            <p:nvPr userDrawn="1"/>
          </p:nvSpPr>
          <p:spPr bwMode="auto">
            <a:xfrm>
              <a:off x="7131051" y="-741363"/>
              <a:ext cx="225425" cy="350838"/>
            </a:xfrm>
            <a:custGeom>
              <a:avLst/>
              <a:gdLst>
                <a:gd name="T0" fmla="*/ 50 w 60"/>
                <a:gd name="T1" fmla="*/ 19 h 93"/>
                <a:gd name="T2" fmla="*/ 43 w 60"/>
                <a:gd name="T3" fmla="*/ 13 h 93"/>
                <a:gd name="T4" fmla="*/ 33 w 60"/>
                <a:gd name="T5" fmla="*/ 10 h 93"/>
                <a:gd name="T6" fmla="*/ 27 w 60"/>
                <a:gd name="T7" fmla="*/ 11 h 93"/>
                <a:gd name="T8" fmla="*/ 21 w 60"/>
                <a:gd name="T9" fmla="*/ 14 h 93"/>
                <a:gd name="T10" fmla="*/ 17 w 60"/>
                <a:gd name="T11" fmla="*/ 18 h 93"/>
                <a:gd name="T12" fmla="*/ 16 w 60"/>
                <a:gd name="T13" fmla="*/ 25 h 93"/>
                <a:gd name="T14" fmla="*/ 17 w 60"/>
                <a:gd name="T15" fmla="*/ 31 h 93"/>
                <a:gd name="T16" fmla="*/ 21 w 60"/>
                <a:gd name="T17" fmla="*/ 35 h 93"/>
                <a:gd name="T18" fmla="*/ 27 w 60"/>
                <a:gd name="T19" fmla="*/ 38 h 93"/>
                <a:gd name="T20" fmla="*/ 34 w 60"/>
                <a:gd name="T21" fmla="*/ 40 h 93"/>
                <a:gd name="T22" fmla="*/ 43 w 60"/>
                <a:gd name="T23" fmla="*/ 44 h 93"/>
                <a:gd name="T24" fmla="*/ 51 w 60"/>
                <a:gd name="T25" fmla="*/ 48 h 93"/>
                <a:gd name="T26" fmla="*/ 58 w 60"/>
                <a:gd name="T27" fmla="*/ 55 h 93"/>
                <a:gd name="T28" fmla="*/ 60 w 60"/>
                <a:gd name="T29" fmla="*/ 66 h 93"/>
                <a:gd name="T30" fmla="*/ 57 w 60"/>
                <a:gd name="T31" fmla="*/ 78 h 93"/>
                <a:gd name="T32" fmla="*/ 50 w 60"/>
                <a:gd name="T33" fmla="*/ 87 h 93"/>
                <a:gd name="T34" fmla="*/ 41 w 60"/>
                <a:gd name="T35" fmla="*/ 92 h 93"/>
                <a:gd name="T36" fmla="*/ 29 w 60"/>
                <a:gd name="T37" fmla="*/ 93 h 93"/>
                <a:gd name="T38" fmla="*/ 13 w 60"/>
                <a:gd name="T39" fmla="*/ 90 h 93"/>
                <a:gd name="T40" fmla="*/ 0 w 60"/>
                <a:gd name="T41" fmla="*/ 80 h 93"/>
                <a:gd name="T42" fmla="*/ 10 w 60"/>
                <a:gd name="T43" fmla="*/ 72 h 93"/>
                <a:gd name="T44" fmla="*/ 18 w 60"/>
                <a:gd name="T45" fmla="*/ 80 h 93"/>
                <a:gd name="T46" fmla="*/ 29 w 60"/>
                <a:gd name="T47" fmla="*/ 83 h 93"/>
                <a:gd name="T48" fmla="*/ 36 w 60"/>
                <a:gd name="T49" fmla="*/ 82 h 93"/>
                <a:gd name="T50" fmla="*/ 41 w 60"/>
                <a:gd name="T51" fmla="*/ 79 h 93"/>
                <a:gd name="T52" fmla="*/ 46 w 60"/>
                <a:gd name="T53" fmla="*/ 74 h 93"/>
                <a:gd name="T54" fmla="*/ 47 w 60"/>
                <a:gd name="T55" fmla="*/ 68 h 93"/>
                <a:gd name="T56" fmla="*/ 46 w 60"/>
                <a:gd name="T57" fmla="*/ 61 h 93"/>
                <a:gd name="T58" fmla="*/ 41 w 60"/>
                <a:gd name="T59" fmla="*/ 56 h 93"/>
                <a:gd name="T60" fmla="*/ 34 w 60"/>
                <a:gd name="T61" fmla="*/ 53 h 93"/>
                <a:gd name="T62" fmla="*/ 26 w 60"/>
                <a:gd name="T63" fmla="*/ 50 h 93"/>
                <a:gd name="T64" fmla="*/ 18 w 60"/>
                <a:gd name="T65" fmla="*/ 47 h 93"/>
                <a:gd name="T66" fmla="*/ 10 w 60"/>
                <a:gd name="T67" fmla="*/ 43 h 93"/>
                <a:gd name="T68" fmla="*/ 5 w 60"/>
                <a:gd name="T69" fmla="*/ 36 h 93"/>
                <a:gd name="T70" fmla="*/ 3 w 60"/>
                <a:gd name="T71" fmla="*/ 25 h 93"/>
                <a:gd name="T72" fmla="*/ 6 w 60"/>
                <a:gd name="T73" fmla="*/ 14 h 93"/>
                <a:gd name="T74" fmla="*/ 13 w 60"/>
                <a:gd name="T75" fmla="*/ 6 h 93"/>
                <a:gd name="T76" fmla="*/ 23 w 60"/>
                <a:gd name="T77" fmla="*/ 1 h 93"/>
                <a:gd name="T78" fmla="*/ 34 w 60"/>
                <a:gd name="T79" fmla="*/ 0 h 93"/>
                <a:gd name="T80" fmla="*/ 48 w 60"/>
                <a:gd name="T81" fmla="*/ 3 h 93"/>
                <a:gd name="T82" fmla="*/ 59 w 60"/>
                <a:gd name="T83" fmla="*/ 10 h 93"/>
                <a:gd name="T84" fmla="*/ 50 w 60"/>
                <a:gd name="T85" fmla="*/ 1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 h="93">
                  <a:moveTo>
                    <a:pt x="50" y="19"/>
                  </a:moveTo>
                  <a:cubicBezTo>
                    <a:pt x="48" y="16"/>
                    <a:pt x="46" y="14"/>
                    <a:pt x="43" y="13"/>
                  </a:cubicBezTo>
                  <a:cubicBezTo>
                    <a:pt x="40" y="11"/>
                    <a:pt x="37" y="10"/>
                    <a:pt x="33" y="10"/>
                  </a:cubicBezTo>
                  <a:cubicBezTo>
                    <a:pt x="31" y="10"/>
                    <a:pt x="29" y="11"/>
                    <a:pt x="27" y="11"/>
                  </a:cubicBezTo>
                  <a:cubicBezTo>
                    <a:pt x="25" y="12"/>
                    <a:pt x="23" y="13"/>
                    <a:pt x="21" y="14"/>
                  </a:cubicBezTo>
                  <a:cubicBezTo>
                    <a:pt x="20" y="15"/>
                    <a:pt x="18" y="17"/>
                    <a:pt x="17" y="18"/>
                  </a:cubicBezTo>
                  <a:cubicBezTo>
                    <a:pt x="16" y="20"/>
                    <a:pt x="16" y="22"/>
                    <a:pt x="16" y="25"/>
                  </a:cubicBezTo>
                  <a:cubicBezTo>
                    <a:pt x="16" y="27"/>
                    <a:pt x="16" y="29"/>
                    <a:pt x="17" y="31"/>
                  </a:cubicBezTo>
                  <a:cubicBezTo>
                    <a:pt x="18" y="33"/>
                    <a:pt x="19" y="34"/>
                    <a:pt x="21" y="35"/>
                  </a:cubicBezTo>
                  <a:cubicBezTo>
                    <a:pt x="23" y="36"/>
                    <a:pt x="24" y="37"/>
                    <a:pt x="27" y="38"/>
                  </a:cubicBezTo>
                  <a:cubicBezTo>
                    <a:pt x="29" y="39"/>
                    <a:pt x="31" y="40"/>
                    <a:pt x="34" y="40"/>
                  </a:cubicBezTo>
                  <a:cubicBezTo>
                    <a:pt x="37" y="41"/>
                    <a:pt x="40" y="42"/>
                    <a:pt x="43" y="44"/>
                  </a:cubicBezTo>
                  <a:cubicBezTo>
                    <a:pt x="46" y="45"/>
                    <a:pt x="49" y="46"/>
                    <a:pt x="51" y="48"/>
                  </a:cubicBezTo>
                  <a:cubicBezTo>
                    <a:pt x="54" y="50"/>
                    <a:pt x="56" y="53"/>
                    <a:pt x="58" y="55"/>
                  </a:cubicBezTo>
                  <a:cubicBezTo>
                    <a:pt x="59" y="58"/>
                    <a:pt x="60" y="62"/>
                    <a:pt x="60" y="66"/>
                  </a:cubicBezTo>
                  <a:cubicBezTo>
                    <a:pt x="60" y="71"/>
                    <a:pt x="59" y="75"/>
                    <a:pt x="57" y="78"/>
                  </a:cubicBezTo>
                  <a:cubicBezTo>
                    <a:pt x="56" y="82"/>
                    <a:pt x="53" y="85"/>
                    <a:pt x="50" y="87"/>
                  </a:cubicBezTo>
                  <a:cubicBezTo>
                    <a:pt x="48" y="89"/>
                    <a:pt x="44" y="91"/>
                    <a:pt x="41" y="92"/>
                  </a:cubicBezTo>
                  <a:cubicBezTo>
                    <a:pt x="37" y="93"/>
                    <a:pt x="33" y="93"/>
                    <a:pt x="29" y="93"/>
                  </a:cubicBezTo>
                  <a:cubicBezTo>
                    <a:pt x="24" y="93"/>
                    <a:pt x="18" y="92"/>
                    <a:pt x="13" y="90"/>
                  </a:cubicBezTo>
                  <a:cubicBezTo>
                    <a:pt x="8" y="88"/>
                    <a:pt x="3" y="85"/>
                    <a:pt x="0" y="80"/>
                  </a:cubicBezTo>
                  <a:cubicBezTo>
                    <a:pt x="10" y="72"/>
                    <a:pt x="10" y="72"/>
                    <a:pt x="10" y="72"/>
                  </a:cubicBezTo>
                  <a:cubicBezTo>
                    <a:pt x="12" y="75"/>
                    <a:pt x="14" y="78"/>
                    <a:pt x="18" y="80"/>
                  </a:cubicBezTo>
                  <a:cubicBezTo>
                    <a:pt x="21" y="82"/>
                    <a:pt x="25" y="83"/>
                    <a:pt x="29" y="83"/>
                  </a:cubicBezTo>
                  <a:cubicBezTo>
                    <a:pt x="31" y="83"/>
                    <a:pt x="34" y="82"/>
                    <a:pt x="36" y="82"/>
                  </a:cubicBezTo>
                  <a:cubicBezTo>
                    <a:pt x="38" y="81"/>
                    <a:pt x="40" y="80"/>
                    <a:pt x="41" y="79"/>
                  </a:cubicBezTo>
                  <a:cubicBezTo>
                    <a:pt x="43" y="78"/>
                    <a:pt x="45" y="76"/>
                    <a:pt x="46" y="74"/>
                  </a:cubicBezTo>
                  <a:cubicBezTo>
                    <a:pt x="47" y="72"/>
                    <a:pt x="47" y="70"/>
                    <a:pt x="47" y="68"/>
                  </a:cubicBezTo>
                  <a:cubicBezTo>
                    <a:pt x="47" y="65"/>
                    <a:pt x="47" y="63"/>
                    <a:pt x="46" y="61"/>
                  </a:cubicBezTo>
                  <a:cubicBezTo>
                    <a:pt x="44" y="59"/>
                    <a:pt x="43" y="57"/>
                    <a:pt x="41" y="56"/>
                  </a:cubicBezTo>
                  <a:cubicBezTo>
                    <a:pt x="39" y="55"/>
                    <a:pt x="37" y="54"/>
                    <a:pt x="34" y="53"/>
                  </a:cubicBezTo>
                  <a:cubicBezTo>
                    <a:pt x="32" y="52"/>
                    <a:pt x="29" y="51"/>
                    <a:pt x="26" y="50"/>
                  </a:cubicBezTo>
                  <a:cubicBezTo>
                    <a:pt x="23" y="49"/>
                    <a:pt x="20" y="48"/>
                    <a:pt x="18" y="47"/>
                  </a:cubicBezTo>
                  <a:cubicBezTo>
                    <a:pt x="15" y="46"/>
                    <a:pt x="13" y="44"/>
                    <a:pt x="10" y="43"/>
                  </a:cubicBezTo>
                  <a:cubicBezTo>
                    <a:pt x="8" y="41"/>
                    <a:pt x="6" y="38"/>
                    <a:pt x="5" y="36"/>
                  </a:cubicBezTo>
                  <a:cubicBezTo>
                    <a:pt x="4" y="33"/>
                    <a:pt x="3" y="29"/>
                    <a:pt x="3" y="25"/>
                  </a:cubicBezTo>
                  <a:cubicBezTo>
                    <a:pt x="3" y="21"/>
                    <a:pt x="4" y="17"/>
                    <a:pt x="6" y="14"/>
                  </a:cubicBezTo>
                  <a:cubicBezTo>
                    <a:pt x="8" y="11"/>
                    <a:pt x="10" y="8"/>
                    <a:pt x="13" y="6"/>
                  </a:cubicBezTo>
                  <a:cubicBezTo>
                    <a:pt x="16" y="4"/>
                    <a:pt x="19" y="2"/>
                    <a:pt x="23" y="1"/>
                  </a:cubicBezTo>
                  <a:cubicBezTo>
                    <a:pt x="26" y="0"/>
                    <a:pt x="30" y="0"/>
                    <a:pt x="34" y="0"/>
                  </a:cubicBezTo>
                  <a:cubicBezTo>
                    <a:pt x="39" y="0"/>
                    <a:pt x="44" y="1"/>
                    <a:pt x="48" y="3"/>
                  </a:cubicBezTo>
                  <a:cubicBezTo>
                    <a:pt x="53" y="5"/>
                    <a:pt x="56" y="7"/>
                    <a:pt x="59" y="10"/>
                  </a:cubicBezTo>
                  <a:cubicBezTo>
                    <a:pt x="50" y="19"/>
                    <a:pt x="50" y="19"/>
                    <a:pt x="50" y="19"/>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1"/>
            <p:cNvSpPr>
              <a:spLocks/>
            </p:cNvSpPr>
            <p:nvPr userDrawn="1"/>
          </p:nvSpPr>
          <p:spPr bwMode="auto">
            <a:xfrm>
              <a:off x="7535863" y="-733425"/>
              <a:ext cx="263525" cy="334963"/>
            </a:xfrm>
            <a:custGeom>
              <a:avLst/>
              <a:gdLst>
                <a:gd name="T0" fmla="*/ 0 w 166"/>
                <a:gd name="T1" fmla="*/ 0 h 211"/>
                <a:gd name="T2" fmla="*/ 29 w 166"/>
                <a:gd name="T3" fmla="*/ 0 h 211"/>
                <a:gd name="T4" fmla="*/ 29 w 166"/>
                <a:gd name="T5" fmla="*/ 88 h 211"/>
                <a:gd name="T6" fmla="*/ 135 w 166"/>
                <a:gd name="T7" fmla="*/ 88 h 211"/>
                <a:gd name="T8" fmla="*/ 135 w 166"/>
                <a:gd name="T9" fmla="*/ 0 h 211"/>
                <a:gd name="T10" fmla="*/ 166 w 166"/>
                <a:gd name="T11" fmla="*/ 0 h 211"/>
                <a:gd name="T12" fmla="*/ 166 w 166"/>
                <a:gd name="T13" fmla="*/ 211 h 211"/>
                <a:gd name="T14" fmla="*/ 135 w 166"/>
                <a:gd name="T15" fmla="*/ 211 h 211"/>
                <a:gd name="T16" fmla="*/ 135 w 166"/>
                <a:gd name="T17" fmla="*/ 114 h 211"/>
                <a:gd name="T18" fmla="*/ 29 w 166"/>
                <a:gd name="T19" fmla="*/ 114 h 211"/>
                <a:gd name="T20" fmla="*/ 29 w 166"/>
                <a:gd name="T21" fmla="*/ 211 h 211"/>
                <a:gd name="T22" fmla="*/ 0 w 166"/>
                <a:gd name="T23" fmla="*/ 211 h 211"/>
                <a:gd name="T24" fmla="*/ 0 w 166"/>
                <a:gd name="T25" fmla="*/ 0 h 211"/>
                <a:gd name="T26" fmla="*/ 0 w 166"/>
                <a:gd name="T2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11">
                  <a:moveTo>
                    <a:pt x="0" y="0"/>
                  </a:moveTo>
                  <a:lnTo>
                    <a:pt x="29" y="0"/>
                  </a:lnTo>
                  <a:lnTo>
                    <a:pt x="29" y="88"/>
                  </a:lnTo>
                  <a:lnTo>
                    <a:pt x="135" y="88"/>
                  </a:lnTo>
                  <a:lnTo>
                    <a:pt x="135" y="0"/>
                  </a:lnTo>
                  <a:lnTo>
                    <a:pt x="166" y="0"/>
                  </a:lnTo>
                  <a:lnTo>
                    <a:pt x="166" y="211"/>
                  </a:lnTo>
                  <a:lnTo>
                    <a:pt x="135" y="211"/>
                  </a:lnTo>
                  <a:lnTo>
                    <a:pt x="135" y="114"/>
                  </a:lnTo>
                  <a:lnTo>
                    <a:pt x="29" y="114"/>
                  </a:lnTo>
                  <a:lnTo>
                    <a:pt x="29" y="211"/>
                  </a:lnTo>
                  <a:lnTo>
                    <a:pt x="0" y="211"/>
                  </a:lnTo>
                  <a:lnTo>
                    <a:pt x="0" y="0"/>
                  </a:lnTo>
                  <a:lnTo>
                    <a:pt x="0" y="0"/>
                  </a:ln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2"/>
            <p:cNvSpPr>
              <a:spLocks noEditPoints="1"/>
            </p:cNvSpPr>
            <p:nvPr userDrawn="1"/>
          </p:nvSpPr>
          <p:spPr bwMode="auto">
            <a:xfrm>
              <a:off x="7840663" y="-627063"/>
              <a:ext cx="225425" cy="236538"/>
            </a:xfrm>
            <a:custGeom>
              <a:avLst/>
              <a:gdLst>
                <a:gd name="T0" fmla="*/ 48 w 60"/>
                <a:gd name="T1" fmla="*/ 26 h 63"/>
                <a:gd name="T2" fmla="*/ 46 w 60"/>
                <a:gd name="T3" fmla="*/ 19 h 63"/>
                <a:gd name="T4" fmla="*/ 43 w 60"/>
                <a:gd name="T5" fmla="*/ 14 h 63"/>
                <a:gd name="T6" fmla="*/ 38 w 60"/>
                <a:gd name="T7" fmla="*/ 11 h 63"/>
                <a:gd name="T8" fmla="*/ 31 w 60"/>
                <a:gd name="T9" fmla="*/ 9 h 63"/>
                <a:gd name="T10" fmla="*/ 24 w 60"/>
                <a:gd name="T11" fmla="*/ 11 h 63"/>
                <a:gd name="T12" fmla="*/ 18 w 60"/>
                <a:gd name="T13" fmla="*/ 14 h 63"/>
                <a:gd name="T14" fmla="*/ 14 w 60"/>
                <a:gd name="T15" fmla="*/ 19 h 63"/>
                <a:gd name="T16" fmla="*/ 12 w 60"/>
                <a:gd name="T17" fmla="*/ 26 h 63"/>
                <a:gd name="T18" fmla="*/ 48 w 60"/>
                <a:gd name="T19" fmla="*/ 26 h 63"/>
                <a:gd name="T20" fmla="*/ 60 w 60"/>
                <a:gd name="T21" fmla="*/ 31 h 63"/>
                <a:gd name="T22" fmla="*/ 60 w 60"/>
                <a:gd name="T23" fmla="*/ 33 h 63"/>
                <a:gd name="T24" fmla="*/ 60 w 60"/>
                <a:gd name="T25" fmla="*/ 35 h 63"/>
                <a:gd name="T26" fmla="*/ 12 w 60"/>
                <a:gd name="T27" fmla="*/ 35 h 63"/>
                <a:gd name="T28" fmla="*/ 14 w 60"/>
                <a:gd name="T29" fmla="*/ 42 h 63"/>
                <a:gd name="T30" fmla="*/ 18 w 60"/>
                <a:gd name="T31" fmla="*/ 48 h 63"/>
                <a:gd name="T32" fmla="*/ 24 w 60"/>
                <a:gd name="T33" fmla="*/ 51 h 63"/>
                <a:gd name="T34" fmla="*/ 32 w 60"/>
                <a:gd name="T35" fmla="*/ 53 h 63"/>
                <a:gd name="T36" fmla="*/ 42 w 60"/>
                <a:gd name="T37" fmla="*/ 50 h 63"/>
                <a:gd name="T38" fmla="*/ 49 w 60"/>
                <a:gd name="T39" fmla="*/ 44 h 63"/>
                <a:gd name="T40" fmla="*/ 57 w 60"/>
                <a:gd name="T41" fmla="*/ 50 h 63"/>
                <a:gd name="T42" fmla="*/ 46 w 60"/>
                <a:gd name="T43" fmla="*/ 60 h 63"/>
                <a:gd name="T44" fmla="*/ 32 w 60"/>
                <a:gd name="T45" fmla="*/ 63 h 63"/>
                <a:gd name="T46" fmla="*/ 19 w 60"/>
                <a:gd name="T47" fmla="*/ 60 h 63"/>
                <a:gd name="T48" fmla="*/ 9 w 60"/>
                <a:gd name="T49" fmla="*/ 54 h 63"/>
                <a:gd name="T50" fmla="*/ 3 w 60"/>
                <a:gd name="T51" fmla="*/ 44 h 63"/>
                <a:gd name="T52" fmla="*/ 0 w 60"/>
                <a:gd name="T53" fmla="*/ 31 h 63"/>
                <a:gd name="T54" fmla="*/ 2 w 60"/>
                <a:gd name="T55" fmla="*/ 19 h 63"/>
                <a:gd name="T56" fmla="*/ 9 w 60"/>
                <a:gd name="T57" fmla="*/ 9 h 63"/>
                <a:gd name="T58" fmla="*/ 19 w 60"/>
                <a:gd name="T59" fmla="*/ 2 h 63"/>
                <a:gd name="T60" fmla="*/ 31 w 60"/>
                <a:gd name="T61" fmla="*/ 0 h 63"/>
                <a:gd name="T62" fmla="*/ 43 w 60"/>
                <a:gd name="T63" fmla="*/ 2 h 63"/>
                <a:gd name="T64" fmla="*/ 52 w 60"/>
                <a:gd name="T65" fmla="*/ 8 h 63"/>
                <a:gd name="T66" fmla="*/ 58 w 60"/>
                <a:gd name="T67" fmla="*/ 18 h 63"/>
                <a:gd name="T68" fmla="*/ 60 w 60"/>
                <a:gd name="T69"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63">
                  <a:moveTo>
                    <a:pt x="48" y="26"/>
                  </a:moveTo>
                  <a:cubicBezTo>
                    <a:pt x="48" y="24"/>
                    <a:pt x="47" y="22"/>
                    <a:pt x="46" y="19"/>
                  </a:cubicBezTo>
                  <a:cubicBezTo>
                    <a:pt x="46" y="17"/>
                    <a:pt x="45" y="16"/>
                    <a:pt x="43" y="14"/>
                  </a:cubicBezTo>
                  <a:cubicBezTo>
                    <a:pt x="42" y="13"/>
                    <a:pt x="40" y="11"/>
                    <a:pt x="38" y="11"/>
                  </a:cubicBezTo>
                  <a:cubicBezTo>
                    <a:pt x="36" y="10"/>
                    <a:pt x="34" y="9"/>
                    <a:pt x="31" y="9"/>
                  </a:cubicBezTo>
                  <a:cubicBezTo>
                    <a:pt x="28" y="9"/>
                    <a:pt x="26" y="10"/>
                    <a:pt x="24" y="11"/>
                  </a:cubicBezTo>
                  <a:cubicBezTo>
                    <a:pt x="22" y="11"/>
                    <a:pt x="20" y="13"/>
                    <a:pt x="18" y="14"/>
                  </a:cubicBezTo>
                  <a:cubicBezTo>
                    <a:pt x="16" y="16"/>
                    <a:pt x="15" y="17"/>
                    <a:pt x="14" y="19"/>
                  </a:cubicBezTo>
                  <a:cubicBezTo>
                    <a:pt x="13" y="22"/>
                    <a:pt x="12" y="24"/>
                    <a:pt x="12" y="26"/>
                  </a:cubicBezTo>
                  <a:cubicBezTo>
                    <a:pt x="48" y="26"/>
                    <a:pt x="48" y="26"/>
                    <a:pt x="48" y="26"/>
                  </a:cubicBezTo>
                  <a:close/>
                  <a:moveTo>
                    <a:pt x="60" y="31"/>
                  </a:moveTo>
                  <a:cubicBezTo>
                    <a:pt x="60" y="32"/>
                    <a:pt x="60" y="32"/>
                    <a:pt x="60" y="33"/>
                  </a:cubicBezTo>
                  <a:cubicBezTo>
                    <a:pt x="60" y="34"/>
                    <a:pt x="60" y="34"/>
                    <a:pt x="60" y="35"/>
                  </a:cubicBezTo>
                  <a:cubicBezTo>
                    <a:pt x="12" y="35"/>
                    <a:pt x="12" y="35"/>
                    <a:pt x="12" y="35"/>
                  </a:cubicBezTo>
                  <a:cubicBezTo>
                    <a:pt x="12" y="37"/>
                    <a:pt x="13" y="40"/>
                    <a:pt x="14" y="42"/>
                  </a:cubicBezTo>
                  <a:cubicBezTo>
                    <a:pt x="15" y="44"/>
                    <a:pt x="16" y="46"/>
                    <a:pt x="18" y="48"/>
                  </a:cubicBezTo>
                  <a:cubicBezTo>
                    <a:pt x="20" y="49"/>
                    <a:pt x="22" y="51"/>
                    <a:pt x="24" y="51"/>
                  </a:cubicBezTo>
                  <a:cubicBezTo>
                    <a:pt x="26" y="52"/>
                    <a:pt x="29" y="53"/>
                    <a:pt x="32" y="53"/>
                  </a:cubicBezTo>
                  <a:cubicBezTo>
                    <a:pt x="36" y="53"/>
                    <a:pt x="39" y="52"/>
                    <a:pt x="42" y="50"/>
                  </a:cubicBezTo>
                  <a:cubicBezTo>
                    <a:pt x="45" y="48"/>
                    <a:pt x="47" y="46"/>
                    <a:pt x="49" y="44"/>
                  </a:cubicBezTo>
                  <a:cubicBezTo>
                    <a:pt x="57" y="50"/>
                    <a:pt x="57" y="50"/>
                    <a:pt x="57" y="50"/>
                  </a:cubicBezTo>
                  <a:cubicBezTo>
                    <a:pt x="54" y="55"/>
                    <a:pt x="50" y="58"/>
                    <a:pt x="46" y="60"/>
                  </a:cubicBezTo>
                  <a:cubicBezTo>
                    <a:pt x="42" y="62"/>
                    <a:pt x="37" y="63"/>
                    <a:pt x="32" y="63"/>
                  </a:cubicBezTo>
                  <a:cubicBezTo>
                    <a:pt x="27" y="63"/>
                    <a:pt x="23" y="62"/>
                    <a:pt x="19" y="60"/>
                  </a:cubicBezTo>
                  <a:cubicBezTo>
                    <a:pt x="15" y="59"/>
                    <a:pt x="12" y="57"/>
                    <a:pt x="9" y="54"/>
                  </a:cubicBezTo>
                  <a:cubicBezTo>
                    <a:pt x="6" y="51"/>
                    <a:pt x="4" y="48"/>
                    <a:pt x="3" y="44"/>
                  </a:cubicBezTo>
                  <a:cubicBezTo>
                    <a:pt x="1" y="40"/>
                    <a:pt x="0" y="36"/>
                    <a:pt x="0" y="31"/>
                  </a:cubicBezTo>
                  <a:cubicBezTo>
                    <a:pt x="0" y="27"/>
                    <a:pt x="1" y="23"/>
                    <a:pt x="2" y="19"/>
                  </a:cubicBezTo>
                  <a:cubicBezTo>
                    <a:pt x="4" y="15"/>
                    <a:pt x="6" y="12"/>
                    <a:pt x="9" y="9"/>
                  </a:cubicBezTo>
                  <a:cubicBezTo>
                    <a:pt x="12" y="6"/>
                    <a:pt x="15" y="4"/>
                    <a:pt x="19" y="2"/>
                  </a:cubicBezTo>
                  <a:cubicBezTo>
                    <a:pt x="23" y="1"/>
                    <a:pt x="27" y="0"/>
                    <a:pt x="31" y="0"/>
                  </a:cubicBezTo>
                  <a:cubicBezTo>
                    <a:pt x="35" y="0"/>
                    <a:pt x="39" y="1"/>
                    <a:pt x="43" y="2"/>
                  </a:cubicBezTo>
                  <a:cubicBezTo>
                    <a:pt x="46" y="4"/>
                    <a:pt x="49" y="6"/>
                    <a:pt x="52" y="8"/>
                  </a:cubicBezTo>
                  <a:cubicBezTo>
                    <a:pt x="54" y="11"/>
                    <a:pt x="56" y="14"/>
                    <a:pt x="58" y="18"/>
                  </a:cubicBezTo>
                  <a:cubicBezTo>
                    <a:pt x="59" y="22"/>
                    <a:pt x="60" y="26"/>
                    <a:pt x="60" y="31"/>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3"/>
            <p:cNvSpPr>
              <a:spLocks noEditPoints="1"/>
            </p:cNvSpPr>
            <p:nvPr userDrawn="1"/>
          </p:nvSpPr>
          <p:spPr bwMode="auto">
            <a:xfrm>
              <a:off x="8102601" y="-627063"/>
              <a:ext cx="203200" cy="236538"/>
            </a:xfrm>
            <a:custGeom>
              <a:avLst/>
              <a:gdLst>
                <a:gd name="T0" fmla="*/ 39 w 54"/>
                <a:gd name="T1" fmla="*/ 33 h 63"/>
                <a:gd name="T2" fmla="*/ 30 w 54"/>
                <a:gd name="T3" fmla="*/ 33 h 63"/>
                <a:gd name="T4" fmla="*/ 21 w 54"/>
                <a:gd name="T5" fmla="*/ 35 h 63"/>
                <a:gd name="T6" fmla="*/ 15 w 54"/>
                <a:gd name="T7" fmla="*/ 38 h 63"/>
                <a:gd name="T8" fmla="*/ 12 w 54"/>
                <a:gd name="T9" fmla="*/ 44 h 63"/>
                <a:gd name="T10" fmla="*/ 14 w 54"/>
                <a:gd name="T11" fmla="*/ 48 h 63"/>
                <a:gd name="T12" fmla="*/ 16 w 54"/>
                <a:gd name="T13" fmla="*/ 51 h 63"/>
                <a:gd name="T14" fmla="*/ 20 w 54"/>
                <a:gd name="T15" fmla="*/ 53 h 63"/>
                <a:gd name="T16" fmla="*/ 25 w 54"/>
                <a:gd name="T17" fmla="*/ 53 h 63"/>
                <a:gd name="T18" fmla="*/ 37 w 54"/>
                <a:gd name="T19" fmla="*/ 48 h 63"/>
                <a:gd name="T20" fmla="*/ 42 w 54"/>
                <a:gd name="T21" fmla="*/ 36 h 63"/>
                <a:gd name="T22" fmla="*/ 42 w 54"/>
                <a:gd name="T23" fmla="*/ 33 h 63"/>
                <a:gd name="T24" fmla="*/ 39 w 54"/>
                <a:gd name="T25" fmla="*/ 33 h 63"/>
                <a:gd name="T26" fmla="*/ 42 w 54"/>
                <a:gd name="T27" fmla="*/ 23 h 63"/>
                <a:gd name="T28" fmla="*/ 38 w 54"/>
                <a:gd name="T29" fmla="*/ 13 h 63"/>
                <a:gd name="T30" fmla="*/ 27 w 54"/>
                <a:gd name="T31" fmla="*/ 10 h 63"/>
                <a:gd name="T32" fmla="*/ 18 w 54"/>
                <a:gd name="T33" fmla="*/ 11 h 63"/>
                <a:gd name="T34" fmla="*/ 10 w 54"/>
                <a:gd name="T35" fmla="*/ 16 h 63"/>
                <a:gd name="T36" fmla="*/ 4 w 54"/>
                <a:gd name="T37" fmla="*/ 9 h 63"/>
                <a:gd name="T38" fmla="*/ 15 w 54"/>
                <a:gd name="T39" fmla="*/ 2 h 63"/>
                <a:gd name="T40" fmla="*/ 28 w 54"/>
                <a:gd name="T41" fmla="*/ 0 h 63"/>
                <a:gd name="T42" fmla="*/ 39 w 54"/>
                <a:gd name="T43" fmla="*/ 2 h 63"/>
                <a:gd name="T44" fmla="*/ 47 w 54"/>
                <a:gd name="T45" fmla="*/ 7 h 63"/>
                <a:gd name="T46" fmla="*/ 52 w 54"/>
                <a:gd name="T47" fmla="*/ 14 h 63"/>
                <a:gd name="T48" fmla="*/ 53 w 54"/>
                <a:gd name="T49" fmla="*/ 23 h 63"/>
                <a:gd name="T50" fmla="*/ 53 w 54"/>
                <a:gd name="T51" fmla="*/ 49 h 63"/>
                <a:gd name="T52" fmla="*/ 53 w 54"/>
                <a:gd name="T53" fmla="*/ 56 h 63"/>
                <a:gd name="T54" fmla="*/ 54 w 54"/>
                <a:gd name="T55" fmla="*/ 61 h 63"/>
                <a:gd name="T56" fmla="*/ 43 w 54"/>
                <a:gd name="T57" fmla="*/ 61 h 63"/>
                <a:gd name="T58" fmla="*/ 42 w 54"/>
                <a:gd name="T59" fmla="*/ 53 h 63"/>
                <a:gd name="T60" fmla="*/ 42 w 54"/>
                <a:gd name="T61" fmla="*/ 53 h 63"/>
                <a:gd name="T62" fmla="*/ 34 w 54"/>
                <a:gd name="T63" fmla="*/ 60 h 63"/>
                <a:gd name="T64" fmla="*/ 22 w 54"/>
                <a:gd name="T65" fmla="*/ 63 h 63"/>
                <a:gd name="T66" fmla="*/ 15 w 54"/>
                <a:gd name="T67" fmla="*/ 62 h 63"/>
                <a:gd name="T68" fmla="*/ 8 w 54"/>
                <a:gd name="T69" fmla="*/ 59 h 63"/>
                <a:gd name="T70" fmla="*/ 3 w 54"/>
                <a:gd name="T71" fmla="*/ 53 h 63"/>
                <a:gd name="T72" fmla="*/ 0 w 54"/>
                <a:gd name="T73" fmla="*/ 44 h 63"/>
                <a:gd name="T74" fmla="*/ 4 w 54"/>
                <a:gd name="T75" fmla="*/ 34 h 63"/>
                <a:gd name="T76" fmla="*/ 14 w 54"/>
                <a:gd name="T77" fmla="*/ 28 h 63"/>
                <a:gd name="T78" fmla="*/ 27 w 54"/>
                <a:gd name="T79" fmla="*/ 25 h 63"/>
                <a:gd name="T80" fmla="*/ 42 w 54"/>
                <a:gd name="T81" fmla="*/ 24 h 63"/>
                <a:gd name="T82" fmla="*/ 42 w 54"/>
                <a:gd name="T83" fmla="*/ 2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 h="63">
                  <a:moveTo>
                    <a:pt x="39" y="33"/>
                  </a:moveTo>
                  <a:cubicBezTo>
                    <a:pt x="36" y="33"/>
                    <a:pt x="33" y="33"/>
                    <a:pt x="30" y="33"/>
                  </a:cubicBezTo>
                  <a:cubicBezTo>
                    <a:pt x="27" y="33"/>
                    <a:pt x="24" y="34"/>
                    <a:pt x="21" y="35"/>
                  </a:cubicBezTo>
                  <a:cubicBezTo>
                    <a:pt x="19" y="35"/>
                    <a:pt x="17" y="37"/>
                    <a:pt x="15" y="38"/>
                  </a:cubicBezTo>
                  <a:cubicBezTo>
                    <a:pt x="13" y="40"/>
                    <a:pt x="12" y="42"/>
                    <a:pt x="12" y="44"/>
                  </a:cubicBezTo>
                  <a:cubicBezTo>
                    <a:pt x="12" y="46"/>
                    <a:pt x="13" y="47"/>
                    <a:pt x="14" y="48"/>
                  </a:cubicBezTo>
                  <a:cubicBezTo>
                    <a:pt x="14" y="50"/>
                    <a:pt x="15" y="51"/>
                    <a:pt x="16" y="51"/>
                  </a:cubicBezTo>
                  <a:cubicBezTo>
                    <a:pt x="18" y="52"/>
                    <a:pt x="19" y="53"/>
                    <a:pt x="20" y="53"/>
                  </a:cubicBezTo>
                  <a:cubicBezTo>
                    <a:pt x="22" y="53"/>
                    <a:pt x="23" y="53"/>
                    <a:pt x="25" y="53"/>
                  </a:cubicBezTo>
                  <a:cubicBezTo>
                    <a:pt x="30" y="53"/>
                    <a:pt x="34" y="52"/>
                    <a:pt x="37" y="48"/>
                  </a:cubicBezTo>
                  <a:cubicBezTo>
                    <a:pt x="40" y="45"/>
                    <a:pt x="42" y="41"/>
                    <a:pt x="42" y="36"/>
                  </a:cubicBezTo>
                  <a:cubicBezTo>
                    <a:pt x="42" y="33"/>
                    <a:pt x="42" y="33"/>
                    <a:pt x="42" y="33"/>
                  </a:cubicBezTo>
                  <a:cubicBezTo>
                    <a:pt x="39" y="33"/>
                    <a:pt x="39" y="33"/>
                    <a:pt x="39" y="33"/>
                  </a:cubicBezTo>
                  <a:close/>
                  <a:moveTo>
                    <a:pt x="42" y="23"/>
                  </a:moveTo>
                  <a:cubicBezTo>
                    <a:pt x="42" y="18"/>
                    <a:pt x="41" y="15"/>
                    <a:pt x="38" y="13"/>
                  </a:cubicBezTo>
                  <a:cubicBezTo>
                    <a:pt x="35" y="11"/>
                    <a:pt x="32" y="10"/>
                    <a:pt x="27" y="10"/>
                  </a:cubicBezTo>
                  <a:cubicBezTo>
                    <a:pt x="24" y="10"/>
                    <a:pt x="21" y="10"/>
                    <a:pt x="18" y="11"/>
                  </a:cubicBezTo>
                  <a:cubicBezTo>
                    <a:pt x="15" y="13"/>
                    <a:pt x="12" y="14"/>
                    <a:pt x="10" y="16"/>
                  </a:cubicBezTo>
                  <a:cubicBezTo>
                    <a:pt x="4" y="9"/>
                    <a:pt x="4" y="9"/>
                    <a:pt x="4" y="9"/>
                  </a:cubicBezTo>
                  <a:cubicBezTo>
                    <a:pt x="7" y="6"/>
                    <a:pt x="10" y="4"/>
                    <a:pt x="15" y="2"/>
                  </a:cubicBezTo>
                  <a:cubicBezTo>
                    <a:pt x="19" y="1"/>
                    <a:pt x="23" y="0"/>
                    <a:pt x="28" y="0"/>
                  </a:cubicBezTo>
                  <a:cubicBezTo>
                    <a:pt x="33" y="0"/>
                    <a:pt x="36" y="1"/>
                    <a:pt x="39" y="2"/>
                  </a:cubicBezTo>
                  <a:cubicBezTo>
                    <a:pt x="43" y="3"/>
                    <a:pt x="45" y="5"/>
                    <a:pt x="47" y="7"/>
                  </a:cubicBezTo>
                  <a:cubicBezTo>
                    <a:pt x="49" y="9"/>
                    <a:pt x="51" y="11"/>
                    <a:pt x="52" y="14"/>
                  </a:cubicBezTo>
                  <a:cubicBezTo>
                    <a:pt x="53" y="17"/>
                    <a:pt x="53" y="20"/>
                    <a:pt x="53" y="23"/>
                  </a:cubicBezTo>
                  <a:cubicBezTo>
                    <a:pt x="53" y="49"/>
                    <a:pt x="53" y="49"/>
                    <a:pt x="53" y="49"/>
                  </a:cubicBezTo>
                  <a:cubicBezTo>
                    <a:pt x="53" y="51"/>
                    <a:pt x="53" y="53"/>
                    <a:pt x="53" y="56"/>
                  </a:cubicBezTo>
                  <a:cubicBezTo>
                    <a:pt x="53" y="58"/>
                    <a:pt x="54" y="60"/>
                    <a:pt x="54" y="61"/>
                  </a:cubicBezTo>
                  <a:cubicBezTo>
                    <a:pt x="43" y="61"/>
                    <a:pt x="43" y="61"/>
                    <a:pt x="43" y="61"/>
                  </a:cubicBezTo>
                  <a:cubicBezTo>
                    <a:pt x="43" y="58"/>
                    <a:pt x="42" y="55"/>
                    <a:pt x="42" y="53"/>
                  </a:cubicBezTo>
                  <a:cubicBezTo>
                    <a:pt x="42" y="53"/>
                    <a:pt x="42" y="53"/>
                    <a:pt x="42" y="53"/>
                  </a:cubicBezTo>
                  <a:cubicBezTo>
                    <a:pt x="40" y="56"/>
                    <a:pt x="37" y="58"/>
                    <a:pt x="34" y="60"/>
                  </a:cubicBezTo>
                  <a:cubicBezTo>
                    <a:pt x="30" y="62"/>
                    <a:pt x="27" y="63"/>
                    <a:pt x="22" y="63"/>
                  </a:cubicBezTo>
                  <a:cubicBezTo>
                    <a:pt x="20" y="63"/>
                    <a:pt x="17" y="62"/>
                    <a:pt x="15" y="62"/>
                  </a:cubicBezTo>
                  <a:cubicBezTo>
                    <a:pt x="12" y="61"/>
                    <a:pt x="10" y="60"/>
                    <a:pt x="8" y="59"/>
                  </a:cubicBezTo>
                  <a:cubicBezTo>
                    <a:pt x="6" y="57"/>
                    <a:pt x="4" y="55"/>
                    <a:pt x="3" y="53"/>
                  </a:cubicBezTo>
                  <a:cubicBezTo>
                    <a:pt x="1" y="51"/>
                    <a:pt x="0" y="48"/>
                    <a:pt x="0" y="44"/>
                  </a:cubicBezTo>
                  <a:cubicBezTo>
                    <a:pt x="0" y="40"/>
                    <a:pt x="2" y="36"/>
                    <a:pt x="4" y="34"/>
                  </a:cubicBezTo>
                  <a:cubicBezTo>
                    <a:pt x="7" y="31"/>
                    <a:pt x="10" y="29"/>
                    <a:pt x="14" y="28"/>
                  </a:cubicBezTo>
                  <a:cubicBezTo>
                    <a:pt x="18" y="26"/>
                    <a:pt x="22" y="25"/>
                    <a:pt x="27" y="25"/>
                  </a:cubicBezTo>
                  <a:cubicBezTo>
                    <a:pt x="32" y="24"/>
                    <a:pt x="37" y="24"/>
                    <a:pt x="42" y="24"/>
                  </a:cubicBezTo>
                  <a:cubicBezTo>
                    <a:pt x="42" y="23"/>
                    <a:pt x="42" y="23"/>
                    <a:pt x="42" y="23"/>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4"/>
            <p:cNvSpPr>
              <a:spLocks/>
            </p:cNvSpPr>
            <p:nvPr userDrawn="1"/>
          </p:nvSpPr>
          <p:spPr bwMode="auto">
            <a:xfrm>
              <a:off x="8374063" y="-755650"/>
              <a:ext cx="44450" cy="357188"/>
            </a:xfrm>
            <a:custGeom>
              <a:avLst/>
              <a:gdLst>
                <a:gd name="T0" fmla="*/ 28 w 28"/>
                <a:gd name="T1" fmla="*/ 225 h 225"/>
                <a:gd name="T2" fmla="*/ 0 w 28"/>
                <a:gd name="T3" fmla="*/ 225 h 225"/>
                <a:gd name="T4" fmla="*/ 0 w 28"/>
                <a:gd name="T5" fmla="*/ 0 h 225"/>
                <a:gd name="T6" fmla="*/ 28 w 28"/>
                <a:gd name="T7" fmla="*/ 0 h 225"/>
                <a:gd name="T8" fmla="*/ 28 w 28"/>
                <a:gd name="T9" fmla="*/ 225 h 225"/>
                <a:gd name="T10" fmla="*/ 28 w 28"/>
                <a:gd name="T11" fmla="*/ 225 h 225"/>
              </a:gdLst>
              <a:ahLst/>
              <a:cxnLst>
                <a:cxn ang="0">
                  <a:pos x="T0" y="T1"/>
                </a:cxn>
                <a:cxn ang="0">
                  <a:pos x="T2" y="T3"/>
                </a:cxn>
                <a:cxn ang="0">
                  <a:pos x="T4" y="T5"/>
                </a:cxn>
                <a:cxn ang="0">
                  <a:pos x="T6" y="T7"/>
                </a:cxn>
                <a:cxn ang="0">
                  <a:pos x="T8" y="T9"/>
                </a:cxn>
                <a:cxn ang="0">
                  <a:pos x="T10" y="T11"/>
                </a:cxn>
              </a:cxnLst>
              <a:rect l="0" t="0" r="r" b="b"/>
              <a:pathLst>
                <a:path w="28" h="225">
                  <a:moveTo>
                    <a:pt x="28" y="225"/>
                  </a:moveTo>
                  <a:lnTo>
                    <a:pt x="0" y="225"/>
                  </a:lnTo>
                  <a:lnTo>
                    <a:pt x="0" y="0"/>
                  </a:lnTo>
                  <a:lnTo>
                    <a:pt x="28" y="0"/>
                  </a:lnTo>
                  <a:lnTo>
                    <a:pt x="28" y="225"/>
                  </a:lnTo>
                  <a:lnTo>
                    <a:pt x="28" y="225"/>
                  </a:ln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5"/>
            <p:cNvSpPr>
              <a:spLocks/>
            </p:cNvSpPr>
            <p:nvPr userDrawn="1"/>
          </p:nvSpPr>
          <p:spPr bwMode="auto">
            <a:xfrm>
              <a:off x="8459788" y="-684213"/>
              <a:ext cx="142875" cy="290513"/>
            </a:xfrm>
            <a:custGeom>
              <a:avLst/>
              <a:gdLst>
                <a:gd name="T0" fmla="*/ 38 w 38"/>
                <a:gd name="T1" fmla="*/ 26 h 77"/>
                <a:gd name="T2" fmla="*/ 23 w 38"/>
                <a:gd name="T3" fmla="*/ 26 h 77"/>
                <a:gd name="T4" fmla="*/ 23 w 38"/>
                <a:gd name="T5" fmla="*/ 57 h 77"/>
                <a:gd name="T6" fmla="*/ 25 w 38"/>
                <a:gd name="T7" fmla="*/ 65 h 77"/>
                <a:gd name="T8" fmla="*/ 31 w 38"/>
                <a:gd name="T9" fmla="*/ 67 h 77"/>
                <a:gd name="T10" fmla="*/ 35 w 38"/>
                <a:gd name="T11" fmla="*/ 67 h 77"/>
                <a:gd name="T12" fmla="*/ 38 w 38"/>
                <a:gd name="T13" fmla="*/ 66 h 77"/>
                <a:gd name="T14" fmla="*/ 38 w 38"/>
                <a:gd name="T15" fmla="*/ 75 h 77"/>
                <a:gd name="T16" fmla="*/ 34 w 38"/>
                <a:gd name="T17" fmla="*/ 77 h 77"/>
                <a:gd name="T18" fmla="*/ 28 w 38"/>
                <a:gd name="T19" fmla="*/ 77 h 77"/>
                <a:gd name="T20" fmla="*/ 15 w 38"/>
                <a:gd name="T21" fmla="*/ 72 h 77"/>
                <a:gd name="T22" fmla="*/ 11 w 38"/>
                <a:gd name="T23" fmla="*/ 59 h 77"/>
                <a:gd name="T24" fmla="*/ 11 w 38"/>
                <a:gd name="T25" fmla="*/ 26 h 77"/>
                <a:gd name="T26" fmla="*/ 0 w 38"/>
                <a:gd name="T27" fmla="*/ 26 h 77"/>
                <a:gd name="T28" fmla="*/ 0 w 38"/>
                <a:gd name="T29" fmla="*/ 17 h 77"/>
                <a:gd name="T30" fmla="*/ 11 w 38"/>
                <a:gd name="T31" fmla="*/ 17 h 77"/>
                <a:gd name="T32" fmla="*/ 11 w 38"/>
                <a:gd name="T33" fmla="*/ 0 h 77"/>
                <a:gd name="T34" fmla="*/ 23 w 38"/>
                <a:gd name="T35" fmla="*/ 0 h 77"/>
                <a:gd name="T36" fmla="*/ 23 w 38"/>
                <a:gd name="T37" fmla="*/ 17 h 77"/>
                <a:gd name="T38" fmla="*/ 38 w 38"/>
                <a:gd name="T39" fmla="*/ 17 h 77"/>
                <a:gd name="T40" fmla="*/ 38 w 38"/>
                <a:gd name="T41"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77">
                  <a:moveTo>
                    <a:pt x="38" y="26"/>
                  </a:moveTo>
                  <a:cubicBezTo>
                    <a:pt x="23" y="26"/>
                    <a:pt x="23" y="26"/>
                    <a:pt x="23" y="26"/>
                  </a:cubicBezTo>
                  <a:cubicBezTo>
                    <a:pt x="23" y="57"/>
                    <a:pt x="23" y="57"/>
                    <a:pt x="23" y="57"/>
                  </a:cubicBezTo>
                  <a:cubicBezTo>
                    <a:pt x="23" y="61"/>
                    <a:pt x="23" y="63"/>
                    <a:pt x="25" y="65"/>
                  </a:cubicBezTo>
                  <a:cubicBezTo>
                    <a:pt x="26" y="66"/>
                    <a:pt x="28" y="67"/>
                    <a:pt x="31" y="67"/>
                  </a:cubicBezTo>
                  <a:cubicBezTo>
                    <a:pt x="32" y="67"/>
                    <a:pt x="33" y="67"/>
                    <a:pt x="35" y="67"/>
                  </a:cubicBezTo>
                  <a:cubicBezTo>
                    <a:pt x="36" y="67"/>
                    <a:pt x="37" y="66"/>
                    <a:pt x="38" y="66"/>
                  </a:cubicBezTo>
                  <a:cubicBezTo>
                    <a:pt x="38" y="75"/>
                    <a:pt x="38" y="75"/>
                    <a:pt x="38" y="75"/>
                  </a:cubicBezTo>
                  <a:cubicBezTo>
                    <a:pt x="37" y="76"/>
                    <a:pt x="35" y="76"/>
                    <a:pt x="34" y="77"/>
                  </a:cubicBezTo>
                  <a:cubicBezTo>
                    <a:pt x="32" y="77"/>
                    <a:pt x="30" y="77"/>
                    <a:pt x="28" y="77"/>
                  </a:cubicBezTo>
                  <a:cubicBezTo>
                    <a:pt x="23" y="77"/>
                    <a:pt x="18" y="76"/>
                    <a:pt x="15" y="72"/>
                  </a:cubicBezTo>
                  <a:cubicBezTo>
                    <a:pt x="12" y="69"/>
                    <a:pt x="11" y="65"/>
                    <a:pt x="11" y="59"/>
                  </a:cubicBezTo>
                  <a:cubicBezTo>
                    <a:pt x="11" y="26"/>
                    <a:pt x="11" y="26"/>
                    <a:pt x="11" y="26"/>
                  </a:cubicBezTo>
                  <a:cubicBezTo>
                    <a:pt x="0" y="26"/>
                    <a:pt x="0" y="26"/>
                    <a:pt x="0" y="26"/>
                  </a:cubicBezTo>
                  <a:cubicBezTo>
                    <a:pt x="0" y="17"/>
                    <a:pt x="0" y="17"/>
                    <a:pt x="0" y="17"/>
                  </a:cubicBezTo>
                  <a:cubicBezTo>
                    <a:pt x="11" y="17"/>
                    <a:pt x="11" y="17"/>
                    <a:pt x="11" y="17"/>
                  </a:cubicBezTo>
                  <a:cubicBezTo>
                    <a:pt x="11" y="0"/>
                    <a:pt x="11" y="0"/>
                    <a:pt x="11" y="0"/>
                  </a:cubicBezTo>
                  <a:cubicBezTo>
                    <a:pt x="23" y="0"/>
                    <a:pt x="23" y="0"/>
                    <a:pt x="23" y="0"/>
                  </a:cubicBezTo>
                  <a:cubicBezTo>
                    <a:pt x="23" y="17"/>
                    <a:pt x="23" y="17"/>
                    <a:pt x="23" y="17"/>
                  </a:cubicBezTo>
                  <a:cubicBezTo>
                    <a:pt x="38" y="17"/>
                    <a:pt x="38" y="17"/>
                    <a:pt x="38" y="17"/>
                  </a:cubicBezTo>
                  <a:cubicBezTo>
                    <a:pt x="38" y="26"/>
                    <a:pt x="38" y="26"/>
                    <a:pt x="38" y="26"/>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6"/>
            <p:cNvSpPr>
              <a:spLocks/>
            </p:cNvSpPr>
            <p:nvPr userDrawn="1"/>
          </p:nvSpPr>
          <p:spPr bwMode="auto">
            <a:xfrm>
              <a:off x="8658226" y="-755650"/>
              <a:ext cx="200025" cy="357188"/>
            </a:xfrm>
            <a:custGeom>
              <a:avLst/>
              <a:gdLst>
                <a:gd name="T0" fmla="*/ 12 w 53"/>
                <a:gd name="T1" fmla="*/ 45 h 95"/>
                <a:gd name="T2" fmla="*/ 19 w 53"/>
                <a:gd name="T3" fmla="*/ 37 h 95"/>
                <a:gd name="T4" fmla="*/ 31 w 53"/>
                <a:gd name="T5" fmla="*/ 34 h 95"/>
                <a:gd name="T6" fmla="*/ 41 w 53"/>
                <a:gd name="T7" fmla="*/ 36 h 95"/>
                <a:gd name="T8" fmla="*/ 48 w 53"/>
                <a:gd name="T9" fmla="*/ 41 h 95"/>
                <a:gd name="T10" fmla="*/ 52 w 53"/>
                <a:gd name="T11" fmla="*/ 49 h 95"/>
                <a:gd name="T12" fmla="*/ 53 w 53"/>
                <a:gd name="T13" fmla="*/ 58 h 95"/>
                <a:gd name="T14" fmla="*/ 53 w 53"/>
                <a:gd name="T15" fmla="*/ 95 h 95"/>
                <a:gd name="T16" fmla="*/ 41 w 53"/>
                <a:gd name="T17" fmla="*/ 95 h 95"/>
                <a:gd name="T18" fmla="*/ 41 w 53"/>
                <a:gd name="T19" fmla="*/ 62 h 95"/>
                <a:gd name="T20" fmla="*/ 41 w 53"/>
                <a:gd name="T21" fmla="*/ 55 h 95"/>
                <a:gd name="T22" fmla="*/ 39 w 53"/>
                <a:gd name="T23" fmla="*/ 49 h 95"/>
                <a:gd name="T24" fmla="*/ 34 w 53"/>
                <a:gd name="T25" fmla="*/ 45 h 95"/>
                <a:gd name="T26" fmla="*/ 28 w 53"/>
                <a:gd name="T27" fmla="*/ 44 h 95"/>
                <a:gd name="T28" fmla="*/ 16 w 53"/>
                <a:gd name="T29" fmla="*/ 49 h 95"/>
                <a:gd name="T30" fmla="*/ 12 w 53"/>
                <a:gd name="T31" fmla="*/ 64 h 95"/>
                <a:gd name="T32" fmla="*/ 12 w 53"/>
                <a:gd name="T33" fmla="*/ 95 h 95"/>
                <a:gd name="T34" fmla="*/ 0 w 53"/>
                <a:gd name="T35" fmla="*/ 95 h 95"/>
                <a:gd name="T36" fmla="*/ 0 w 53"/>
                <a:gd name="T37" fmla="*/ 0 h 95"/>
                <a:gd name="T38" fmla="*/ 12 w 53"/>
                <a:gd name="T39" fmla="*/ 0 h 95"/>
                <a:gd name="T40" fmla="*/ 12 w 53"/>
                <a:gd name="T41" fmla="*/ 45 h 95"/>
                <a:gd name="T42" fmla="*/ 12 w 53"/>
                <a:gd name="T43" fmla="*/ 4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95">
                  <a:moveTo>
                    <a:pt x="12" y="45"/>
                  </a:moveTo>
                  <a:cubicBezTo>
                    <a:pt x="13" y="42"/>
                    <a:pt x="16" y="39"/>
                    <a:pt x="19" y="37"/>
                  </a:cubicBezTo>
                  <a:cubicBezTo>
                    <a:pt x="23" y="35"/>
                    <a:pt x="26" y="34"/>
                    <a:pt x="31" y="34"/>
                  </a:cubicBezTo>
                  <a:cubicBezTo>
                    <a:pt x="35" y="34"/>
                    <a:pt x="38" y="35"/>
                    <a:pt x="41" y="36"/>
                  </a:cubicBezTo>
                  <a:cubicBezTo>
                    <a:pt x="43" y="37"/>
                    <a:pt x="46" y="39"/>
                    <a:pt x="48" y="41"/>
                  </a:cubicBezTo>
                  <a:cubicBezTo>
                    <a:pt x="49" y="43"/>
                    <a:pt x="51" y="46"/>
                    <a:pt x="52" y="49"/>
                  </a:cubicBezTo>
                  <a:cubicBezTo>
                    <a:pt x="53" y="52"/>
                    <a:pt x="53" y="55"/>
                    <a:pt x="53" y="58"/>
                  </a:cubicBezTo>
                  <a:cubicBezTo>
                    <a:pt x="53" y="95"/>
                    <a:pt x="53" y="95"/>
                    <a:pt x="53" y="95"/>
                  </a:cubicBezTo>
                  <a:cubicBezTo>
                    <a:pt x="41" y="95"/>
                    <a:pt x="41" y="95"/>
                    <a:pt x="41" y="95"/>
                  </a:cubicBezTo>
                  <a:cubicBezTo>
                    <a:pt x="41" y="62"/>
                    <a:pt x="41" y="62"/>
                    <a:pt x="41" y="62"/>
                  </a:cubicBezTo>
                  <a:cubicBezTo>
                    <a:pt x="41" y="60"/>
                    <a:pt x="41" y="57"/>
                    <a:pt x="41" y="55"/>
                  </a:cubicBezTo>
                  <a:cubicBezTo>
                    <a:pt x="40" y="53"/>
                    <a:pt x="40" y="51"/>
                    <a:pt x="39" y="49"/>
                  </a:cubicBezTo>
                  <a:cubicBezTo>
                    <a:pt x="38" y="48"/>
                    <a:pt x="36" y="46"/>
                    <a:pt x="34" y="45"/>
                  </a:cubicBezTo>
                  <a:cubicBezTo>
                    <a:pt x="33" y="44"/>
                    <a:pt x="31" y="44"/>
                    <a:pt x="28" y="44"/>
                  </a:cubicBezTo>
                  <a:cubicBezTo>
                    <a:pt x="23" y="44"/>
                    <a:pt x="19" y="46"/>
                    <a:pt x="16" y="49"/>
                  </a:cubicBezTo>
                  <a:cubicBezTo>
                    <a:pt x="13" y="53"/>
                    <a:pt x="12" y="58"/>
                    <a:pt x="12" y="64"/>
                  </a:cubicBezTo>
                  <a:cubicBezTo>
                    <a:pt x="12" y="95"/>
                    <a:pt x="12" y="95"/>
                    <a:pt x="12" y="95"/>
                  </a:cubicBezTo>
                  <a:cubicBezTo>
                    <a:pt x="0" y="95"/>
                    <a:pt x="0" y="95"/>
                    <a:pt x="0" y="95"/>
                  </a:cubicBezTo>
                  <a:cubicBezTo>
                    <a:pt x="0" y="0"/>
                    <a:pt x="0" y="0"/>
                    <a:pt x="0" y="0"/>
                  </a:cubicBezTo>
                  <a:cubicBezTo>
                    <a:pt x="12" y="0"/>
                    <a:pt x="12" y="0"/>
                    <a:pt x="12" y="0"/>
                  </a:cubicBezTo>
                  <a:cubicBezTo>
                    <a:pt x="12" y="45"/>
                    <a:pt x="12" y="45"/>
                    <a:pt x="12" y="45"/>
                  </a:cubicBezTo>
                  <a:cubicBezTo>
                    <a:pt x="12" y="45"/>
                    <a:pt x="12" y="45"/>
                    <a:pt x="12" y="45"/>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7"/>
            <p:cNvSpPr>
              <a:spLocks noEditPoints="1"/>
            </p:cNvSpPr>
            <p:nvPr userDrawn="1"/>
          </p:nvSpPr>
          <p:spPr bwMode="auto">
            <a:xfrm>
              <a:off x="9004301" y="-741363"/>
              <a:ext cx="311150" cy="350838"/>
            </a:xfrm>
            <a:custGeom>
              <a:avLst/>
              <a:gdLst>
                <a:gd name="T0" fmla="*/ 45 w 83"/>
                <a:gd name="T1" fmla="*/ 21 h 93"/>
                <a:gd name="T2" fmla="*/ 42 w 83"/>
                <a:gd name="T3" fmla="*/ 13 h 93"/>
                <a:gd name="T4" fmla="*/ 33 w 83"/>
                <a:gd name="T5" fmla="*/ 10 h 93"/>
                <a:gd name="T6" fmla="*/ 25 w 83"/>
                <a:gd name="T7" fmla="*/ 13 h 93"/>
                <a:gd name="T8" fmla="*/ 21 w 83"/>
                <a:gd name="T9" fmla="*/ 22 h 93"/>
                <a:gd name="T10" fmla="*/ 22 w 83"/>
                <a:gd name="T11" fmla="*/ 26 h 93"/>
                <a:gd name="T12" fmla="*/ 24 w 83"/>
                <a:gd name="T13" fmla="*/ 30 h 93"/>
                <a:gd name="T14" fmla="*/ 27 w 83"/>
                <a:gd name="T15" fmla="*/ 34 h 93"/>
                <a:gd name="T16" fmla="*/ 30 w 83"/>
                <a:gd name="T17" fmla="*/ 37 h 93"/>
                <a:gd name="T18" fmla="*/ 36 w 83"/>
                <a:gd name="T19" fmla="*/ 34 h 93"/>
                <a:gd name="T20" fmla="*/ 40 w 83"/>
                <a:gd name="T21" fmla="*/ 31 h 93"/>
                <a:gd name="T22" fmla="*/ 43 w 83"/>
                <a:gd name="T23" fmla="*/ 26 h 93"/>
                <a:gd name="T24" fmla="*/ 45 w 83"/>
                <a:gd name="T25" fmla="*/ 21 h 93"/>
                <a:gd name="T26" fmla="*/ 26 w 83"/>
                <a:gd name="T27" fmla="*/ 50 h 93"/>
                <a:gd name="T28" fmla="*/ 16 w 83"/>
                <a:gd name="T29" fmla="*/ 56 h 93"/>
                <a:gd name="T30" fmla="*/ 12 w 83"/>
                <a:gd name="T31" fmla="*/ 67 h 93"/>
                <a:gd name="T32" fmla="*/ 14 w 83"/>
                <a:gd name="T33" fmla="*/ 74 h 93"/>
                <a:gd name="T34" fmla="*/ 17 w 83"/>
                <a:gd name="T35" fmla="*/ 79 h 93"/>
                <a:gd name="T36" fmla="*/ 23 w 83"/>
                <a:gd name="T37" fmla="*/ 82 h 93"/>
                <a:gd name="T38" fmla="*/ 29 w 83"/>
                <a:gd name="T39" fmla="*/ 83 h 93"/>
                <a:gd name="T40" fmla="*/ 40 w 83"/>
                <a:gd name="T41" fmla="*/ 80 h 93"/>
                <a:gd name="T42" fmla="*/ 48 w 83"/>
                <a:gd name="T43" fmla="*/ 72 h 93"/>
                <a:gd name="T44" fmla="*/ 26 w 83"/>
                <a:gd name="T45" fmla="*/ 50 h 93"/>
                <a:gd name="T46" fmla="*/ 63 w 83"/>
                <a:gd name="T47" fmla="*/ 70 h 93"/>
                <a:gd name="T48" fmla="*/ 83 w 83"/>
                <a:gd name="T49" fmla="*/ 91 h 93"/>
                <a:gd name="T50" fmla="*/ 67 w 83"/>
                <a:gd name="T51" fmla="*/ 91 h 93"/>
                <a:gd name="T52" fmla="*/ 55 w 83"/>
                <a:gd name="T53" fmla="*/ 79 h 93"/>
                <a:gd name="T54" fmla="*/ 44 w 83"/>
                <a:gd name="T55" fmla="*/ 89 h 93"/>
                <a:gd name="T56" fmla="*/ 29 w 83"/>
                <a:gd name="T57" fmla="*/ 93 h 93"/>
                <a:gd name="T58" fmla="*/ 17 w 83"/>
                <a:gd name="T59" fmla="*/ 91 h 93"/>
                <a:gd name="T60" fmla="*/ 8 w 83"/>
                <a:gd name="T61" fmla="*/ 86 h 93"/>
                <a:gd name="T62" fmla="*/ 2 w 83"/>
                <a:gd name="T63" fmla="*/ 78 h 93"/>
                <a:gd name="T64" fmla="*/ 0 w 83"/>
                <a:gd name="T65" fmla="*/ 68 h 93"/>
                <a:gd name="T66" fmla="*/ 1 w 83"/>
                <a:gd name="T67" fmla="*/ 59 h 93"/>
                <a:gd name="T68" fmla="*/ 6 w 83"/>
                <a:gd name="T69" fmla="*/ 51 h 93"/>
                <a:gd name="T70" fmla="*/ 12 w 83"/>
                <a:gd name="T71" fmla="*/ 46 h 93"/>
                <a:gd name="T72" fmla="*/ 20 w 83"/>
                <a:gd name="T73" fmla="*/ 42 h 93"/>
                <a:gd name="T74" fmla="*/ 12 w 83"/>
                <a:gd name="T75" fmla="*/ 32 h 93"/>
                <a:gd name="T76" fmla="*/ 9 w 83"/>
                <a:gd name="T77" fmla="*/ 21 h 93"/>
                <a:gd name="T78" fmla="*/ 11 w 83"/>
                <a:gd name="T79" fmla="*/ 12 h 93"/>
                <a:gd name="T80" fmla="*/ 17 w 83"/>
                <a:gd name="T81" fmla="*/ 5 h 93"/>
                <a:gd name="T82" fmla="*/ 24 w 83"/>
                <a:gd name="T83" fmla="*/ 1 h 93"/>
                <a:gd name="T84" fmla="*/ 33 w 83"/>
                <a:gd name="T85" fmla="*/ 0 h 93"/>
                <a:gd name="T86" fmla="*/ 42 w 83"/>
                <a:gd name="T87" fmla="*/ 1 h 93"/>
                <a:gd name="T88" fmla="*/ 49 w 83"/>
                <a:gd name="T89" fmla="*/ 5 h 93"/>
                <a:gd name="T90" fmla="*/ 54 w 83"/>
                <a:gd name="T91" fmla="*/ 12 h 93"/>
                <a:gd name="T92" fmla="*/ 56 w 83"/>
                <a:gd name="T93" fmla="*/ 21 h 93"/>
                <a:gd name="T94" fmla="*/ 55 w 83"/>
                <a:gd name="T95" fmla="*/ 29 h 93"/>
                <a:gd name="T96" fmla="*/ 50 w 83"/>
                <a:gd name="T97" fmla="*/ 35 h 93"/>
                <a:gd name="T98" fmla="*/ 44 w 83"/>
                <a:gd name="T99" fmla="*/ 40 h 93"/>
                <a:gd name="T100" fmla="*/ 37 w 83"/>
                <a:gd name="T101" fmla="*/ 44 h 93"/>
                <a:gd name="T102" fmla="*/ 55 w 83"/>
                <a:gd name="T103" fmla="*/ 62 h 93"/>
                <a:gd name="T104" fmla="*/ 66 w 83"/>
                <a:gd name="T105" fmla="*/ 44 h 93"/>
                <a:gd name="T106" fmla="*/ 80 w 83"/>
                <a:gd name="T107" fmla="*/ 44 h 93"/>
                <a:gd name="T108" fmla="*/ 63 w 83"/>
                <a:gd name="T109" fmla="*/ 7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 h="93">
                  <a:moveTo>
                    <a:pt x="45" y="21"/>
                  </a:moveTo>
                  <a:cubicBezTo>
                    <a:pt x="45" y="18"/>
                    <a:pt x="44" y="15"/>
                    <a:pt x="42" y="13"/>
                  </a:cubicBezTo>
                  <a:cubicBezTo>
                    <a:pt x="39" y="11"/>
                    <a:pt x="37" y="10"/>
                    <a:pt x="33" y="10"/>
                  </a:cubicBezTo>
                  <a:cubicBezTo>
                    <a:pt x="30" y="10"/>
                    <a:pt x="27" y="11"/>
                    <a:pt x="25" y="13"/>
                  </a:cubicBezTo>
                  <a:cubicBezTo>
                    <a:pt x="23" y="15"/>
                    <a:pt x="21" y="18"/>
                    <a:pt x="21" y="22"/>
                  </a:cubicBezTo>
                  <a:cubicBezTo>
                    <a:pt x="21" y="23"/>
                    <a:pt x="22" y="25"/>
                    <a:pt x="22" y="26"/>
                  </a:cubicBezTo>
                  <a:cubicBezTo>
                    <a:pt x="23" y="27"/>
                    <a:pt x="24" y="29"/>
                    <a:pt x="24" y="30"/>
                  </a:cubicBezTo>
                  <a:cubicBezTo>
                    <a:pt x="25" y="32"/>
                    <a:pt x="26" y="33"/>
                    <a:pt x="27" y="34"/>
                  </a:cubicBezTo>
                  <a:cubicBezTo>
                    <a:pt x="28" y="35"/>
                    <a:pt x="29" y="36"/>
                    <a:pt x="30" y="37"/>
                  </a:cubicBezTo>
                  <a:cubicBezTo>
                    <a:pt x="32" y="36"/>
                    <a:pt x="34" y="35"/>
                    <a:pt x="36" y="34"/>
                  </a:cubicBezTo>
                  <a:cubicBezTo>
                    <a:pt x="37" y="33"/>
                    <a:pt x="39" y="32"/>
                    <a:pt x="40" y="31"/>
                  </a:cubicBezTo>
                  <a:cubicBezTo>
                    <a:pt x="42" y="30"/>
                    <a:pt x="43" y="28"/>
                    <a:pt x="43" y="26"/>
                  </a:cubicBezTo>
                  <a:cubicBezTo>
                    <a:pt x="44" y="25"/>
                    <a:pt x="45" y="23"/>
                    <a:pt x="45" y="21"/>
                  </a:cubicBezTo>
                  <a:close/>
                  <a:moveTo>
                    <a:pt x="26" y="50"/>
                  </a:moveTo>
                  <a:cubicBezTo>
                    <a:pt x="22" y="51"/>
                    <a:pt x="19" y="54"/>
                    <a:pt x="16" y="56"/>
                  </a:cubicBezTo>
                  <a:cubicBezTo>
                    <a:pt x="13" y="59"/>
                    <a:pt x="12" y="63"/>
                    <a:pt x="12" y="67"/>
                  </a:cubicBezTo>
                  <a:cubicBezTo>
                    <a:pt x="12" y="70"/>
                    <a:pt x="13" y="72"/>
                    <a:pt x="14" y="74"/>
                  </a:cubicBezTo>
                  <a:cubicBezTo>
                    <a:pt x="14" y="76"/>
                    <a:pt x="16" y="77"/>
                    <a:pt x="17" y="79"/>
                  </a:cubicBezTo>
                  <a:cubicBezTo>
                    <a:pt x="19" y="80"/>
                    <a:pt x="21" y="81"/>
                    <a:pt x="23" y="82"/>
                  </a:cubicBezTo>
                  <a:cubicBezTo>
                    <a:pt x="25" y="82"/>
                    <a:pt x="27" y="83"/>
                    <a:pt x="29" y="83"/>
                  </a:cubicBezTo>
                  <a:cubicBezTo>
                    <a:pt x="33" y="83"/>
                    <a:pt x="37" y="82"/>
                    <a:pt x="40" y="80"/>
                  </a:cubicBezTo>
                  <a:cubicBezTo>
                    <a:pt x="42" y="78"/>
                    <a:pt x="45" y="75"/>
                    <a:pt x="48" y="72"/>
                  </a:cubicBezTo>
                  <a:cubicBezTo>
                    <a:pt x="26" y="50"/>
                    <a:pt x="26" y="50"/>
                    <a:pt x="26" y="50"/>
                  </a:cubicBezTo>
                  <a:close/>
                  <a:moveTo>
                    <a:pt x="63" y="70"/>
                  </a:moveTo>
                  <a:cubicBezTo>
                    <a:pt x="83" y="91"/>
                    <a:pt x="83" y="91"/>
                    <a:pt x="83" y="91"/>
                  </a:cubicBezTo>
                  <a:cubicBezTo>
                    <a:pt x="67" y="91"/>
                    <a:pt x="67" y="91"/>
                    <a:pt x="67" y="91"/>
                  </a:cubicBezTo>
                  <a:cubicBezTo>
                    <a:pt x="55" y="79"/>
                    <a:pt x="55" y="79"/>
                    <a:pt x="55" y="79"/>
                  </a:cubicBezTo>
                  <a:cubicBezTo>
                    <a:pt x="52" y="84"/>
                    <a:pt x="48" y="87"/>
                    <a:pt x="44" y="89"/>
                  </a:cubicBezTo>
                  <a:cubicBezTo>
                    <a:pt x="40" y="92"/>
                    <a:pt x="35" y="93"/>
                    <a:pt x="29" y="93"/>
                  </a:cubicBezTo>
                  <a:cubicBezTo>
                    <a:pt x="25" y="93"/>
                    <a:pt x="21" y="92"/>
                    <a:pt x="17" y="91"/>
                  </a:cubicBezTo>
                  <a:cubicBezTo>
                    <a:pt x="14" y="90"/>
                    <a:pt x="11" y="88"/>
                    <a:pt x="8" y="86"/>
                  </a:cubicBezTo>
                  <a:cubicBezTo>
                    <a:pt x="6" y="84"/>
                    <a:pt x="3" y="81"/>
                    <a:pt x="2" y="78"/>
                  </a:cubicBezTo>
                  <a:cubicBezTo>
                    <a:pt x="0" y="75"/>
                    <a:pt x="0" y="72"/>
                    <a:pt x="0" y="68"/>
                  </a:cubicBezTo>
                  <a:cubicBezTo>
                    <a:pt x="0" y="64"/>
                    <a:pt x="0" y="61"/>
                    <a:pt x="1" y="59"/>
                  </a:cubicBezTo>
                  <a:cubicBezTo>
                    <a:pt x="2" y="56"/>
                    <a:pt x="4" y="54"/>
                    <a:pt x="6" y="51"/>
                  </a:cubicBezTo>
                  <a:cubicBezTo>
                    <a:pt x="8" y="49"/>
                    <a:pt x="10" y="48"/>
                    <a:pt x="12" y="46"/>
                  </a:cubicBezTo>
                  <a:cubicBezTo>
                    <a:pt x="15" y="44"/>
                    <a:pt x="17" y="43"/>
                    <a:pt x="20" y="42"/>
                  </a:cubicBezTo>
                  <a:cubicBezTo>
                    <a:pt x="17" y="39"/>
                    <a:pt x="14" y="36"/>
                    <a:pt x="12" y="32"/>
                  </a:cubicBezTo>
                  <a:cubicBezTo>
                    <a:pt x="10" y="29"/>
                    <a:pt x="9" y="25"/>
                    <a:pt x="9" y="21"/>
                  </a:cubicBezTo>
                  <a:cubicBezTo>
                    <a:pt x="9" y="18"/>
                    <a:pt x="10" y="15"/>
                    <a:pt x="11" y="12"/>
                  </a:cubicBezTo>
                  <a:cubicBezTo>
                    <a:pt x="13" y="9"/>
                    <a:pt x="14" y="7"/>
                    <a:pt x="17" y="5"/>
                  </a:cubicBezTo>
                  <a:cubicBezTo>
                    <a:pt x="19" y="4"/>
                    <a:pt x="21" y="2"/>
                    <a:pt x="24" y="1"/>
                  </a:cubicBezTo>
                  <a:cubicBezTo>
                    <a:pt x="27" y="0"/>
                    <a:pt x="30" y="0"/>
                    <a:pt x="33" y="0"/>
                  </a:cubicBezTo>
                  <a:cubicBezTo>
                    <a:pt x="36" y="0"/>
                    <a:pt x="39" y="0"/>
                    <a:pt x="42" y="1"/>
                  </a:cubicBezTo>
                  <a:cubicBezTo>
                    <a:pt x="45" y="2"/>
                    <a:pt x="47" y="4"/>
                    <a:pt x="49" y="5"/>
                  </a:cubicBezTo>
                  <a:cubicBezTo>
                    <a:pt x="51" y="7"/>
                    <a:pt x="53" y="9"/>
                    <a:pt x="54" y="12"/>
                  </a:cubicBezTo>
                  <a:cubicBezTo>
                    <a:pt x="55" y="14"/>
                    <a:pt x="56" y="17"/>
                    <a:pt x="56" y="21"/>
                  </a:cubicBezTo>
                  <a:cubicBezTo>
                    <a:pt x="56" y="24"/>
                    <a:pt x="56" y="26"/>
                    <a:pt x="55" y="29"/>
                  </a:cubicBezTo>
                  <a:cubicBezTo>
                    <a:pt x="53" y="31"/>
                    <a:pt x="52" y="33"/>
                    <a:pt x="50" y="35"/>
                  </a:cubicBezTo>
                  <a:cubicBezTo>
                    <a:pt x="49" y="37"/>
                    <a:pt x="47" y="39"/>
                    <a:pt x="44" y="40"/>
                  </a:cubicBezTo>
                  <a:cubicBezTo>
                    <a:pt x="42" y="42"/>
                    <a:pt x="40" y="43"/>
                    <a:pt x="37" y="44"/>
                  </a:cubicBezTo>
                  <a:cubicBezTo>
                    <a:pt x="55" y="62"/>
                    <a:pt x="55" y="62"/>
                    <a:pt x="55" y="62"/>
                  </a:cubicBezTo>
                  <a:cubicBezTo>
                    <a:pt x="66" y="44"/>
                    <a:pt x="66" y="44"/>
                    <a:pt x="66" y="44"/>
                  </a:cubicBezTo>
                  <a:cubicBezTo>
                    <a:pt x="80" y="44"/>
                    <a:pt x="80" y="44"/>
                    <a:pt x="80" y="44"/>
                  </a:cubicBezTo>
                  <a:cubicBezTo>
                    <a:pt x="63" y="70"/>
                    <a:pt x="63" y="70"/>
                    <a:pt x="63" y="70"/>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8"/>
            <p:cNvSpPr>
              <a:spLocks noEditPoints="1"/>
            </p:cNvSpPr>
            <p:nvPr userDrawn="1"/>
          </p:nvSpPr>
          <p:spPr bwMode="auto">
            <a:xfrm>
              <a:off x="9447213" y="-741363"/>
              <a:ext cx="371475" cy="342900"/>
            </a:xfrm>
            <a:custGeom>
              <a:avLst/>
              <a:gdLst>
                <a:gd name="T0" fmla="*/ 14 w 99"/>
                <a:gd name="T1" fmla="*/ 46 h 91"/>
                <a:gd name="T2" fmla="*/ 16 w 99"/>
                <a:gd name="T3" fmla="*/ 59 h 91"/>
                <a:gd name="T4" fmla="*/ 23 w 99"/>
                <a:gd name="T5" fmla="*/ 70 h 91"/>
                <a:gd name="T6" fmla="*/ 33 w 99"/>
                <a:gd name="T7" fmla="*/ 77 h 91"/>
                <a:gd name="T8" fmla="*/ 46 w 99"/>
                <a:gd name="T9" fmla="*/ 80 h 91"/>
                <a:gd name="T10" fmla="*/ 60 w 99"/>
                <a:gd name="T11" fmla="*/ 77 h 91"/>
                <a:gd name="T12" fmla="*/ 70 w 99"/>
                <a:gd name="T13" fmla="*/ 70 h 91"/>
                <a:gd name="T14" fmla="*/ 77 w 99"/>
                <a:gd name="T15" fmla="*/ 59 h 91"/>
                <a:gd name="T16" fmla="*/ 79 w 99"/>
                <a:gd name="T17" fmla="*/ 46 h 91"/>
                <a:gd name="T18" fmla="*/ 77 w 99"/>
                <a:gd name="T19" fmla="*/ 32 h 91"/>
                <a:gd name="T20" fmla="*/ 70 w 99"/>
                <a:gd name="T21" fmla="*/ 21 h 91"/>
                <a:gd name="T22" fmla="*/ 60 w 99"/>
                <a:gd name="T23" fmla="*/ 14 h 91"/>
                <a:gd name="T24" fmla="*/ 47 w 99"/>
                <a:gd name="T25" fmla="*/ 11 h 91"/>
                <a:gd name="T26" fmla="*/ 33 w 99"/>
                <a:gd name="T27" fmla="*/ 14 h 91"/>
                <a:gd name="T28" fmla="*/ 23 w 99"/>
                <a:gd name="T29" fmla="*/ 21 h 91"/>
                <a:gd name="T30" fmla="*/ 16 w 99"/>
                <a:gd name="T31" fmla="*/ 32 h 91"/>
                <a:gd name="T32" fmla="*/ 14 w 99"/>
                <a:gd name="T33" fmla="*/ 46 h 91"/>
                <a:gd name="T34" fmla="*/ 99 w 99"/>
                <a:gd name="T35" fmla="*/ 91 h 91"/>
                <a:gd name="T36" fmla="*/ 46 w 99"/>
                <a:gd name="T37" fmla="*/ 91 h 91"/>
                <a:gd name="T38" fmla="*/ 28 w 99"/>
                <a:gd name="T39" fmla="*/ 88 h 91"/>
                <a:gd name="T40" fmla="*/ 13 w 99"/>
                <a:gd name="T41" fmla="*/ 79 h 91"/>
                <a:gd name="T42" fmla="*/ 4 w 99"/>
                <a:gd name="T43" fmla="*/ 64 h 91"/>
                <a:gd name="T44" fmla="*/ 0 w 99"/>
                <a:gd name="T45" fmla="*/ 46 h 91"/>
                <a:gd name="T46" fmla="*/ 4 w 99"/>
                <a:gd name="T47" fmla="*/ 27 h 91"/>
                <a:gd name="T48" fmla="*/ 13 w 99"/>
                <a:gd name="T49" fmla="*/ 13 h 91"/>
                <a:gd name="T50" fmla="*/ 28 w 99"/>
                <a:gd name="T51" fmla="*/ 3 h 91"/>
                <a:gd name="T52" fmla="*/ 47 w 99"/>
                <a:gd name="T53" fmla="*/ 0 h 91"/>
                <a:gd name="T54" fmla="*/ 65 w 99"/>
                <a:gd name="T55" fmla="*/ 3 h 91"/>
                <a:gd name="T56" fmla="*/ 79 w 99"/>
                <a:gd name="T57" fmla="*/ 13 h 91"/>
                <a:gd name="T58" fmla="*/ 89 w 99"/>
                <a:gd name="T59" fmla="*/ 27 h 91"/>
                <a:gd name="T60" fmla="*/ 92 w 99"/>
                <a:gd name="T61" fmla="*/ 46 h 91"/>
                <a:gd name="T62" fmla="*/ 87 w 99"/>
                <a:gd name="T63" fmla="*/ 66 h 91"/>
                <a:gd name="T64" fmla="*/ 74 w 99"/>
                <a:gd name="T65" fmla="*/ 80 h 91"/>
                <a:gd name="T66" fmla="*/ 74 w 99"/>
                <a:gd name="T67" fmla="*/ 81 h 91"/>
                <a:gd name="T68" fmla="*/ 99 w 99"/>
                <a:gd name="T69" fmla="*/ 81 h 91"/>
                <a:gd name="T70" fmla="*/ 99 w 99"/>
                <a:gd name="T7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9" h="91">
                  <a:moveTo>
                    <a:pt x="14" y="46"/>
                  </a:moveTo>
                  <a:cubicBezTo>
                    <a:pt x="14" y="50"/>
                    <a:pt x="14" y="55"/>
                    <a:pt x="16" y="59"/>
                  </a:cubicBezTo>
                  <a:cubicBezTo>
                    <a:pt x="18" y="63"/>
                    <a:pt x="20" y="67"/>
                    <a:pt x="23" y="70"/>
                  </a:cubicBezTo>
                  <a:cubicBezTo>
                    <a:pt x="25" y="73"/>
                    <a:pt x="29" y="76"/>
                    <a:pt x="33" y="77"/>
                  </a:cubicBezTo>
                  <a:cubicBezTo>
                    <a:pt x="37" y="79"/>
                    <a:pt x="41" y="80"/>
                    <a:pt x="46" y="80"/>
                  </a:cubicBezTo>
                  <a:cubicBezTo>
                    <a:pt x="51" y="80"/>
                    <a:pt x="56" y="79"/>
                    <a:pt x="60" y="77"/>
                  </a:cubicBezTo>
                  <a:cubicBezTo>
                    <a:pt x="64" y="76"/>
                    <a:pt x="67" y="73"/>
                    <a:pt x="70" y="70"/>
                  </a:cubicBezTo>
                  <a:cubicBezTo>
                    <a:pt x="73" y="67"/>
                    <a:pt x="75" y="63"/>
                    <a:pt x="77" y="59"/>
                  </a:cubicBezTo>
                  <a:cubicBezTo>
                    <a:pt x="78" y="55"/>
                    <a:pt x="79" y="50"/>
                    <a:pt x="79" y="46"/>
                  </a:cubicBezTo>
                  <a:cubicBezTo>
                    <a:pt x="79" y="41"/>
                    <a:pt x="78" y="36"/>
                    <a:pt x="77" y="32"/>
                  </a:cubicBezTo>
                  <a:cubicBezTo>
                    <a:pt x="75" y="28"/>
                    <a:pt x="73" y="24"/>
                    <a:pt x="70" y="21"/>
                  </a:cubicBezTo>
                  <a:cubicBezTo>
                    <a:pt x="68" y="18"/>
                    <a:pt x="64" y="16"/>
                    <a:pt x="60" y="14"/>
                  </a:cubicBezTo>
                  <a:cubicBezTo>
                    <a:pt x="56" y="12"/>
                    <a:pt x="52" y="11"/>
                    <a:pt x="47" y="11"/>
                  </a:cubicBezTo>
                  <a:cubicBezTo>
                    <a:pt x="42" y="11"/>
                    <a:pt x="37" y="12"/>
                    <a:pt x="33" y="14"/>
                  </a:cubicBezTo>
                  <a:cubicBezTo>
                    <a:pt x="29" y="16"/>
                    <a:pt x="26" y="18"/>
                    <a:pt x="23" y="21"/>
                  </a:cubicBezTo>
                  <a:cubicBezTo>
                    <a:pt x="20" y="24"/>
                    <a:pt x="18" y="28"/>
                    <a:pt x="16" y="32"/>
                  </a:cubicBezTo>
                  <a:cubicBezTo>
                    <a:pt x="14" y="36"/>
                    <a:pt x="14" y="41"/>
                    <a:pt x="14" y="46"/>
                  </a:cubicBezTo>
                  <a:close/>
                  <a:moveTo>
                    <a:pt x="99" y="91"/>
                  </a:moveTo>
                  <a:cubicBezTo>
                    <a:pt x="46" y="91"/>
                    <a:pt x="46" y="91"/>
                    <a:pt x="46" y="91"/>
                  </a:cubicBezTo>
                  <a:cubicBezTo>
                    <a:pt x="40" y="91"/>
                    <a:pt x="33" y="90"/>
                    <a:pt x="28" y="88"/>
                  </a:cubicBezTo>
                  <a:cubicBezTo>
                    <a:pt x="22" y="86"/>
                    <a:pt x="17" y="83"/>
                    <a:pt x="13" y="79"/>
                  </a:cubicBezTo>
                  <a:cubicBezTo>
                    <a:pt x="9" y="75"/>
                    <a:pt x="6" y="70"/>
                    <a:pt x="4" y="64"/>
                  </a:cubicBezTo>
                  <a:cubicBezTo>
                    <a:pt x="1" y="59"/>
                    <a:pt x="0" y="52"/>
                    <a:pt x="0" y="46"/>
                  </a:cubicBezTo>
                  <a:cubicBezTo>
                    <a:pt x="0" y="39"/>
                    <a:pt x="1" y="33"/>
                    <a:pt x="4" y="27"/>
                  </a:cubicBezTo>
                  <a:cubicBezTo>
                    <a:pt x="6" y="22"/>
                    <a:pt x="9" y="17"/>
                    <a:pt x="13" y="13"/>
                  </a:cubicBezTo>
                  <a:cubicBezTo>
                    <a:pt x="18" y="9"/>
                    <a:pt x="22" y="6"/>
                    <a:pt x="28" y="3"/>
                  </a:cubicBezTo>
                  <a:cubicBezTo>
                    <a:pt x="34" y="1"/>
                    <a:pt x="40" y="0"/>
                    <a:pt x="47" y="0"/>
                  </a:cubicBezTo>
                  <a:cubicBezTo>
                    <a:pt x="53" y="0"/>
                    <a:pt x="59" y="1"/>
                    <a:pt x="65" y="3"/>
                  </a:cubicBezTo>
                  <a:cubicBezTo>
                    <a:pt x="70" y="6"/>
                    <a:pt x="75" y="9"/>
                    <a:pt x="79" y="13"/>
                  </a:cubicBezTo>
                  <a:cubicBezTo>
                    <a:pt x="84" y="17"/>
                    <a:pt x="87" y="22"/>
                    <a:pt x="89" y="27"/>
                  </a:cubicBezTo>
                  <a:cubicBezTo>
                    <a:pt x="91" y="33"/>
                    <a:pt x="92" y="39"/>
                    <a:pt x="92" y="46"/>
                  </a:cubicBezTo>
                  <a:cubicBezTo>
                    <a:pt x="92" y="53"/>
                    <a:pt x="91" y="60"/>
                    <a:pt x="87" y="66"/>
                  </a:cubicBezTo>
                  <a:cubicBezTo>
                    <a:pt x="84" y="72"/>
                    <a:pt x="80" y="77"/>
                    <a:pt x="74" y="80"/>
                  </a:cubicBezTo>
                  <a:cubicBezTo>
                    <a:pt x="74" y="81"/>
                    <a:pt x="74" y="81"/>
                    <a:pt x="74" y="81"/>
                  </a:cubicBezTo>
                  <a:cubicBezTo>
                    <a:pt x="99" y="81"/>
                    <a:pt x="99" y="81"/>
                    <a:pt x="99" y="81"/>
                  </a:cubicBezTo>
                  <a:cubicBezTo>
                    <a:pt x="99" y="91"/>
                    <a:pt x="99" y="91"/>
                    <a:pt x="99" y="91"/>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p:cNvSpPr>
            <p:nvPr userDrawn="1"/>
          </p:nvSpPr>
          <p:spPr bwMode="auto">
            <a:xfrm>
              <a:off x="9848851" y="-620713"/>
              <a:ext cx="203200" cy="230188"/>
            </a:xfrm>
            <a:custGeom>
              <a:avLst/>
              <a:gdLst>
                <a:gd name="T0" fmla="*/ 42 w 54"/>
                <a:gd name="T1" fmla="*/ 59 h 61"/>
                <a:gd name="T2" fmla="*/ 42 w 54"/>
                <a:gd name="T3" fmla="*/ 54 h 61"/>
                <a:gd name="T4" fmla="*/ 42 w 54"/>
                <a:gd name="T5" fmla="*/ 49 h 61"/>
                <a:gd name="T6" fmla="*/ 42 w 54"/>
                <a:gd name="T7" fmla="*/ 49 h 61"/>
                <a:gd name="T8" fmla="*/ 34 w 54"/>
                <a:gd name="T9" fmla="*/ 57 h 61"/>
                <a:gd name="T10" fmla="*/ 22 w 54"/>
                <a:gd name="T11" fmla="*/ 61 h 61"/>
                <a:gd name="T12" fmla="*/ 12 w 54"/>
                <a:gd name="T13" fmla="*/ 59 h 61"/>
                <a:gd name="T14" fmla="*/ 5 w 54"/>
                <a:gd name="T15" fmla="*/ 54 h 61"/>
                <a:gd name="T16" fmla="*/ 1 w 54"/>
                <a:gd name="T17" fmla="*/ 46 h 61"/>
                <a:gd name="T18" fmla="*/ 0 w 54"/>
                <a:gd name="T19" fmla="*/ 37 h 61"/>
                <a:gd name="T20" fmla="*/ 0 w 54"/>
                <a:gd name="T21" fmla="*/ 0 h 61"/>
                <a:gd name="T22" fmla="*/ 12 w 54"/>
                <a:gd name="T23" fmla="*/ 0 h 61"/>
                <a:gd name="T24" fmla="*/ 12 w 54"/>
                <a:gd name="T25" fmla="*/ 32 h 61"/>
                <a:gd name="T26" fmla="*/ 12 w 54"/>
                <a:gd name="T27" fmla="*/ 39 h 61"/>
                <a:gd name="T28" fmla="*/ 14 w 54"/>
                <a:gd name="T29" fmla="*/ 45 h 61"/>
                <a:gd name="T30" fmla="*/ 19 w 54"/>
                <a:gd name="T31" fmla="*/ 49 h 61"/>
                <a:gd name="T32" fmla="*/ 25 w 54"/>
                <a:gd name="T33" fmla="*/ 51 h 61"/>
                <a:gd name="T34" fmla="*/ 37 w 54"/>
                <a:gd name="T35" fmla="*/ 45 h 61"/>
                <a:gd name="T36" fmla="*/ 41 w 54"/>
                <a:gd name="T37" fmla="*/ 31 h 61"/>
                <a:gd name="T38" fmla="*/ 41 w 54"/>
                <a:gd name="T39" fmla="*/ 0 h 61"/>
                <a:gd name="T40" fmla="*/ 53 w 54"/>
                <a:gd name="T41" fmla="*/ 0 h 61"/>
                <a:gd name="T42" fmla="*/ 53 w 54"/>
                <a:gd name="T43" fmla="*/ 46 h 61"/>
                <a:gd name="T44" fmla="*/ 53 w 54"/>
                <a:gd name="T45" fmla="*/ 52 h 61"/>
                <a:gd name="T46" fmla="*/ 54 w 54"/>
                <a:gd name="T47" fmla="*/ 59 h 61"/>
                <a:gd name="T48" fmla="*/ 42 w 54"/>
                <a:gd name="T49" fmla="*/ 5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61">
                  <a:moveTo>
                    <a:pt x="42" y="59"/>
                  </a:moveTo>
                  <a:cubicBezTo>
                    <a:pt x="42" y="58"/>
                    <a:pt x="42" y="56"/>
                    <a:pt x="42" y="54"/>
                  </a:cubicBezTo>
                  <a:cubicBezTo>
                    <a:pt x="42" y="52"/>
                    <a:pt x="42" y="51"/>
                    <a:pt x="42" y="49"/>
                  </a:cubicBezTo>
                  <a:cubicBezTo>
                    <a:pt x="42" y="49"/>
                    <a:pt x="42" y="49"/>
                    <a:pt x="42" y="49"/>
                  </a:cubicBezTo>
                  <a:cubicBezTo>
                    <a:pt x="40" y="52"/>
                    <a:pt x="38" y="55"/>
                    <a:pt x="34" y="57"/>
                  </a:cubicBezTo>
                  <a:cubicBezTo>
                    <a:pt x="31" y="60"/>
                    <a:pt x="27" y="61"/>
                    <a:pt x="22" y="61"/>
                  </a:cubicBezTo>
                  <a:cubicBezTo>
                    <a:pt x="18" y="61"/>
                    <a:pt x="15" y="60"/>
                    <a:pt x="12" y="59"/>
                  </a:cubicBezTo>
                  <a:cubicBezTo>
                    <a:pt x="9" y="58"/>
                    <a:pt x="7" y="56"/>
                    <a:pt x="5" y="54"/>
                  </a:cubicBezTo>
                  <a:cubicBezTo>
                    <a:pt x="4" y="51"/>
                    <a:pt x="2" y="49"/>
                    <a:pt x="1" y="46"/>
                  </a:cubicBezTo>
                  <a:cubicBezTo>
                    <a:pt x="0" y="43"/>
                    <a:pt x="0" y="40"/>
                    <a:pt x="0" y="37"/>
                  </a:cubicBezTo>
                  <a:cubicBezTo>
                    <a:pt x="0" y="0"/>
                    <a:pt x="0" y="0"/>
                    <a:pt x="0" y="0"/>
                  </a:cubicBezTo>
                  <a:cubicBezTo>
                    <a:pt x="12" y="0"/>
                    <a:pt x="12" y="0"/>
                    <a:pt x="12" y="0"/>
                  </a:cubicBezTo>
                  <a:cubicBezTo>
                    <a:pt x="12" y="32"/>
                    <a:pt x="12" y="32"/>
                    <a:pt x="12" y="32"/>
                  </a:cubicBezTo>
                  <a:cubicBezTo>
                    <a:pt x="12" y="35"/>
                    <a:pt x="12" y="37"/>
                    <a:pt x="12" y="39"/>
                  </a:cubicBezTo>
                  <a:cubicBezTo>
                    <a:pt x="13" y="42"/>
                    <a:pt x="13" y="44"/>
                    <a:pt x="14" y="45"/>
                  </a:cubicBezTo>
                  <a:cubicBezTo>
                    <a:pt x="15" y="47"/>
                    <a:pt x="17" y="48"/>
                    <a:pt x="19" y="49"/>
                  </a:cubicBezTo>
                  <a:cubicBezTo>
                    <a:pt x="20" y="50"/>
                    <a:pt x="23" y="51"/>
                    <a:pt x="25" y="51"/>
                  </a:cubicBezTo>
                  <a:cubicBezTo>
                    <a:pt x="30" y="51"/>
                    <a:pt x="34" y="49"/>
                    <a:pt x="37" y="45"/>
                  </a:cubicBezTo>
                  <a:cubicBezTo>
                    <a:pt x="40" y="42"/>
                    <a:pt x="41" y="37"/>
                    <a:pt x="41" y="31"/>
                  </a:cubicBezTo>
                  <a:cubicBezTo>
                    <a:pt x="41" y="0"/>
                    <a:pt x="41" y="0"/>
                    <a:pt x="41" y="0"/>
                  </a:cubicBezTo>
                  <a:cubicBezTo>
                    <a:pt x="53" y="0"/>
                    <a:pt x="53" y="0"/>
                    <a:pt x="53" y="0"/>
                  </a:cubicBezTo>
                  <a:cubicBezTo>
                    <a:pt x="53" y="46"/>
                    <a:pt x="53" y="46"/>
                    <a:pt x="53" y="46"/>
                  </a:cubicBezTo>
                  <a:cubicBezTo>
                    <a:pt x="53" y="48"/>
                    <a:pt x="53" y="50"/>
                    <a:pt x="53" y="52"/>
                  </a:cubicBezTo>
                  <a:cubicBezTo>
                    <a:pt x="53" y="55"/>
                    <a:pt x="53" y="57"/>
                    <a:pt x="54" y="59"/>
                  </a:cubicBezTo>
                  <a:cubicBezTo>
                    <a:pt x="42" y="59"/>
                    <a:pt x="42" y="59"/>
                    <a:pt x="42" y="59"/>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0"/>
            <p:cNvSpPr>
              <a:spLocks noEditPoints="1"/>
            </p:cNvSpPr>
            <p:nvPr userDrawn="1"/>
          </p:nvSpPr>
          <p:spPr bwMode="auto">
            <a:xfrm>
              <a:off x="10115551" y="-733425"/>
              <a:ext cx="60325" cy="334963"/>
            </a:xfrm>
            <a:custGeom>
              <a:avLst/>
              <a:gdLst>
                <a:gd name="T0" fmla="*/ 14 w 16"/>
                <a:gd name="T1" fmla="*/ 89 h 89"/>
                <a:gd name="T2" fmla="*/ 2 w 16"/>
                <a:gd name="T3" fmla="*/ 89 h 89"/>
                <a:gd name="T4" fmla="*/ 2 w 16"/>
                <a:gd name="T5" fmla="*/ 30 h 89"/>
                <a:gd name="T6" fmla="*/ 14 w 16"/>
                <a:gd name="T7" fmla="*/ 30 h 89"/>
                <a:gd name="T8" fmla="*/ 14 w 16"/>
                <a:gd name="T9" fmla="*/ 89 h 89"/>
                <a:gd name="T10" fmla="*/ 16 w 16"/>
                <a:gd name="T11" fmla="*/ 8 h 89"/>
                <a:gd name="T12" fmla="*/ 13 w 16"/>
                <a:gd name="T13" fmla="*/ 14 h 89"/>
                <a:gd name="T14" fmla="*/ 8 w 16"/>
                <a:gd name="T15" fmla="*/ 16 h 89"/>
                <a:gd name="T16" fmla="*/ 2 w 16"/>
                <a:gd name="T17" fmla="*/ 13 h 89"/>
                <a:gd name="T18" fmla="*/ 0 w 16"/>
                <a:gd name="T19" fmla="*/ 8 h 89"/>
                <a:gd name="T20" fmla="*/ 2 w 16"/>
                <a:gd name="T21" fmla="*/ 3 h 89"/>
                <a:gd name="T22" fmla="*/ 8 w 16"/>
                <a:gd name="T23" fmla="*/ 0 h 89"/>
                <a:gd name="T24" fmla="*/ 13 w 16"/>
                <a:gd name="T25" fmla="*/ 3 h 89"/>
                <a:gd name="T26" fmla="*/ 16 w 16"/>
                <a:gd name="T27" fmla="*/ 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89">
                  <a:moveTo>
                    <a:pt x="14" y="89"/>
                  </a:moveTo>
                  <a:cubicBezTo>
                    <a:pt x="2" y="89"/>
                    <a:pt x="2" y="89"/>
                    <a:pt x="2" y="89"/>
                  </a:cubicBezTo>
                  <a:cubicBezTo>
                    <a:pt x="2" y="30"/>
                    <a:pt x="2" y="30"/>
                    <a:pt x="2" y="30"/>
                  </a:cubicBezTo>
                  <a:cubicBezTo>
                    <a:pt x="14" y="30"/>
                    <a:pt x="14" y="30"/>
                    <a:pt x="14" y="30"/>
                  </a:cubicBezTo>
                  <a:cubicBezTo>
                    <a:pt x="14" y="89"/>
                    <a:pt x="14" y="89"/>
                    <a:pt x="14" y="89"/>
                  </a:cubicBezTo>
                  <a:close/>
                  <a:moveTo>
                    <a:pt x="16" y="8"/>
                  </a:moveTo>
                  <a:cubicBezTo>
                    <a:pt x="16" y="10"/>
                    <a:pt x="15" y="12"/>
                    <a:pt x="13" y="14"/>
                  </a:cubicBezTo>
                  <a:cubicBezTo>
                    <a:pt x="12" y="15"/>
                    <a:pt x="10" y="16"/>
                    <a:pt x="8" y="16"/>
                  </a:cubicBezTo>
                  <a:cubicBezTo>
                    <a:pt x="6" y="16"/>
                    <a:pt x="4" y="15"/>
                    <a:pt x="2" y="13"/>
                  </a:cubicBezTo>
                  <a:cubicBezTo>
                    <a:pt x="1" y="12"/>
                    <a:pt x="0" y="10"/>
                    <a:pt x="0" y="8"/>
                  </a:cubicBezTo>
                  <a:cubicBezTo>
                    <a:pt x="0" y="6"/>
                    <a:pt x="1" y="4"/>
                    <a:pt x="2" y="3"/>
                  </a:cubicBezTo>
                  <a:cubicBezTo>
                    <a:pt x="4" y="1"/>
                    <a:pt x="6" y="0"/>
                    <a:pt x="8" y="0"/>
                  </a:cubicBezTo>
                  <a:cubicBezTo>
                    <a:pt x="10" y="0"/>
                    <a:pt x="12" y="1"/>
                    <a:pt x="13" y="3"/>
                  </a:cubicBezTo>
                  <a:cubicBezTo>
                    <a:pt x="15" y="4"/>
                    <a:pt x="16" y="6"/>
                    <a:pt x="16" y="8"/>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1"/>
            <p:cNvSpPr>
              <a:spLocks/>
            </p:cNvSpPr>
            <p:nvPr userDrawn="1"/>
          </p:nvSpPr>
          <p:spPr bwMode="auto">
            <a:xfrm>
              <a:off x="10239376" y="-627063"/>
              <a:ext cx="203200" cy="228600"/>
            </a:xfrm>
            <a:custGeom>
              <a:avLst/>
              <a:gdLst>
                <a:gd name="T0" fmla="*/ 12 w 54"/>
                <a:gd name="T1" fmla="*/ 2 h 61"/>
                <a:gd name="T2" fmla="*/ 12 w 54"/>
                <a:gd name="T3" fmla="*/ 7 h 61"/>
                <a:gd name="T4" fmla="*/ 12 w 54"/>
                <a:gd name="T5" fmla="*/ 11 h 61"/>
                <a:gd name="T6" fmla="*/ 12 w 54"/>
                <a:gd name="T7" fmla="*/ 11 h 61"/>
                <a:gd name="T8" fmla="*/ 16 w 54"/>
                <a:gd name="T9" fmla="*/ 7 h 61"/>
                <a:gd name="T10" fmla="*/ 20 w 54"/>
                <a:gd name="T11" fmla="*/ 3 h 61"/>
                <a:gd name="T12" fmla="*/ 26 w 54"/>
                <a:gd name="T13" fmla="*/ 1 h 61"/>
                <a:gd name="T14" fmla="*/ 32 w 54"/>
                <a:gd name="T15" fmla="*/ 0 h 61"/>
                <a:gd name="T16" fmla="*/ 42 w 54"/>
                <a:gd name="T17" fmla="*/ 2 h 61"/>
                <a:gd name="T18" fmla="*/ 49 w 54"/>
                <a:gd name="T19" fmla="*/ 7 h 61"/>
                <a:gd name="T20" fmla="*/ 53 w 54"/>
                <a:gd name="T21" fmla="*/ 15 h 61"/>
                <a:gd name="T22" fmla="*/ 54 w 54"/>
                <a:gd name="T23" fmla="*/ 24 h 61"/>
                <a:gd name="T24" fmla="*/ 54 w 54"/>
                <a:gd name="T25" fmla="*/ 61 h 61"/>
                <a:gd name="T26" fmla="*/ 42 w 54"/>
                <a:gd name="T27" fmla="*/ 61 h 61"/>
                <a:gd name="T28" fmla="*/ 42 w 54"/>
                <a:gd name="T29" fmla="*/ 28 h 61"/>
                <a:gd name="T30" fmla="*/ 42 w 54"/>
                <a:gd name="T31" fmla="*/ 21 h 61"/>
                <a:gd name="T32" fmla="*/ 40 w 54"/>
                <a:gd name="T33" fmla="*/ 15 h 61"/>
                <a:gd name="T34" fmla="*/ 35 w 54"/>
                <a:gd name="T35" fmla="*/ 11 h 61"/>
                <a:gd name="T36" fmla="*/ 29 w 54"/>
                <a:gd name="T37" fmla="*/ 10 h 61"/>
                <a:gd name="T38" fmla="*/ 17 w 54"/>
                <a:gd name="T39" fmla="*/ 15 h 61"/>
                <a:gd name="T40" fmla="*/ 13 w 54"/>
                <a:gd name="T41" fmla="*/ 29 h 61"/>
                <a:gd name="T42" fmla="*/ 13 w 54"/>
                <a:gd name="T43" fmla="*/ 61 h 61"/>
                <a:gd name="T44" fmla="*/ 1 w 54"/>
                <a:gd name="T45" fmla="*/ 61 h 61"/>
                <a:gd name="T46" fmla="*/ 1 w 54"/>
                <a:gd name="T47" fmla="*/ 14 h 61"/>
                <a:gd name="T48" fmla="*/ 1 w 54"/>
                <a:gd name="T49" fmla="*/ 8 h 61"/>
                <a:gd name="T50" fmla="*/ 0 w 54"/>
                <a:gd name="T51" fmla="*/ 2 h 61"/>
                <a:gd name="T52" fmla="*/ 12 w 54"/>
                <a:gd name="T53"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61">
                  <a:moveTo>
                    <a:pt x="12" y="2"/>
                  </a:moveTo>
                  <a:cubicBezTo>
                    <a:pt x="12" y="3"/>
                    <a:pt x="12" y="5"/>
                    <a:pt x="12" y="7"/>
                  </a:cubicBezTo>
                  <a:cubicBezTo>
                    <a:pt x="12" y="9"/>
                    <a:pt x="12" y="10"/>
                    <a:pt x="12" y="11"/>
                  </a:cubicBezTo>
                  <a:cubicBezTo>
                    <a:pt x="12" y="11"/>
                    <a:pt x="12" y="11"/>
                    <a:pt x="12" y="11"/>
                  </a:cubicBezTo>
                  <a:cubicBezTo>
                    <a:pt x="13" y="10"/>
                    <a:pt x="14" y="8"/>
                    <a:pt x="16" y="7"/>
                  </a:cubicBezTo>
                  <a:cubicBezTo>
                    <a:pt x="17" y="6"/>
                    <a:pt x="18" y="4"/>
                    <a:pt x="20" y="3"/>
                  </a:cubicBezTo>
                  <a:cubicBezTo>
                    <a:pt x="22" y="2"/>
                    <a:pt x="24" y="1"/>
                    <a:pt x="26" y="1"/>
                  </a:cubicBezTo>
                  <a:cubicBezTo>
                    <a:pt x="28" y="0"/>
                    <a:pt x="30" y="0"/>
                    <a:pt x="32" y="0"/>
                  </a:cubicBezTo>
                  <a:cubicBezTo>
                    <a:pt x="36" y="0"/>
                    <a:pt x="39" y="1"/>
                    <a:pt x="42" y="2"/>
                  </a:cubicBezTo>
                  <a:cubicBezTo>
                    <a:pt x="44" y="3"/>
                    <a:pt x="47" y="5"/>
                    <a:pt x="49" y="7"/>
                  </a:cubicBezTo>
                  <a:cubicBezTo>
                    <a:pt x="50" y="9"/>
                    <a:pt x="52" y="12"/>
                    <a:pt x="53" y="15"/>
                  </a:cubicBezTo>
                  <a:cubicBezTo>
                    <a:pt x="54" y="18"/>
                    <a:pt x="54" y="21"/>
                    <a:pt x="54" y="24"/>
                  </a:cubicBezTo>
                  <a:cubicBezTo>
                    <a:pt x="54" y="61"/>
                    <a:pt x="54" y="61"/>
                    <a:pt x="54" y="61"/>
                  </a:cubicBezTo>
                  <a:cubicBezTo>
                    <a:pt x="42" y="61"/>
                    <a:pt x="42" y="61"/>
                    <a:pt x="42" y="61"/>
                  </a:cubicBezTo>
                  <a:cubicBezTo>
                    <a:pt x="42" y="28"/>
                    <a:pt x="42" y="28"/>
                    <a:pt x="42" y="28"/>
                  </a:cubicBezTo>
                  <a:cubicBezTo>
                    <a:pt x="42" y="26"/>
                    <a:pt x="42" y="23"/>
                    <a:pt x="42" y="21"/>
                  </a:cubicBezTo>
                  <a:cubicBezTo>
                    <a:pt x="41" y="19"/>
                    <a:pt x="41" y="17"/>
                    <a:pt x="40" y="15"/>
                  </a:cubicBezTo>
                  <a:cubicBezTo>
                    <a:pt x="39" y="14"/>
                    <a:pt x="37" y="12"/>
                    <a:pt x="35" y="11"/>
                  </a:cubicBezTo>
                  <a:cubicBezTo>
                    <a:pt x="34" y="10"/>
                    <a:pt x="31" y="10"/>
                    <a:pt x="29" y="10"/>
                  </a:cubicBezTo>
                  <a:cubicBezTo>
                    <a:pt x="24" y="10"/>
                    <a:pt x="20" y="12"/>
                    <a:pt x="17" y="15"/>
                  </a:cubicBezTo>
                  <a:cubicBezTo>
                    <a:pt x="14" y="19"/>
                    <a:pt x="13" y="24"/>
                    <a:pt x="13" y="29"/>
                  </a:cubicBezTo>
                  <a:cubicBezTo>
                    <a:pt x="13" y="61"/>
                    <a:pt x="13" y="61"/>
                    <a:pt x="13" y="61"/>
                  </a:cubicBezTo>
                  <a:cubicBezTo>
                    <a:pt x="1" y="61"/>
                    <a:pt x="1" y="61"/>
                    <a:pt x="1" y="61"/>
                  </a:cubicBezTo>
                  <a:cubicBezTo>
                    <a:pt x="1" y="14"/>
                    <a:pt x="1" y="14"/>
                    <a:pt x="1" y="14"/>
                  </a:cubicBezTo>
                  <a:cubicBezTo>
                    <a:pt x="1" y="13"/>
                    <a:pt x="1" y="11"/>
                    <a:pt x="1" y="8"/>
                  </a:cubicBezTo>
                  <a:cubicBezTo>
                    <a:pt x="1" y="6"/>
                    <a:pt x="1" y="4"/>
                    <a:pt x="0" y="2"/>
                  </a:cubicBezTo>
                  <a:cubicBezTo>
                    <a:pt x="12" y="2"/>
                    <a:pt x="12" y="2"/>
                    <a:pt x="12" y="2"/>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p:cNvSpPr>
            <p:nvPr userDrawn="1"/>
          </p:nvSpPr>
          <p:spPr bwMode="auto">
            <a:xfrm>
              <a:off x="10480676" y="-684213"/>
              <a:ext cx="146050" cy="290513"/>
            </a:xfrm>
            <a:custGeom>
              <a:avLst/>
              <a:gdLst>
                <a:gd name="T0" fmla="*/ 39 w 39"/>
                <a:gd name="T1" fmla="*/ 26 h 77"/>
                <a:gd name="T2" fmla="*/ 23 w 39"/>
                <a:gd name="T3" fmla="*/ 26 h 77"/>
                <a:gd name="T4" fmla="*/ 23 w 39"/>
                <a:gd name="T5" fmla="*/ 57 h 77"/>
                <a:gd name="T6" fmla="*/ 25 w 39"/>
                <a:gd name="T7" fmla="*/ 65 h 77"/>
                <a:gd name="T8" fmla="*/ 31 w 39"/>
                <a:gd name="T9" fmla="*/ 67 h 77"/>
                <a:gd name="T10" fmla="*/ 35 w 39"/>
                <a:gd name="T11" fmla="*/ 67 h 77"/>
                <a:gd name="T12" fmla="*/ 38 w 39"/>
                <a:gd name="T13" fmla="*/ 66 h 77"/>
                <a:gd name="T14" fmla="*/ 39 w 39"/>
                <a:gd name="T15" fmla="*/ 75 h 77"/>
                <a:gd name="T16" fmla="*/ 34 w 39"/>
                <a:gd name="T17" fmla="*/ 77 h 77"/>
                <a:gd name="T18" fmla="*/ 29 w 39"/>
                <a:gd name="T19" fmla="*/ 77 h 77"/>
                <a:gd name="T20" fmla="*/ 16 w 39"/>
                <a:gd name="T21" fmla="*/ 72 h 77"/>
                <a:gd name="T22" fmla="*/ 11 w 39"/>
                <a:gd name="T23" fmla="*/ 59 h 77"/>
                <a:gd name="T24" fmla="*/ 11 w 39"/>
                <a:gd name="T25" fmla="*/ 26 h 77"/>
                <a:gd name="T26" fmla="*/ 0 w 39"/>
                <a:gd name="T27" fmla="*/ 26 h 77"/>
                <a:gd name="T28" fmla="*/ 0 w 39"/>
                <a:gd name="T29" fmla="*/ 17 h 77"/>
                <a:gd name="T30" fmla="*/ 11 w 39"/>
                <a:gd name="T31" fmla="*/ 17 h 77"/>
                <a:gd name="T32" fmla="*/ 11 w 39"/>
                <a:gd name="T33" fmla="*/ 0 h 77"/>
                <a:gd name="T34" fmla="*/ 23 w 39"/>
                <a:gd name="T35" fmla="*/ 0 h 77"/>
                <a:gd name="T36" fmla="*/ 23 w 39"/>
                <a:gd name="T37" fmla="*/ 17 h 77"/>
                <a:gd name="T38" fmla="*/ 39 w 39"/>
                <a:gd name="T39" fmla="*/ 17 h 77"/>
                <a:gd name="T40" fmla="*/ 39 w 39"/>
                <a:gd name="T41"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77">
                  <a:moveTo>
                    <a:pt x="39" y="26"/>
                  </a:moveTo>
                  <a:cubicBezTo>
                    <a:pt x="23" y="26"/>
                    <a:pt x="23" y="26"/>
                    <a:pt x="23" y="26"/>
                  </a:cubicBezTo>
                  <a:cubicBezTo>
                    <a:pt x="23" y="57"/>
                    <a:pt x="23" y="57"/>
                    <a:pt x="23" y="57"/>
                  </a:cubicBezTo>
                  <a:cubicBezTo>
                    <a:pt x="23" y="61"/>
                    <a:pt x="24" y="63"/>
                    <a:pt x="25" y="65"/>
                  </a:cubicBezTo>
                  <a:cubicBezTo>
                    <a:pt x="26" y="66"/>
                    <a:pt x="28" y="67"/>
                    <a:pt x="31" y="67"/>
                  </a:cubicBezTo>
                  <a:cubicBezTo>
                    <a:pt x="32" y="67"/>
                    <a:pt x="34" y="67"/>
                    <a:pt x="35" y="67"/>
                  </a:cubicBezTo>
                  <a:cubicBezTo>
                    <a:pt x="36" y="67"/>
                    <a:pt x="37" y="66"/>
                    <a:pt x="38" y="66"/>
                  </a:cubicBezTo>
                  <a:cubicBezTo>
                    <a:pt x="39" y="75"/>
                    <a:pt x="39" y="75"/>
                    <a:pt x="39" y="75"/>
                  </a:cubicBezTo>
                  <a:cubicBezTo>
                    <a:pt x="37" y="76"/>
                    <a:pt x="36" y="76"/>
                    <a:pt x="34" y="77"/>
                  </a:cubicBezTo>
                  <a:cubicBezTo>
                    <a:pt x="32" y="77"/>
                    <a:pt x="30" y="77"/>
                    <a:pt x="29" y="77"/>
                  </a:cubicBezTo>
                  <a:cubicBezTo>
                    <a:pt x="23" y="77"/>
                    <a:pt x="19" y="76"/>
                    <a:pt x="16" y="72"/>
                  </a:cubicBezTo>
                  <a:cubicBezTo>
                    <a:pt x="13" y="69"/>
                    <a:pt x="11" y="65"/>
                    <a:pt x="11" y="59"/>
                  </a:cubicBezTo>
                  <a:cubicBezTo>
                    <a:pt x="11" y="26"/>
                    <a:pt x="11" y="26"/>
                    <a:pt x="11" y="26"/>
                  </a:cubicBezTo>
                  <a:cubicBezTo>
                    <a:pt x="0" y="26"/>
                    <a:pt x="0" y="26"/>
                    <a:pt x="0" y="26"/>
                  </a:cubicBezTo>
                  <a:cubicBezTo>
                    <a:pt x="0" y="17"/>
                    <a:pt x="0" y="17"/>
                    <a:pt x="0" y="17"/>
                  </a:cubicBezTo>
                  <a:cubicBezTo>
                    <a:pt x="11" y="17"/>
                    <a:pt x="11" y="17"/>
                    <a:pt x="11" y="17"/>
                  </a:cubicBezTo>
                  <a:cubicBezTo>
                    <a:pt x="11" y="0"/>
                    <a:pt x="11" y="0"/>
                    <a:pt x="11" y="0"/>
                  </a:cubicBezTo>
                  <a:cubicBezTo>
                    <a:pt x="23" y="0"/>
                    <a:pt x="23" y="0"/>
                    <a:pt x="23" y="0"/>
                  </a:cubicBezTo>
                  <a:cubicBezTo>
                    <a:pt x="23" y="17"/>
                    <a:pt x="23" y="17"/>
                    <a:pt x="23" y="17"/>
                  </a:cubicBezTo>
                  <a:cubicBezTo>
                    <a:pt x="39" y="17"/>
                    <a:pt x="39" y="17"/>
                    <a:pt x="39" y="17"/>
                  </a:cubicBezTo>
                  <a:cubicBezTo>
                    <a:pt x="39" y="26"/>
                    <a:pt x="39" y="26"/>
                    <a:pt x="39" y="26"/>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noEditPoints="1"/>
            </p:cNvSpPr>
            <p:nvPr userDrawn="1"/>
          </p:nvSpPr>
          <p:spPr bwMode="auto">
            <a:xfrm>
              <a:off x="10660063" y="-733425"/>
              <a:ext cx="60325" cy="334963"/>
            </a:xfrm>
            <a:custGeom>
              <a:avLst/>
              <a:gdLst>
                <a:gd name="T0" fmla="*/ 14 w 16"/>
                <a:gd name="T1" fmla="*/ 89 h 89"/>
                <a:gd name="T2" fmla="*/ 2 w 16"/>
                <a:gd name="T3" fmla="*/ 89 h 89"/>
                <a:gd name="T4" fmla="*/ 2 w 16"/>
                <a:gd name="T5" fmla="*/ 30 h 89"/>
                <a:gd name="T6" fmla="*/ 14 w 16"/>
                <a:gd name="T7" fmla="*/ 30 h 89"/>
                <a:gd name="T8" fmla="*/ 14 w 16"/>
                <a:gd name="T9" fmla="*/ 89 h 89"/>
                <a:gd name="T10" fmla="*/ 16 w 16"/>
                <a:gd name="T11" fmla="*/ 8 h 89"/>
                <a:gd name="T12" fmla="*/ 14 w 16"/>
                <a:gd name="T13" fmla="*/ 14 h 89"/>
                <a:gd name="T14" fmla="*/ 8 w 16"/>
                <a:gd name="T15" fmla="*/ 16 h 89"/>
                <a:gd name="T16" fmla="*/ 2 w 16"/>
                <a:gd name="T17" fmla="*/ 13 h 89"/>
                <a:gd name="T18" fmla="*/ 0 w 16"/>
                <a:gd name="T19" fmla="*/ 8 h 89"/>
                <a:gd name="T20" fmla="*/ 2 w 16"/>
                <a:gd name="T21" fmla="*/ 3 h 89"/>
                <a:gd name="T22" fmla="*/ 8 w 16"/>
                <a:gd name="T23" fmla="*/ 0 h 89"/>
                <a:gd name="T24" fmla="*/ 14 w 16"/>
                <a:gd name="T25" fmla="*/ 3 h 89"/>
                <a:gd name="T26" fmla="*/ 16 w 16"/>
                <a:gd name="T27" fmla="*/ 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89">
                  <a:moveTo>
                    <a:pt x="14" y="89"/>
                  </a:moveTo>
                  <a:cubicBezTo>
                    <a:pt x="2" y="89"/>
                    <a:pt x="2" y="89"/>
                    <a:pt x="2" y="89"/>
                  </a:cubicBezTo>
                  <a:cubicBezTo>
                    <a:pt x="2" y="30"/>
                    <a:pt x="2" y="30"/>
                    <a:pt x="2" y="30"/>
                  </a:cubicBezTo>
                  <a:cubicBezTo>
                    <a:pt x="14" y="30"/>
                    <a:pt x="14" y="30"/>
                    <a:pt x="14" y="30"/>
                  </a:cubicBezTo>
                  <a:cubicBezTo>
                    <a:pt x="14" y="89"/>
                    <a:pt x="14" y="89"/>
                    <a:pt x="14" y="89"/>
                  </a:cubicBezTo>
                  <a:close/>
                  <a:moveTo>
                    <a:pt x="16" y="8"/>
                  </a:moveTo>
                  <a:cubicBezTo>
                    <a:pt x="16" y="10"/>
                    <a:pt x="15" y="12"/>
                    <a:pt x="14" y="14"/>
                  </a:cubicBezTo>
                  <a:cubicBezTo>
                    <a:pt x="12" y="15"/>
                    <a:pt x="10" y="16"/>
                    <a:pt x="8" y="16"/>
                  </a:cubicBezTo>
                  <a:cubicBezTo>
                    <a:pt x="6" y="16"/>
                    <a:pt x="4" y="15"/>
                    <a:pt x="2" y="13"/>
                  </a:cubicBezTo>
                  <a:cubicBezTo>
                    <a:pt x="1" y="12"/>
                    <a:pt x="0" y="10"/>
                    <a:pt x="0" y="8"/>
                  </a:cubicBezTo>
                  <a:cubicBezTo>
                    <a:pt x="0" y="6"/>
                    <a:pt x="1" y="4"/>
                    <a:pt x="2" y="3"/>
                  </a:cubicBezTo>
                  <a:cubicBezTo>
                    <a:pt x="4" y="1"/>
                    <a:pt x="6" y="0"/>
                    <a:pt x="8" y="0"/>
                  </a:cubicBezTo>
                  <a:cubicBezTo>
                    <a:pt x="10" y="0"/>
                    <a:pt x="12" y="1"/>
                    <a:pt x="14" y="3"/>
                  </a:cubicBezTo>
                  <a:cubicBezTo>
                    <a:pt x="15" y="4"/>
                    <a:pt x="16" y="6"/>
                    <a:pt x="16" y="8"/>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p:cNvSpPr>
            <p:nvPr userDrawn="1"/>
          </p:nvSpPr>
          <p:spPr bwMode="auto">
            <a:xfrm>
              <a:off x="10788651" y="-755650"/>
              <a:ext cx="44450" cy="357188"/>
            </a:xfrm>
            <a:custGeom>
              <a:avLst/>
              <a:gdLst>
                <a:gd name="T0" fmla="*/ 28 w 28"/>
                <a:gd name="T1" fmla="*/ 225 h 225"/>
                <a:gd name="T2" fmla="*/ 0 w 28"/>
                <a:gd name="T3" fmla="*/ 225 h 225"/>
                <a:gd name="T4" fmla="*/ 0 w 28"/>
                <a:gd name="T5" fmla="*/ 0 h 225"/>
                <a:gd name="T6" fmla="*/ 28 w 28"/>
                <a:gd name="T7" fmla="*/ 0 h 225"/>
                <a:gd name="T8" fmla="*/ 28 w 28"/>
                <a:gd name="T9" fmla="*/ 225 h 225"/>
                <a:gd name="T10" fmla="*/ 28 w 28"/>
                <a:gd name="T11" fmla="*/ 225 h 225"/>
              </a:gdLst>
              <a:ahLst/>
              <a:cxnLst>
                <a:cxn ang="0">
                  <a:pos x="T0" y="T1"/>
                </a:cxn>
                <a:cxn ang="0">
                  <a:pos x="T2" y="T3"/>
                </a:cxn>
                <a:cxn ang="0">
                  <a:pos x="T4" y="T5"/>
                </a:cxn>
                <a:cxn ang="0">
                  <a:pos x="T6" y="T7"/>
                </a:cxn>
                <a:cxn ang="0">
                  <a:pos x="T8" y="T9"/>
                </a:cxn>
                <a:cxn ang="0">
                  <a:pos x="T10" y="T11"/>
                </a:cxn>
              </a:cxnLst>
              <a:rect l="0" t="0" r="r" b="b"/>
              <a:pathLst>
                <a:path w="28" h="225">
                  <a:moveTo>
                    <a:pt x="28" y="225"/>
                  </a:moveTo>
                  <a:lnTo>
                    <a:pt x="0" y="225"/>
                  </a:lnTo>
                  <a:lnTo>
                    <a:pt x="0" y="0"/>
                  </a:lnTo>
                  <a:lnTo>
                    <a:pt x="28" y="0"/>
                  </a:lnTo>
                  <a:lnTo>
                    <a:pt x="28" y="225"/>
                  </a:lnTo>
                  <a:lnTo>
                    <a:pt x="28" y="225"/>
                  </a:ln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noEditPoints="1"/>
            </p:cNvSpPr>
            <p:nvPr userDrawn="1"/>
          </p:nvSpPr>
          <p:spPr bwMode="auto">
            <a:xfrm>
              <a:off x="10885488" y="-627063"/>
              <a:ext cx="222250" cy="236538"/>
            </a:xfrm>
            <a:custGeom>
              <a:avLst/>
              <a:gdLst>
                <a:gd name="T0" fmla="*/ 47 w 59"/>
                <a:gd name="T1" fmla="*/ 26 h 63"/>
                <a:gd name="T2" fmla="*/ 46 w 59"/>
                <a:gd name="T3" fmla="*/ 19 h 63"/>
                <a:gd name="T4" fmla="*/ 43 w 59"/>
                <a:gd name="T5" fmla="*/ 14 h 63"/>
                <a:gd name="T6" fmla="*/ 38 w 59"/>
                <a:gd name="T7" fmla="*/ 11 h 63"/>
                <a:gd name="T8" fmla="*/ 31 w 59"/>
                <a:gd name="T9" fmla="*/ 9 h 63"/>
                <a:gd name="T10" fmla="*/ 24 w 59"/>
                <a:gd name="T11" fmla="*/ 11 h 63"/>
                <a:gd name="T12" fmla="*/ 18 w 59"/>
                <a:gd name="T13" fmla="*/ 14 h 63"/>
                <a:gd name="T14" fmla="*/ 14 w 59"/>
                <a:gd name="T15" fmla="*/ 19 h 63"/>
                <a:gd name="T16" fmla="*/ 12 w 59"/>
                <a:gd name="T17" fmla="*/ 26 h 63"/>
                <a:gd name="T18" fmla="*/ 47 w 59"/>
                <a:gd name="T19" fmla="*/ 26 h 63"/>
                <a:gd name="T20" fmla="*/ 59 w 59"/>
                <a:gd name="T21" fmla="*/ 31 h 63"/>
                <a:gd name="T22" fmla="*/ 59 w 59"/>
                <a:gd name="T23" fmla="*/ 33 h 63"/>
                <a:gd name="T24" fmla="*/ 59 w 59"/>
                <a:gd name="T25" fmla="*/ 35 h 63"/>
                <a:gd name="T26" fmla="*/ 12 w 59"/>
                <a:gd name="T27" fmla="*/ 35 h 63"/>
                <a:gd name="T28" fmla="*/ 14 w 59"/>
                <a:gd name="T29" fmla="*/ 42 h 63"/>
                <a:gd name="T30" fmla="*/ 18 w 59"/>
                <a:gd name="T31" fmla="*/ 48 h 63"/>
                <a:gd name="T32" fmla="*/ 24 w 59"/>
                <a:gd name="T33" fmla="*/ 51 h 63"/>
                <a:gd name="T34" fmla="*/ 31 w 59"/>
                <a:gd name="T35" fmla="*/ 53 h 63"/>
                <a:gd name="T36" fmla="*/ 42 w 59"/>
                <a:gd name="T37" fmla="*/ 50 h 63"/>
                <a:gd name="T38" fmla="*/ 49 w 59"/>
                <a:gd name="T39" fmla="*/ 44 h 63"/>
                <a:gd name="T40" fmla="*/ 57 w 59"/>
                <a:gd name="T41" fmla="*/ 50 h 63"/>
                <a:gd name="T42" fmla="*/ 46 w 59"/>
                <a:gd name="T43" fmla="*/ 60 h 63"/>
                <a:gd name="T44" fmla="*/ 31 w 59"/>
                <a:gd name="T45" fmla="*/ 63 h 63"/>
                <a:gd name="T46" fmla="*/ 19 w 59"/>
                <a:gd name="T47" fmla="*/ 60 h 63"/>
                <a:gd name="T48" fmla="*/ 9 w 59"/>
                <a:gd name="T49" fmla="*/ 54 h 63"/>
                <a:gd name="T50" fmla="*/ 2 w 59"/>
                <a:gd name="T51" fmla="*/ 44 h 63"/>
                <a:gd name="T52" fmla="*/ 0 w 59"/>
                <a:gd name="T53" fmla="*/ 31 h 63"/>
                <a:gd name="T54" fmla="*/ 2 w 59"/>
                <a:gd name="T55" fmla="*/ 19 h 63"/>
                <a:gd name="T56" fmla="*/ 9 w 59"/>
                <a:gd name="T57" fmla="*/ 9 h 63"/>
                <a:gd name="T58" fmla="*/ 18 w 59"/>
                <a:gd name="T59" fmla="*/ 2 h 63"/>
                <a:gd name="T60" fmla="*/ 31 w 59"/>
                <a:gd name="T61" fmla="*/ 0 h 63"/>
                <a:gd name="T62" fmla="*/ 43 w 59"/>
                <a:gd name="T63" fmla="*/ 2 h 63"/>
                <a:gd name="T64" fmla="*/ 52 w 59"/>
                <a:gd name="T65" fmla="*/ 8 h 63"/>
                <a:gd name="T66" fmla="*/ 57 w 59"/>
                <a:gd name="T67" fmla="*/ 18 h 63"/>
                <a:gd name="T68" fmla="*/ 59 w 59"/>
                <a:gd name="T69"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63">
                  <a:moveTo>
                    <a:pt x="47" y="26"/>
                  </a:moveTo>
                  <a:cubicBezTo>
                    <a:pt x="47" y="24"/>
                    <a:pt x="47" y="22"/>
                    <a:pt x="46" y="19"/>
                  </a:cubicBezTo>
                  <a:cubicBezTo>
                    <a:pt x="45" y="17"/>
                    <a:pt x="44" y="16"/>
                    <a:pt x="43" y="14"/>
                  </a:cubicBezTo>
                  <a:cubicBezTo>
                    <a:pt x="42" y="13"/>
                    <a:pt x="40" y="11"/>
                    <a:pt x="38" y="11"/>
                  </a:cubicBezTo>
                  <a:cubicBezTo>
                    <a:pt x="36" y="10"/>
                    <a:pt x="33" y="9"/>
                    <a:pt x="31" y="9"/>
                  </a:cubicBezTo>
                  <a:cubicBezTo>
                    <a:pt x="28" y="9"/>
                    <a:pt x="26" y="10"/>
                    <a:pt x="24" y="11"/>
                  </a:cubicBezTo>
                  <a:cubicBezTo>
                    <a:pt x="21" y="11"/>
                    <a:pt x="19" y="13"/>
                    <a:pt x="18" y="14"/>
                  </a:cubicBezTo>
                  <a:cubicBezTo>
                    <a:pt x="16" y="16"/>
                    <a:pt x="15" y="17"/>
                    <a:pt x="14" y="19"/>
                  </a:cubicBezTo>
                  <a:cubicBezTo>
                    <a:pt x="13" y="22"/>
                    <a:pt x="12" y="24"/>
                    <a:pt x="12" y="26"/>
                  </a:cubicBezTo>
                  <a:cubicBezTo>
                    <a:pt x="47" y="26"/>
                    <a:pt x="47" y="26"/>
                    <a:pt x="47" y="26"/>
                  </a:cubicBezTo>
                  <a:close/>
                  <a:moveTo>
                    <a:pt x="59" y="31"/>
                  </a:moveTo>
                  <a:cubicBezTo>
                    <a:pt x="59" y="32"/>
                    <a:pt x="59" y="32"/>
                    <a:pt x="59" y="33"/>
                  </a:cubicBezTo>
                  <a:cubicBezTo>
                    <a:pt x="59" y="34"/>
                    <a:pt x="59" y="34"/>
                    <a:pt x="59" y="35"/>
                  </a:cubicBezTo>
                  <a:cubicBezTo>
                    <a:pt x="12" y="35"/>
                    <a:pt x="12" y="35"/>
                    <a:pt x="12" y="35"/>
                  </a:cubicBezTo>
                  <a:cubicBezTo>
                    <a:pt x="12" y="37"/>
                    <a:pt x="13" y="40"/>
                    <a:pt x="14" y="42"/>
                  </a:cubicBezTo>
                  <a:cubicBezTo>
                    <a:pt x="15" y="44"/>
                    <a:pt x="16" y="46"/>
                    <a:pt x="18" y="48"/>
                  </a:cubicBezTo>
                  <a:cubicBezTo>
                    <a:pt x="20" y="49"/>
                    <a:pt x="22" y="51"/>
                    <a:pt x="24" y="51"/>
                  </a:cubicBezTo>
                  <a:cubicBezTo>
                    <a:pt x="26" y="52"/>
                    <a:pt x="29" y="53"/>
                    <a:pt x="31" y="53"/>
                  </a:cubicBezTo>
                  <a:cubicBezTo>
                    <a:pt x="35" y="53"/>
                    <a:pt x="39" y="52"/>
                    <a:pt x="42" y="50"/>
                  </a:cubicBezTo>
                  <a:cubicBezTo>
                    <a:pt x="45" y="48"/>
                    <a:pt x="47" y="46"/>
                    <a:pt x="49" y="44"/>
                  </a:cubicBezTo>
                  <a:cubicBezTo>
                    <a:pt x="57" y="50"/>
                    <a:pt x="57" y="50"/>
                    <a:pt x="57" y="50"/>
                  </a:cubicBezTo>
                  <a:cubicBezTo>
                    <a:pt x="54" y="55"/>
                    <a:pt x="50" y="58"/>
                    <a:pt x="46" y="60"/>
                  </a:cubicBezTo>
                  <a:cubicBezTo>
                    <a:pt x="41" y="62"/>
                    <a:pt x="37" y="63"/>
                    <a:pt x="31" y="63"/>
                  </a:cubicBezTo>
                  <a:cubicBezTo>
                    <a:pt x="27" y="63"/>
                    <a:pt x="23" y="62"/>
                    <a:pt x="19" y="60"/>
                  </a:cubicBezTo>
                  <a:cubicBezTo>
                    <a:pt x="15" y="59"/>
                    <a:pt x="12" y="57"/>
                    <a:pt x="9" y="54"/>
                  </a:cubicBezTo>
                  <a:cubicBezTo>
                    <a:pt x="6" y="51"/>
                    <a:pt x="4" y="48"/>
                    <a:pt x="2" y="44"/>
                  </a:cubicBezTo>
                  <a:cubicBezTo>
                    <a:pt x="1" y="40"/>
                    <a:pt x="0" y="36"/>
                    <a:pt x="0" y="31"/>
                  </a:cubicBezTo>
                  <a:cubicBezTo>
                    <a:pt x="0" y="27"/>
                    <a:pt x="1" y="23"/>
                    <a:pt x="2" y="19"/>
                  </a:cubicBezTo>
                  <a:cubicBezTo>
                    <a:pt x="4" y="15"/>
                    <a:pt x="6" y="12"/>
                    <a:pt x="9" y="9"/>
                  </a:cubicBezTo>
                  <a:cubicBezTo>
                    <a:pt x="11" y="6"/>
                    <a:pt x="15" y="4"/>
                    <a:pt x="18" y="2"/>
                  </a:cubicBezTo>
                  <a:cubicBezTo>
                    <a:pt x="22" y="1"/>
                    <a:pt x="26" y="0"/>
                    <a:pt x="31" y="0"/>
                  </a:cubicBezTo>
                  <a:cubicBezTo>
                    <a:pt x="35" y="0"/>
                    <a:pt x="39" y="1"/>
                    <a:pt x="43" y="2"/>
                  </a:cubicBezTo>
                  <a:cubicBezTo>
                    <a:pt x="46" y="4"/>
                    <a:pt x="49" y="6"/>
                    <a:pt x="52" y="8"/>
                  </a:cubicBezTo>
                  <a:cubicBezTo>
                    <a:pt x="54" y="11"/>
                    <a:pt x="56" y="14"/>
                    <a:pt x="57" y="18"/>
                  </a:cubicBezTo>
                  <a:cubicBezTo>
                    <a:pt x="59" y="22"/>
                    <a:pt x="59" y="26"/>
                    <a:pt x="59" y="31"/>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6"/>
            <p:cNvSpPr>
              <a:spLocks/>
            </p:cNvSpPr>
            <p:nvPr userDrawn="1"/>
          </p:nvSpPr>
          <p:spPr bwMode="auto">
            <a:xfrm>
              <a:off x="11141076" y="-627063"/>
              <a:ext cx="180975" cy="236538"/>
            </a:xfrm>
            <a:custGeom>
              <a:avLst/>
              <a:gdLst>
                <a:gd name="T0" fmla="*/ 39 w 48"/>
                <a:gd name="T1" fmla="*/ 17 h 63"/>
                <a:gd name="T2" fmla="*/ 34 w 48"/>
                <a:gd name="T3" fmla="*/ 11 h 63"/>
                <a:gd name="T4" fmla="*/ 25 w 48"/>
                <a:gd name="T5" fmla="*/ 9 h 63"/>
                <a:gd name="T6" fmla="*/ 21 w 48"/>
                <a:gd name="T7" fmla="*/ 10 h 63"/>
                <a:gd name="T8" fmla="*/ 18 w 48"/>
                <a:gd name="T9" fmla="*/ 11 h 63"/>
                <a:gd name="T10" fmla="*/ 15 w 48"/>
                <a:gd name="T11" fmla="*/ 13 h 63"/>
                <a:gd name="T12" fmla="*/ 14 w 48"/>
                <a:gd name="T13" fmla="*/ 17 h 63"/>
                <a:gd name="T14" fmla="*/ 18 w 48"/>
                <a:gd name="T15" fmla="*/ 23 h 63"/>
                <a:gd name="T16" fmla="*/ 28 w 48"/>
                <a:gd name="T17" fmla="*/ 26 h 63"/>
                <a:gd name="T18" fmla="*/ 36 w 48"/>
                <a:gd name="T19" fmla="*/ 28 h 63"/>
                <a:gd name="T20" fmla="*/ 42 w 48"/>
                <a:gd name="T21" fmla="*/ 32 h 63"/>
                <a:gd name="T22" fmla="*/ 46 w 48"/>
                <a:gd name="T23" fmla="*/ 37 h 63"/>
                <a:gd name="T24" fmla="*/ 48 w 48"/>
                <a:gd name="T25" fmla="*/ 44 h 63"/>
                <a:gd name="T26" fmla="*/ 46 w 48"/>
                <a:gd name="T27" fmla="*/ 52 h 63"/>
                <a:gd name="T28" fmla="*/ 41 w 48"/>
                <a:gd name="T29" fmla="*/ 58 h 63"/>
                <a:gd name="T30" fmla="*/ 33 w 48"/>
                <a:gd name="T31" fmla="*/ 62 h 63"/>
                <a:gd name="T32" fmla="*/ 24 w 48"/>
                <a:gd name="T33" fmla="*/ 63 h 63"/>
                <a:gd name="T34" fmla="*/ 11 w 48"/>
                <a:gd name="T35" fmla="*/ 60 h 63"/>
                <a:gd name="T36" fmla="*/ 0 w 48"/>
                <a:gd name="T37" fmla="*/ 52 h 63"/>
                <a:gd name="T38" fmla="*/ 9 w 48"/>
                <a:gd name="T39" fmla="*/ 45 h 63"/>
                <a:gd name="T40" fmla="*/ 15 w 48"/>
                <a:gd name="T41" fmla="*/ 51 h 63"/>
                <a:gd name="T42" fmla="*/ 24 w 48"/>
                <a:gd name="T43" fmla="*/ 53 h 63"/>
                <a:gd name="T44" fmla="*/ 29 w 48"/>
                <a:gd name="T45" fmla="*/ 53 h 63"/>
                <a:gd name="T46" fmla="*/ 33 w 48"/>
                <a:gd name="T47" fmla="*/ 51 h 63"/>
                <a:gd name="T48" fmla="*/ 35 w 48"/>
                <a:gd name="T49" fmla="*/ 49 h 63"/>
                <a:gd name="T50" fmla="*/ 36 w 48"/>
                <a:gd name="T51" fmla="*/ 45 h 63"/>
                <a:gd name="T52" fmla="*/ 32 w 48"/>
                <a:gd name="T53" fmla="*/ 38 h 63"/>
                <a:gd name="T54" fmla="*/ 21 w 48"/>
                <a:gd name="T55" fmla="*/ 35 h 63"/>
                <a:gd name="T56" fmla="*/ 15 w 48"/>
                <a:gd name="T57" fmla="*/ 33 h 63"/>
                <a:gd name="T58" fmla="*/ 9 w 48"/>
                <a:gd name="T59" fmla="*/ 30 h 63"/>
                <a:gd name="T60" fmla="*/ 5 w 48"/>
                <a:gd name="T61" fmla="*/ 25 h 63"/>
                <a:gd name="T62" fmla="*/ 3 w 48"/>
                <a:gd name="T63" fmla="*/ 18 h 63"/>
                <a:gd name="T64" fmla="*/ 5 w 48"/>
                <a:gd name="T65" fmla="*/ 10 h 63"/>
                <a:gd name="T66" fmla="*/ 10 w 48"/>
                <a:gd name="T67" fmla="*/ 4 h 63"/>
                <a:gd name="T68" fmla="*/ 18 w 48"/>
                <a:gd name="T69" fmla="*/ 1 h 63"/>
                <a:gd name="T70" fmla="*/ 26 w 48"/>
                <a:gd name="T71" fmla="*/ 0 h 63"/>
                <a:gd name="T72" fmla="*/ 38 w 48"/>
                <a:gd name="T73" fmla="*/ 2 h 63"/>
                <a:gd name="T74" fmla="*/ 47 w 48"/>
                <a:gd name="T75" fmla="*/ 10 h 63"/>
                <a:gd name="T76" fmla="*/ 39 w 48"/>
                <a:gd name="T77"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 h="63">
                  <a:moveTo>
                    <a:pt x="39" y="17"/>
                  </a:moveTo>
                  <a:cubicBezTo>
                    <a:pt x="38" y="14"/>
                    <a:pt x="36" y="13"/>
                    <a:pt x="34" y="11"/>
                  </a:cubicBezTo>
                  <a:cubicBezTo>
                    <a:pt x="31" y="10"/>
                    <a:pt x="28" y="9"/>
                    <a:pt x="25" y="9"/>
                  </a:cubicBezTo>
                  <a:cubicBezTo>
                    <a:pt x="24" y="9"/>
                    <a:pt x="23" y="9"/>
                    <a:pt x="21" y="10"/>
                  </a:cubicBezTo>
                  <a:cubicBezTo>
                    <a:pt x="20" y="10"/>
                    <a:pt x="19" y="10"/>
                    <a:pt x="18" y="11"/>
                  </a:cubicBezTo>
                  <a:cubicBezTo>
                    <a:pt x="17" y="12"/>
                    <a:pt x="16" y="13"/>
                    <a:pt x="15" y="13"/>
                  </a:cubicBezTo>
                  <a:cubicBezTo>
                    <a:pt x="15" y="14"/>
                    <a:pt x="14" y="16"/>
                    <a:pt x="14" y="17"/>
                  </a:cubicBezTo>
                  <a:cubicBezTo>
                    <a:pt x="14" y="20"/>
                    <a:pt x="16" y="21"/>
                    <a:pt x="18" y="23"/>
                  </a:cubicBezTo>
                  <a:cubicBezTo>
                    <a:pt x="20" y="24"/>
                    <a:pt x="23" y="25"/>
                    <a:pt x="28" y="26"/>
                  </a:cubicBezTo>
                  <a:cubicBezTo>
                    <a:pt x="31" y="27"/>
                    <a:pt x="33" y="27"/>
                    <a:pt x="36" y="28"/>
                  </a:cubicBezTo>
                  <a:cubicBezTo>
                    <a:pt x="38" y="29"/>
                    <a:pt x="40" y="30"/>
                    <a:pt x="42" y="32"/>
                  </a:cubicBezTo>
                  <a:cubicBezTo>
                    <a:pt x="44" y="33"/>
                    <a:pt x="45" y="35"/>
                    <a:pt x="46" y="37"/>
                  </a:cubicBezTo>
                  <a:cubicBezTo>
                    <a:pt x="47" y="39"/>
                    <a:pt x="48" y="41"/>
                    <a:pt x="48" y="44"/>
                  </a:cubicBezTo>
                  <a:cubicBezTo>
                    <a:pt x="48" y="47"/>
                    <a:pt x="47" y="50"/>
                    <a:pt x="46" y="52"/>
                  </a:cubicBezTo>
                  <a:cubicBezTo>
                    <a:pt x="45" y="55"/>
                    <a:pt x="43" y="57"/>
                    <a:pt x="41" y="58"/>
                  </a:cubicBezTo>
                  <a:cubicBezTo>
                    <a:pt x="38" y="60"/>
                    <a:pt x="36" y="61"/>
                    <a:pt x="33" y="62"/>
                  </a:cubicBezTo>
                  <a:cubicBezTo>
                    <a:pt x="30" y="62"/>
                    <a:pt x="27" y="63"/>
                    <a:pt x="24" y="63"/>
                  </a:cubicBezTo>
                  <a:cubicBezTo>
                    <a:pt x="20" y="63"/>
                    <a:pt x="15" y="62"/>
                    <a:pt x="11" y="60"/>
                  </a:cubicBezTo>
                  <a:cubicBezTo>
                    <a:pt x="7" y="58"/>
                    <a:pt x="3" y="56"/>
                    <a:pt x="0" y="52"/>
                  </a:cubicBezTo>
                  <a:cubicBezTo>
                    <a:pt x="9" y="45"/>
                    <a:pt x="9" y="45"/>
                    <a:pt x="9" y="45"/>
                  </a:cubicBezTo>
                  <a:cubicBezTo>
                    <a:pt x="10" y="47"/>
                    <a:pt x="12" y="49"/>
                    <a:pt x="15" y="51"/>
                  </a:cubicBezTo>
                  <a:cubicBezTo>
                    <a:pt x="18" y="52"/>
                    <a:pt x="21" y="53"/>
                    <a:pt x="24" y="53"/>
                  </a:cubicBezTo>
                  <a:cubicBezTo>
                    <a:pt x="26" y="53"/>
                    <a:pt x="27" y="53"/>
                    <a:pt x="29" y="53"/>
                  </a:cubicBezTo>
                  <a:cubicBezTo>
                    <a:pt x="30" y="52"/>
                    <a:pt x="31" y="52"/>
                    <a:pt x="33" y="51"/>
                  </a:cubicBezTo>
                  <a:cubicBezTo>
                    <a:pt x="34" y="51"/>
                    <a:pt x="35" y="50"/>
                    <a:pt x="35" y="49"/>
                  </a:cubicBezTo>
                  <a:cubicBezTo>
                    <a:pt x="36" y="48"/>
                    <a:pt x="36" y="46"/>
                    <a:pt x="36" y="45"/>
                  </a:cubicBezTo>
                  <a:cubicBezTo>
                    <a:pt x="36" y="42"/>
                    <a:pt x="35" y="40"/>
                    <a:pt x="32" y="38"/>
                  </a:cubicBezTo>
                  <a:cubicBezTo>
                    <a:pt x="30" y="37"/>
                    <a:pt x="26" y="36"/>
                    <a:pt x="21" y="35"/>
                  </a:cubicBezTo>
                  <a:cubicBezTo>
                    <a:pt x="19" y="34"/>
                    <a:pt x="17" y="34"/>
                    <a:pt x="15" y="33"/>
                  </a:cubicBezTo>
                  <a:cubicBezTo>
                    <a:pt x="13" y="32"/>
                    <a:pt x="11" y="31"/>
                    <a:pt x="9" y="30"/>
                  </a:cubicBezTo>
                  <a:cubicBezTo>
                    <a:pt x="7" y="29"/>
                    <a:pt x="6" y="27"/>
                    <a:pt x="5" y="25"/>
                  </a:cubicBezTo>
                  <a:cubicBezTo>
                    <a:pt x="4" y="23"/>
                    <a:pt x="3" y="21"/>
                    <a:pt x="3" y="18"/>
                  </a:cubicBezTo>
                  <a:cubicBezTo>
                    <a:pt x="3" y="15"/>
                    <a:pt x="4" y="12"/>
                    <a:pt x="5" y="10"/>
                  </a:cubicBezTo>
                  <a:cubicBezTo>
                    <a:pt x="7" y="8"/>
                    <a:pt x="8" y="6"/>
                    <a:pt x="10" y="4"/>
                  </a:cubicBezTo>
                  <a:cubicBezTo>
                    <a:pt x="13" y="3"/>
                    <a:pt x="15" y="2"/>
                    <a:pt x="18" y="1"/>
                  </a:cubicBezTo>
                  <a:cubicBezTo>
                    <a:pt x="20" y="0"/>
                    <a:pt x="23" y="0"/>
                    <a:pt x="26" y="0"/>
                  </a:cubicBezTo>
                  <a:cubicBezTo>
                    <a:pt x="30" y="0"/>
                    <a:pt x="34" y="1"/>
                    <a:pt x="38" y="2"/>
                  </a:cubicBezTo>
                  <a:cubicBezTo>
                    <a:pt x="42" y="4"/>
                    <a:pt x="45" y="7"/>
                    <a:pt x="47" y="10"/>
                  </a:cubicBezTo>
                  <a:cubicBezTo>
                    <a:pt x="39" y="17"/>
                    <a:pt x="39" y="17"/>
                    <a:pt x="39" y="17"/>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7"/>
            <p:cNvSpPr>
              <a:spLocks noEditPoints="1"/>
            </p:cNvSpPr>
            <p:nvPr userDrawn="1"/>
          </p:nvSpPr>
          <p:spPr bwMode="auto">
            <a:xfrm>
              <a:off x="11476038" y="-627063"/>
              <a:ext cx="198438" cy="236538"/>
            </a:xfrm>
            <a:custGeom>
              <a:avLst/>
              <a:gdLst>
                <a:gd name="T0" fmla="*/ 38 w 53"/>
                <a:gd name="T1" fmla="*/ 33 h 63"/>
                <a:gd name="T2" fmla="*/ 29 w 53"/>
                <a:gd name="T3" fmla="*/ 33 h 63"/>
                <a:gd name="T4" fmla="*/ 21 w 53"/>
                <a:gd name="T5" fmla="*/ 35 h 63"/>
                <a:gd name="T6" fmla="*/ 14 w 53"/>
                <a:gd name="T7" fmla="*/ 38 h 63"/>
                <a:gd name="T8" fmla="*/ 12 w 53"/>
                <a:gd name="T9" fmla="*/ 44 h 63"/>
                <a:gd name="T10" fmla="*/ 13 w 53"/>
                <a:gd name="T11" fmla="*/ 48 h 63"/>
                <a:gd name="T12" fmla="*/ 16 w 53"/>
                <a:gd name="T13" fmla="*/ 51 h 63"/>
                <a:gd name="T14" fmla="*/ 20 w 53"/>
                <a:gd name="T15" fmla="*/ 53 h 63"/>
                <a:gd name="T16" fmla="*/ 24 w 53"/>
                <a:gd name="T17" fmla="*/ 53 h 63"/>
                <a:gd name="T18" fmla="*/ 37 w 53"/>
                <a:gd name="T19" fmla="*/ 48 h 63"/>
                <a:gd name="T20" fmla="*/ 41 w 53"/>
                <a:gd name="T21" fmla="*/ 36 h 63"/>
                <a:gd name="T22" fmla="*/ 41 w 53"/>
                <a:gd name="T23" fmla="*/ 33 h 63"/>
                <a:gd name="T24" fmla="*/ 38 w 53"/>
                <a:gd name="T25" fmla="*/ 33 h 63"/>
                <a:gd name="T26" fmla="*/ 41 w 53"/>
                <a:gd name="T27" fmla="*/ 23 h 63"/>
                <a:gd name="T28" fmla="*/ 37 w 53"/>
                <a:gd name="T29" fmla="*/ 13 h 63"/>
                <a:gd name="T30" fmla="*/ 27 w 53"/>
                <a:gd name="T31" fmla="*/ 10 h 63"/>
                <a:gd name="T32" fmla="*/ 17 w 53"/>
                <a:gd name="T33" fmla="*/ 11 h 63"/>
                <a:gd name="T34" fmla="*/ 10 w 53"/>
                <a:gd name="T35" fmla="*/ 16 h 63"/>
                <a:gd name="T36" fmla="*/ 3 w 53"/>
                <a:gd name="T37" fmla="*/ 9 h 63"/>
                <a:gd name="T38" fmla="*/ 14 w 53"/>
                <a:gd name="T39" fmla="*/ 2 h 63"/>
                <a:gd name="T40" fmla="*/ 28 w 53"/>
                <a:gd name="T41" fmla="*/ 0 h 63"/>
                <a:gd name="T42" fmla="*/ 39 w 53"/>
                <a:gd name="T43" fmla="*/ 2 h 63"/>
                <a:gd name="T44" fmla="*/ 47 w 53"/>
                <a:gd name="T45" fmla="*/ 7 h 63"/>
                <a:gd name="T46" fmla="*/ 51 w 53"/>
                <a:gd name="T47" fmla="*/ 14 h 63"/>
                <a:gd name="T48" fmla="*/ 53 w 53"/>
                <a:gd name="T49" fmla="*/ 23 h 63"/>
                <a:gd name="T50" fmla="*/ 53 w 53"/>
                <a:gd name="T51" fmla="*/ 49 h 63"/>
                <a:gd name="T52" fmla="*/ 53 w 53"/>
                <a:gd name="T53" fmla="*/ 56 h 63"/>
                <a:gd name="T54" fmla="*/ 53 w 53"/>
                <a:gd name="T55" fmla="*/ 61 h 63"/>
                <a:gd name="T56" fmla="*/ 43 w 53"/>
                <a:gd name="T57" fmla="*/ 61 h 63"/>
                <a:gd name="T58" fmla="*/ 42 w 53"/>
                <a:gd name="T59" fmla="*/ 53 h 63"/>
                <a:gd name="T60" fmla="*/ 41 w 53"/>
                <a:gd name="T61" fmla="*/ 53 h 63"/>
                <a:gd name="T62" fmla="*/ 33 w 53"/>
                <a:gd name="T63" fmla="*/ 60 h 63"/>
                <a:gd name="T64" fmla="*/ 21 w 53"/>
                <a:gd name="T65" fmla="*/ 63 h 63"/>
                <a:gd name="T66" fmla="*/ 14 w 53"/>
                <a:gd name="T67" fmla="*/ 62 h 63"/>
                <a:gd name="T68" fmla="*/ 7 w 53"/>
                <a:gd name="T69" fmla="*/ 59 h 63"/>
                <a:gd name="T70" fmla="*/ 2 w 53"/>
                <a:gd name="T71" fmla="*/ 53 h 63"/>
                <a:gd name="T72" fmla="*/ 0 w 53"/>
                <a:gd name="T73" fmla="*/ 44 h 63"/>
                <a:gd name="T74" fmla="*/ 3 w 53"/>
                <a:gd name="T75" fmla="*/ 34 h 63"/>
                <a:gd name="T76" fmla="*/ 13 w 53"/>
                <a:gd name="T77" fmla="*/ 28 h 63"/>
                <a:gd name="T78" fmla="*/ 26 w 53"/>
                <a:gd name="T79" fmla="*/ 25 h 63"/>
                <a:gd name="T80" fmla="*/ 41 w 53"/>
                <a:gd name="T81" fmla="*/ 24 h 63"/>
                <a:gd name="T82" fmla="*/ 41 w 53"/>
                <a:gd name="T83" fmla="*/ 2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63">
                  <a:moveTo>
                    <a:pt x="38" y="33"/>
                  </a:moveTo>
                  <a:cubicBezTo>
                    <a:pt x="35" y="33"/>
                    <a:pt x="32" y="33"/>
                    <a:pt x="29" y="33"/>
                  </a:cubicBezTo>
                  <a:cubicBezTo>
                    <a:pt x="26" y="33"/>
                    <a:pt x="23" y="34"/>
                    <a:pt x="21" y="35"/>
                  </a:cubicBezTo>
                  <a:cubicBezTo>
                    <a:pt x="18" y="35"/>
                    <a:pt x="16" y="37"/>
                    <a:pt x="14" y="38"/>
                  </a:cubicBezTo>
                  <a:cubicBezTo>
                    <a:pt x="13" y="40"/>
                    <a:pt x="12" y="42"/>
                    <a:pt x="12" y="44"/>
                  </a:cubicBezTo>
                  <a:cubicBezTo>
                    <a:pt x="12" y="46"/>
                    <a:pt x="12" y="47"/>
                    <a:pt x="13" y="48"/>
                  </a:cubicBezTo>
                  <a:cubicBezTo>
                    <a:pt x="14" y="50"/>
                    <a:pt x="15" y="51"/>
                    <a:pt x="16" y="51"/>
                  </a:cubicBezTo>
                  <a:cubicBezTo>
                    <a:pt x="17" y="52"/>
                    <a:pt x="18" y="53"/>
                    <a:pt x="20" y="53"/>
                  </a:cubicBezTo>
                  <a:cubicBezTo>
                    <a:pt x="21" y="53"/>
                    <a:pt x="23" y="53"/>
                    <a:pt x="24" y="53"/>
                  </a:cubicBezTo>
                  <a:cubicBezTo>
                    <a:pt x="30" y="53"/>
                    <a:pt x="34" y="52"/>
                    <a:pt x="37" y="48"/>
                  </a:cubicBezTo>
                  <a:cubicBezTo>
                    <a:pt x="40" y="45"/>
                    <a:pt x="41" y="41"/>
                    <a:pt x="41" y="36"/>
                  </a:cubicBezTo>
                  <a:cubicBezTo>
                    <a:pt x="41" y="33"/>
                    <a:pt x="41" y="33"/>
                    <a:pt x="41" y="33"/>
                  </a:cubicBezTo>
                  <a:cubicBezTo>
                    <a:pt x="38" y="33"/>
                    <a:pt x="38" y="33"/>
                    <a:pt x="38" y="33"/>
                  </a:cubicBezTo>
                  <a:close/>
                  <a:moveTo>
                    <a:pt x="41" y="23"/>
                  </a:moveTo>
                  <a:cubicBezTo>
                    <a:pt x="41" y="18"/>
                    <a:pt x="40" y="15"/>
                    <a:pt x="37" y="13"/>
                  </a:cubicBezTo>
                  <a:cubicBezTo>
                    <a:pt x="35" y="11"/>
                    <a:pt x="31" y="10"/>
                    <a:pt x="27" y="10"/>
                  </a:cubicBezTo>
                  <a:cubicBezTo>
                    <a:pt x="23" y="10"/>
                    <a:pt x="20" y="10"/>
                    <a:pt x="17" y="11"/>
                  </a:cubicBezTo>
                  <a:cubicBezTo>
                    <a:pt x="14" y="13"/>
                    <a:pt x="12" y="14"/>
                    <a:pt x="10" y="16"/>
                  </a:cubicBezTo>
                  <a:cubicBezTo>
                    <a:pt x="3" y="9"/>
                    <a:pt x="3" y="9"/>
                    <a:pt x="3" y="9"/>
                  </a:cubicBezTo>
                  <a:cubicBezTo>
                    <a:pt x="6" y="6"/>
                    <a:pt x="10" y="4"/>
                    <a:pt x="14" y="2"/>
                  </a:cubicBezTo>
                  <a:cubicBezTo>
                    <a:pt x="18" y="1"/>
                    <a:pt x="23" y="0"/>
                    <a:pt x="28" y="0"/>
                  </a:cubicBezTo>
                  <a:cubicBezTo>
                    <a:pt x="32" y="0"/>
                    <a:pt x="36" y="1"/>
                    <a:pt x="39" y="2"/>
                  </a:cubicBezTo>
                  <a:cubicBezTo>
                    <a:pt x="42" y="3"/>
                    <a:pt x="45" y="5"/>
                    <a:pt x="47" y="7"/>
                  </a:cubicBezTo>
                  <a:cubicBezTo>
                    <a:pt x="49" y="9"/>
                    <a:pt x="50" y="11"/>
                    <a:pt x="51" y="14"/>
                  </a:cubicBezTo>
                  <a:cubicBezTo>
                    <a:pt x="52" y="17"/>
                    <a:pt x="53" y="20"/>
                    <a:pt x="53" y="23"/>
                  </a:cubicBezTo>
                  <a:cubicBezTo>
                    <a:pt x="53" y="49"/>
                    <a:pt x="53" y="49"/>
                    <a:pt x="53" y="49"/>
                  </a:cubicBezTo>
                  <a:cubicBezTo>
                    <a:pt x="53" y="51"/>
                    <a:pt x="53" y="53"/>
                    <a:pt x="53" y="56"/>
                  </a:cubicBezTo>
                  <a:cubicBezTo>
                    <a:pt x="53" y="58"/>
                    <a:pt x="53" y="60"/>
                    <a:pt x="53" y="61"/>
                  </a:cubicBezTo>
                  <a:cubicBezTo>
                    <a:pt x="43" y="61"/>
                    <a:pt x="43" y="61"/>
                    <a:pt x="43" y="61"/>
                  </a:cubicBezTo>
                  <a:cubicBezTo>
                    <a:pt x="42" y="58"/>
                    <a:pt x="42" y="55"/>
                    <a:pt x="42" y="53"/>
                  </a:cubicBezTo>
                  <a:cubicBezTo>
                    <a:pt x="41" y="53"/>
                    <a:pt x="41" y="53"/>
                    <a:pt x="41" y="53"/>
                  </a:cubicBezTo>
                  <a:cubicBezTo>
                    <a:pt x="39" y="56"/>
                    <a:pt x="36" y="58"/>
                    <a:pt x="33" y="60"/>
                  </a:cubicBezTo>
                  <a:cubicBezTo>
                    <a:pt x="30" y="62"/>
                    <a:pt x="26" y="63"/>
                    <a:pt x="21" y="63"/>
                  </a:cubicBezTo>
                  <a:cubicBezTo>
                    <a:pt x="19" y="63"/>
                    <a:pt x="17" y="62"/>
                    <a:pt x="14" y="62"/>
                  </a:cubicBezTo>
                  <a:cubicBezTo>
                    <a:pt x="12" y="61"/>
                    <a:pt x="9" y="60"/>
                    <a:pt x="7" y="59"/>
                  </a:cubicBezTo>
                  <a:cubicBezTo>
                    <a:pt x="5" y="57"/>
                    <a:pt x="3" y="55"/>
                    <a:pt x="2" y="53"/>
                  </a:cubicBezTo>
                  <a:cubicBezTo>
                    <a:pt x="1" y="51"/>
                    <a:pt x="0" y="48"/>
                    <a:pt x="0" y="44"/>
                  </a:cubicBezTo>
                  <a:cubicBezTo>
                    <a:pt x="0" y="40"/>
                    <a:pt x="1" y="36"/>
                    <a:pt x="3" y="34"/>
                  </a:cubicBezTo>
                  <a:cubicBezTo>
                    <a:pt x="6" y="31"/>
                    <a:pt x="9" y="29"/>
                    <a:pt x="13" y="28"/>
                  </a:cubicBezTo>
                  <a:cubicBezTo>
                    <a:pt x="17" y="26"/>
                    <a:pt x="21" y="25"/>
                    <a:pt x="26" y="25"/>
                  </a:cubicBezTo>
                  <a:cubicBezTo>
                    <a:pt x="31" y="24"/>
                    <a:pt x="36" y="24"/>
                    <a:pt x="41" y="24"/>
                  </a:cubicBezTo>
                  <a:cubicBezTo>
                    <a:pt x="41" y="23"/>
                    <a:pt x="41" y="23"/>
                    <a:pt x="41" y="23"/>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8"/>
            <p:cNvSpPr>
              <a:spLocks/>
            </p:cNvSpPr>
            <p:nvPr userDrawn="1"/>
          </p:nvSpPr>
          <p:spPr bwMode="auto">
            <a:xfrm>
              <a:off x="11734801" y="-627063"/>
              <a:ext cx="131763" cy="228600"/>
            </a:xfrm>
            <a:custGeom>
              <a:avLst/>
              <a:gdLst>
                <a:gd name="T0" fmla="*/ 0 w 35"/>
                <a:gd name="T1" fmla="*/ 8 h 61"/>
                <a:gd name="T2" fmla="*/ 0 w 35"/>
                <a:gd name="T3" fmla="*/ 2 h 61"/>
                <a:gd name="T4" fmla="*/ 11 w 35"/>
                <a:gd name="T5" fmla="*/ 2 h 61"/>
                <a:gd name="T6" fmla="*/ 11 w 35"/>
                <a:gd name="T7" fmla="*/ 7 h 61"/>
                <a:gd name="T8" fmla="*/ 11 w 35"/>
                <a:gd name="T9" fmla="*/ 12 h 61"/>
                <a:gd name="T10" fmla="*/ 12 w 35"/>
                <a:gd name="T11" fmla="*/ 12 h 61"/>
                <a:gd name="T12" fmla="*/ 19 w 35"/>
                <a:gd name="T13" fmla="*/ 3 h 61"/>
                <a:gd name="T14" fmla="*/ 30 w 35"/>
                <a:gd name="T15" fmla="*/ 0 h 61"/>
                <a:gd name="T16" fmla="*/ 35 w 35"/>
                <a:gd name="T17" fmla="*/ 0 h 61"/>
                <a:gd name="T18" fmla="*/ 34 w 35"/>
                <a:gd name="T19" fmla="*/ 11 h 61"/>
                <a:gd name="T20" fmla="*/ 29 w 35"/>
                <a:gd name="T21" fmla="*/ 11 h 61"/>
                <a:gd name="T22" fmla="*/ 21 w 35"/>
                <a:gd name="T23" fmla="*/ 12 h 61"/>
                <a:gd name="T24" fmla="*/ 16 w 35"/>
                <a:gd name="T25" fmla="*/ 17 h 61"/>
                <a:gd name="T26" fmla="*/ 13 w 35"/>
                <a:gd name="T27" fmla="*/ 23 h 61"/>
                <a:gd name="T28" fmla="*/ 12 w 35"/>
                <a:gd name="T29" fmla="*/ 30 h 61"/>
                <a:gd name="T30" fmla="*/ 12 w 35"/>
                <a:gd name="T31" fmla="*/ 61 h 61"/>
                <a:gd name="T32" fmla="*/ 0 w 35"/>
                <a:gd name="T33" fmla="*/ 61 h 61"/>
                <a:gd name="T34" fmla="*/ 0 w 35"/>
                <a:gd name="T35" fmla="*/ 14 h 61"/>
                <a:gd name="T36" fmla="*/ 0 w 35"/>
                <a:gd name="T37"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61">
                  <a:moveTo>
                    <a:pt x="0" y="8"/>
                  </a:moveTo>
                  <a:cubicBezTo>
                    <a:pt x="0" y="6"/>
                    <a:pt x="0" y="4"/>
                    <a:pt x="0" y="2"/>
                  </a:cubicBezTo>
                  <a:cubicBezTo>
                    <a:pt x="11" y="2"/>
                    <a:pt x="11" y="2"/>
                    <a:pt x="11" y="2"/>
                  </a:cubicBezTo>
                  <a:cubicBezTo>
                    <a:pt x="11" y="3"/>
                    <a:pt x="11" y="5"/>
                    <a:pt x="11" y="7"/>
                  </a:cubicBezTo>
                  <a:cubicBezTo>
                    <a:pt x="11" y="9"/>
                    <a:pt x="11" y="10"/>
                    <a:pt x="11" y="12"/>
                  </a:cubicBezTo>
                  <a:cubicBezTo>
                    <a:pt x="12" y="12"/>
                    <a:pt x="12" y="12"/>
                    <a:pt x="12" y="12"/>
                  </a:cubicBezTo>
                  <a:cubicBezTo>
                    <a:pt x="13" y="8"/>
                    <a:pt x="16" y="5"/>
                    <a:pt x="19" y="3"/>
                  </a:cubicBezTo>
                  <a:cubicBezTo>
                    <a:pt x="22" y="1"/>
                    <a:pt x="26" y="0"/>
                    <a:pt x="30" y="0"/>
                  </a:cubicBezTo>
                  <a:cubicBezTo>
                    <a:pt x="32" y="0"/>
                    <a:pt x="33" y="0"/>
                    <a:pt x="35" y="0"/>
                  </a:cubicBezTo>
                  <a:cubicBezTo>
                    <a:pt x="34" y="11"/>
                    <a:pt x="34" y="11"/>
                    <a:pt x="34" y="11"/>
                  </a:cubicBezTo>
                  <a:cubicBezTo>
                    <a:pt x="32" y="11"/>
                    <a:pt x="31" y="11"/>
                    <a:pt x="29" y="11"/>
                  </a:cubicBezTo>
                  <a:cubicBezTo>
                    <a:pt x="26" y="11"/>
                    <a:pt x="23" y="11"/>
                    <a:pt x="21" y="12"/>
                  </a:cubicBezTo>
                  <a:cubicBezTo>
                    <a:pt x="19" y="13"/>
                    <a:pt x="17" y="15"/>
                    <a:pt x="16" y="17"/>
                  </a:cubicBezTo>
                  <a:cubicBezTo>
                    <a:pt x="15" y="18"/>
                    <a:pt x="14" y="20"/>
                    <a:pt x="13" y="23"/>
                  </a:cubicBezTo>
                  <a:cubicBezTo>
                    <a:pt x="12" y="25"/>
                    <a:pt x="12" y="27"/>
                    <a:pt x="12" y="30"/>
                  </a:cubicBezTo>
                  <a:cubicBezTo>
                    <a:pt x="12" y="61"/>
                    <a:pt x="12" y="61"/>
                    <a:pt x="12" y="61"/>
                  </a:cubicBezTo>
                  <a:cubicBezTo>
                    <a:pt x="0" y="61"/>
                    <a:pt x="0" y="61"/>
                    <a:pt x="0" y="61"/>
                  </a:cubicBezTo>
                  <a:cubicBezTo>
                    <a:pt x="0" y="14"/>
                    <a:pt x="0" y="14"/>
                    <a:pt x="0" y="14"/>
                  </a:cubicBezTo>
                  <a:cubicBezTo>
                    <a:pt x="0" y="13"/>
                    <a:pt x="0" y="11"/>
                    <a:pt x="0" y="8"/>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9"/>
            <p:cNvSpPr>
              <a:spLocks noEditPoints="1"/>
            </p:cNvSpPr>
            <p:nvPr userDrawn="1"/>
          </p:nvSpPr>
          <p:spPr bwMode="auto">
            <a:xfrm>
              <a:off x="11880851" y="-627063"/>
              <a:ext cx="225425" cy="236538"/>
            </a:xfrm>
            <a:custGeom>
              <a:avLst/>
              <a:gdLst>
                <a:gd name="T0" fmla="*/ 47 w 60"/>
                <a:gd name="T1" fmla="*/ 26 h 63"/>
                <a:gd name="T2" fmla="*/ 46 w 60"/>
                <a:gd name="T3" fmla="*/ 19 h 63"/>
                <a:gd name="T4" fmla="*/ 43 w 60"/>
                <a:gd name="T5" fmla="*/ 14 h 63"/>
                <a:gd name="T6" fmla="*/ 38 w 60"/>
                <a:gd name="T7" fmla="*/ 11 h 63"/>
                <a:gd name="T8" fmla="*/ 31 w 60"/>
                <a:gd name="T9" fmla="*/ 9 h 63"/>
                <a:gd name="T10" fmla="*/ 24 w 60"/>
                <a:gd name="T11" fmla="*/ 11 h 63"/>
                <a:gd name="T12" fmla="*/ 18 w 60"/>
                <a:gd name="T13" fmla="*/ 14 h 63"/>
                <a:gd name="T14" fmla="*/ 14 w 60"/>
                <a:gd name="T15" fmla="*/ 19 h 63"/>
                <a:gd name="T16" fmla="*/ 12 w 60"/>
                <a:gd name="T17" fmla="*/ 26 h 63"/>
                <a:gd name="T18" fmla="*/ 47 w 60"/>
                <a:gd name="T19" fmla="*/ 26 h 63"/>
                <a:gd name="T20" fmla="*/ 60 w 60"/>
                <a:gd name="T21" fmla="*/ 31 h 63"/>
                <a:gd name="T22" fmla="*/ 60 w 60"/>
                <a:gd name="T23" fmla="*/ 33 h 63"/>
                <a:gd name="T24" fmla="*/ 59 w 60"/>
                <a:gd name="T25" fmla="*/ 35 h 63"/>
                <a:gd name="T26" fmla="*/ 12 w 60"/>
                <a:gd name="T27" fmla="*/ 35 h 63"/>
                <a:gd name="T28" fmla="*/ 14 w 60"/>
                <a:gd name="T29" fmla="*/ 42 h 63"/>
                <a:gd name="T30" fmla="*/ 18 w 60"/>
                <a:gd name="T31" fmla="*/ 48 h 63"/>
                <a:gd name="T32" fmla="*/ 24 w 60"/>
                <a:gd name="T33" fmla="*/ 51 h 63"/>
                <a:gd name="T34" fmla="*/ 31 w 60"/>
                <a:gd name="T35" fmla="*/ 53 h 63"/>
                <a:gd name="T36" fmla="*/ 42 w 60"/>
                <a:gd name="T37" fmla="*/ 50 h 63"/>
                <a:gd name="T38" fmla="*/ 49 w 60"/>
                <a:gd name="T39" fmla="*/ 44 h 63"/>
                <a:gd name="T40" fmla="*/ 57 w 60"/>
                <a:gd name="T41" fmla="*/ 50 h 63"/>
                <a:gd name="T42" fmla="*/ 46 w 60"/>
                <a:gd name="T43" fmla="*/ 60 h 63"/>
                <a:gd name="T44" fmla="*/ 31 w 60"/>
                <a:gd name="T45" fmla="*/ 63 h 63"/>
                <a:gd name="T46" fmla="*/ 19 w 60"/>
                <a:gd name="T47" fmla="*/ 60 h 63"/>
                <a:gd name="T48" fmla="*/ 9 w 60"/>
                <a:gd name="T49" fmla="*/ 54 h 63"/>
                <a:gd name="T50" fmla="*/ 2 w 60"/>
                <a:gd name="T51" fmla="*/ 44 h 63"/>
                <a:gd name="T52" fmla="*/ 0 w 60"/>
                <a:gd name="T53" fmla="*/ 31 h 63"/>
                <a:gd name="T54" fmla="*/ 2 w 60"/>
                <a:gd name="T55" fmla="*/ 19 h 63"/>
                <a:gd name="T56" fmla="*/ 9 w 60"/>
                <a:gd name="T57" fmla="*/ 9 h 63"/>
                <a:gd name="T58" fmla="*/ 19 w 60"/>
                <a:gd name="T59" fmla="*/ 2 h 63"/>
                <a:gd name="T60" fmla="*/ 31 w 60"/>
                <a:gd name="T61" fmla="*/ 0 h 63"/>
                <a:gd name="T62" fmla="*/ 43 w 60"/>
                <a:gd name="T63" fmla="*/ 2 h 63"/>
                <a:gd name="T64" fmla="*/ 52 w 60"/>
                <a:gd name="T65" fmla="*/ 8 h 63"/>
                <a:gd name="T66" fmla="*/ 58 w 60"/>
                <a:gd name="T67" fmla="*/ 18 h 63"/>
                <a:gd name="T68" fmla="*/ 60 w 60"/>
                <a:gd name="T69"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63">
                  <a:moveTo>
                    <a:pt x="47" y="26"/>
                  </a:moveTo>
                  <a:cubicBezTo>
                    <a:pt x="47" y="24"/>
                    <a:pt x="47" y="22"/>
                    <a:pt x="46" y="19"/>
                  </a:cubicBezTo>
                  <a:cubicBezTo>
                    <a:pt x="46" y="17"/>
                    <a:pt x="45" y="16"/>
                    <a:pt x="43" y="14"/>
                  </a:cubicBezTo>
                  <a:cubicBezTo>
                    <a:pt x="42" y="13"/>
                    <a:pt x="40" y="11"/>
                    <a:pt x="38" y="11"/>
                  </a:cubicBezTo>
                  <a:cubicBezTo>
                    <a:pt x="36" y="10"/>
                    <a:pt x="34" y="9"/>
                    <a:pt x="31" y="9"/>
                  </a:cubicBezTo>
                  <a:cubicBezTo>
                    <a:pt x="28" y="9"/>
                    <a:pt x="26" y="10"/>
                    <a:pt x="24" y="11"/>
                  </a:cubicBezTo>
                  <a:cubicBezTo>
                    <a:pt x="21" y="11"/>
                    <a:pt x="20" y="13"/>
                    <a:pt x="18" y="14"/>
                  </a:cubicBezTo>
                  <a:cubicBezTo>
                    <a:pt x="16" y="16"/>
                    <a:pt x="15" y="17"/>
                    <a:pt x="14" y="19"/>
                  </a:cubicBezTo>
                  <a:cubicBezTo>
                    <a:pt x="13" y="22"/>
                    <a:pt x="12" y="24"/>
                    <a:pt x="12" y="26"/>
                  </a:cubicBezTo>
                  <a:cubicBezTo>
                    <a:pt x="47" y="26"/>
                    <a:pt x="47" y="26"/>
                    <a:pt x="47" y="26"/>
                  </a:cubicBezTo>
                  <a:close/>
                  <a:moveTo>
                    <a:pt x="60" y="31"/>
                  </a:moveTo>
                  <a:cubicBezTo>
                    <a:pt x="60" y="32"/>
                    <a:pt x="60" y="32"/>
                    <a:pt x="60" y="33"/>
                  </a:cubicBezTo>
                  <a:cubicBezTo>
                    <a:pt x="60" y="34"/>
                    <a:pt x="59" y="34"/>
                    <a:pt x="59" y="35"/>
                  </a:cubicBezTo>
                  <a:cubicBezTo>
                    <a:pt x="12" y="35"/>
                    <a:pt x="12" y="35"/>
                    <a:pt x="12" y="35"/>
                  </a:cubicBezTo>
                  <a:cubicBezTo>
                    <a:pt x="12" y="37"/>
                    <a:pt x="13" y="40"/>
                    <a:pt x="14" y="42"/>
                  </a:cubicBezTo>
                  <a:cubicBezTo>
                    <a:pt x="15" y="44"/>
                    <a:pt x="16" y="46"/>
                    <a:pt x="18" y="48"/>
                  </a:cubicBezTo>
                  <a:cubicBezTo>
                    <a:pt x="20" y="49"/>
                    <a:pt x="22" y="51"/>
                    <a:pt x="24" y="51"/>
                  </a:cubicBezTo>
                  <a:cubicBezTo>
                    <a:pt x="26" y="52"/>
                    <a:pt x="29" y="53"/>
                    <a:pt x="31" y="53"/>
                  </a:cubicBezTo>
                  <a:cubicBezTo>
                    <a:pt x="35" y="53"/>
                    <a:pt x="39" y="52"/>
                    <a:pt x="42" y="50"/>
                  </a:cubicBezTo>
                  <a:cubicBezTo>
                    <a:pt x="45" y="48"/>
                    <a:pt x="47" y="46"/>
                    <a:pt x="49" y="44"/>
                  </a:cubicBezTo>
                  <a:cubicBezTo>
                    <a:pt x="57" y="50"/>
                    <a:pt x="57" y="50"/>
                    <a:pt x="57" y="50"/>
                  </a:cubicBezTo>
                  <a:cubicBezTo>
                    <a:pt x="54" y="55"/>
                    <a:pt x="50" y="58"/>
                    <a:pt x="46" y="60"/>
                  </a:cubicBezTo>
                  <a:cubicBezTo>
                    <a:pt x="41" y="62"/>
                    <a:pt x="37" y="63"/>
                    <a:pt x="31" y="63"/>
                  </a:cubicBezTo>
                  <a:cubicBezTo>
                    <a:pt x="27" y="63"/>
                    <a:pt x="23" y="62"/>
                    <a:pt x="19" y="60"/>
                  </a:cubicBezTo>
                  <a:cubicBezTo>
                    <a:pt x="15" y="59"/>
                    <a:pt x="12" y="57"/>
                    <a:pt x="9" y="54"/>
                  </a:cubicBezTo>
                  <a:cubicBezTo>
                    <a:pt x="6" y="51"/>
                    <a:pt x="4" y="48"/>
                    <a:pt x="2" y="44"/>
                  </a:cubicBezTo>
                  <a:cubicBezTo>
                    <a:pt x="1" y="40"/>
                    <a:pt x="0" y="36"/>
                    <a:pt x="0" y="31"/>
                  </a:cubicBezTo>
                  <a:cubicBezTo>
                    <a:pt x="0" y="27"/>
                    <a:pt x="1" y="23"/>
                    <a:pt x="2" y="19"/>
                  </a:cubicBezTo>
                  <a:cubicBezTo>
                    <a:pt x="4" y="15"/>
                    <a:pt x="6" y="12"/>
                    <a:pt x="9" y="9"/>
                  </a:cubicBezTo>
                  <a:cubicBezTo>
                    <a:pt x="12" y="6"/>
                    <a:pt x="15" y="4"/>
                    <a:pt x="19" y="2"/>
                  </a:cubicBezTo>
                  <a:cubicBezTo>
                    <a:pt x="22" y="1"/>
                    <a:pt x="26" y="0"/>
                    <a:pt x="31" y="0"/>
                  </a:cubicBezTo>
                  <a:cubicBezTo>
                    <a:pt x="35" y="0"/>
                    <a:pt x="39" y="1"/>
                    <a:pt x="43" y="2"/>
                  </a:cubicBezTo>
                  <a:cubicBezTo>
                    <a:pt x="46" y="4"/>
                    <a:pt x="49" y="6"/>
                    <a:pt x="52" y="8"/>
                  </a:cubicBezTo>
                  <a:cubicBezTo>
                    <a:pt x="54" y="11"/>
                    <a:pt x="56" y="14"/>
                    <a:pt x="58" y="18"/>
                  </a:cubicBezTo>
                  <a:cubicBezTo>
                    <a:pt x="59" y="22"/>
                    <a:pt x="60" y="26"/>
                    <a:pt x="60" y="31"/>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p:cNvSpPr>
            <p:nvPr userDrawn="1"/>
          </p:nvSpPr>
          <p:spPr bwMode="auto">
            <a:xfrm>
              <a:off x="12260263" y="-627063"/>
              <a:ext cx="198438" cy="228600"/>
            </a:xfrm>
            <a:custGeom>
              <a:avLst/>
              <a:gdLst>
                <a:gd name="T0" fmla="*/ 11 w 53"/>
                <a:gd name="T1" fmla="*/ 2 h 61"/>
                <a:gd name="T2" fmla="*/ 11 w 53"/>
                <a:gd name="T3" fmla="*/ 7 h 61"/>
                <a:gd name="T4" fmla="*/ 11 w 53"/>
                <a:gd name="T5" fmla="*/ 11 h 61"/>
                <a:gd name="T6" fmla="*/ 12 w 53"/>
                <a:gd name="T7" fmla="*/ 11 h 61"/>
                <a:gd name="T8" fmla="*/ 15 w 53"/>
                <a:gd name="T9" fmla="*/ 7 h 61"/>
                <a:gd name="T10" fmla="*/ 19 w 53"/>
                <a:gd name="T11" fmla="*/ 3 h 61"/>
                <a:gd name="T12" fmla="*/ 25 w 53"/>
                <a:gd name="T13" fmla="*/ 1 h 61"/>
                <a:gd name="T14" fmla="*/ 31 w 53"/>
                <a:gd name="T15" fmla="*/ 0 h 61"/>
                <a:gd name="T16" fmla="*/ 41 w 53"/>
                <a:gd name="T17" fmla="*/ 2 h 61"/>
                <a:gd name="T18" fmla="*/ 48 w 53"/>
                <a:gd name="T19" fmla="*/ 7 h 61"/>
                <a:gd name="T20" fmla="*/ 52 w 53"/>
                <a:gd name="T21" fmla="*/ 15 h 61"/>
                <a:gd name="T22" fmla="*/ 53 w 53"/>
                <a:gd name="T23" fmla="*/ 24 h 61"/>
                <a:gd name="T24" fmla="*/ 53 w 53"/>
                <a:gd name="T25" fmla="*/ 61 h 61"/>
                <a:gd name="T26" fmla="*/ 41 w 53"/>
                <a:gd name="T27" fmla="*/ 61 h 61"/>
                <a:gd name="T28" fmla="*/ 41 w 53"/>
                <a:gd name="T29" fmla="*/ 28 h 61"/>
                <a:gd name="T30" fmla="*/ 41 w 53"/>
                <a:gd name="T31" fmla="*/ 21 h 61"/>
                <a:gd name="T32" fmla="*/ 39 w 53"/>
                <a:gd name="T33" fmla="*/ 15 h 61"/>
                <a:gd name="T34" fmla="*/ 35 w 53"/>
                <a:gd name="T35" fmla="*/ 11 h 61"/>
                <a:gd name="T36" fmla="*/ 28 w 53"/>
                <a:gd name="T37" fmla="*/ 10 h 61"/>
                <a:gd name="T38" fmla="*/ 16 w 53"/>
                <a:gd name="T39" fmla="*/ 15 h 61"/>
                <a:gd name="T40" fmla="*/ 12 w 53"/>
                <a:gd name="T41" fmla="*/ 29 h 61"/>
                <a:gd name="T42" fmla="*/ 12 w 53"/>
                <a:gd name="T43" fmla="*/ 61 h 61"/>
                <a:gd name="T44" fmla="*/ 0 w 53"/>
                <a:gd name="T45" fmla="*/ 61 h 61"/>
                <a:gd name="T46" fmla="*/ 0 w 53"/>
                <a:gd name="T47" fmla="*/ 14 h 61"/>
                <a:gd name="T48" fmla="*/ 0 w 53"/>
                <a:gd name="T49" fmla="*/ 8 h 61"/>
                <a:gd name="T50" fmla="*/ 0 w 53"/>
                <a:gd name="T51" fmla="*/ 2 h 61"/>
                <a:gd name="T52" fmla="*/ 11 w 53"/>
                <a:gd name="T53"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 h="61">
                  <a:moveTo>
                    <a:pt x="11" y="2"/>
                  </a:moveTo>
                  <a:cubicBezTo>
                    <a:pt x="11" y="3"/>
                    <a:pt x="11" y="5"/>
                    <a:pt x="11" y="7"/>
                  </a:cubicBezTo>
                  <a:cubicBezTo>
                    <a:pt x="11" y="9"/>
                    <a:pt x="11" y="10"/>
                    <a:pt x="11" y="11"/>
                  </a:cubicBezTo>
                  <a:cubicBezTo>
                    <a:pt x="12" y="11"/>
                    <a:pt x="12" y="11"/>
                    <a:pt x="12" y="11"/>
                  </a:cubicBezTo>
                  <a:cubicBezTo>
                    <a:pt x="12" y="10"/>
                    <a:pt x="14" y="8"/>
                    <a:pt x="15" y="7"/>
                  </a:cubicBezTo>
                  <a:cubicBezTo>
                    <a:pt x="16" y="6"/>
                    <a:pt x="18" y="4"/>
                    <a:pt x="19" y="3"/>
                  </a:cubicBezTo>
                  <a:cubicBezTo>
                    <a:pt x="21" y="2"/>
                    <a:pt x="23" y="1"/>
                    <a:pt x="25" y="1"/>
                  </a:cubicBezTo>
                  <a:cubicBezTo>
                    <a:pt x="27" y="0"/>
                    <a:pt x="29" y="0"/>
                    <a:pt x="31" y="0"/>
                  </a:cubicBezTo>
                  <a:cubicBezTo>
                    <a:pt x="35" y="0"/>
                    <a:pt x="38" y="1"/>
                    <a:pt x="41" y="2"/>
                  </a:cubicBezTo>
                  <a:cubicBezTo>
                    <a:pt x="44" y="3"/>
                    <a:pt x="46" y="5"/>
                    <a:pt x="48" y="7"/>
                  </a:cubicBezTo>
                  <a:cubicBezTo>
                    <a:pt x="50" y="9"/>
                    <a:pt x="51" y="12"/>
                    <a:pt x="52" y="15"/>
                  </a:cubicBezTo>
                  <a:cubicBezTo>
                    <a:pt x="53" y="18"/>
                    <a:pt x="53" y="21"/>
                    <a:pt x="53" y="24"/>
                  </a:cubicBezTo>
                  <a:cubicBezTo>
                    <a:pt x="53" y="61"/>
                    <a:pt x="53" y="61"/>
                    <a:pt x="53" y="61"/>
                  </a:cubicBezTo>
                  <a:cubicBezTo>
                    <a:pt x="41" y="61"/>
                    <a:pt x="41" y="61"/>
                    <a:pt x="41" y="61"/>
                  </a:cubicBezTo>
                  <a:cubicBezTo>
                    <a:pt x="41" y="28"/>
                    <a:pt x="41" y="28"/>
                    <a:pt x="41" y="28"/>
                  </a:cubicBezTo>
                  <a:cubicBezTo>
                    <a:pt x="41" y="26"/>
                    <a:pt x="41" y="23"/>
                    <a:pt x="41" y="21"/>
                  </a:cubicBezTo>
                  <a:cubicBezTo>
                    <a:pt x="41" y="19"/>
                    <a:pt x="40" y="17"/>
                    <a:pt x="39" y="15"/>
                  </a:cubicBezTo>
                  <a:cubicBezTo>
                    <a:pt x="38" y="14"/>
                    <a:pt x="36" y="12"/>
                    <a:pt x="35" y="11"/>
                  </a:cubicBezTo>
                  <a:cubicBezTo>
                    <a:pt x="33" y="10"/>
                    <a:pt x="31" y="10"/>
                    <a:pt x="28" y="10"/>
                  </a:cubicBezTo>
                  <a:cubicBezTo>
                    <a:pt x="23" y="10"/>
                    <a:pt x="19" y="12"/>
                    <a:pt x="16" y="15"/>
                  </a:cubicBezTo>
                  <a:cubicBezTo>
                    <a:pt x="13" y="19"/>
                    <a:pt x="12" y="24"/>
                    <a:pt x="12" y="29"/>
                  </a:cubicBezTo>
                  <a:cubicBezTo>
                    <a:pt x="12" y="61"/>
                    <a:pt x="12" y="61"/>
                    <a:pt x="12" y="61"/>
                  </a:cubicBezTo>
                  <a:cubicBezTo>
                    <a:pt x="0" y="61"/>
                    <a:pt x="0" y="61"/>
                    <a:pt x="0" y="61"/>
                  </a:cubicBezTo>
                  <a:cubicBezTo>
                    <a:pt x="0" y="14"/>
                    <a:pt x="0" y="14"/>
                    <a:pt x="0" y="14"/>
                  </a:cubicBezTo>
                  <a:cubicBezTo>
                    <a:pt x="0" y="13"/>
                    <a:pt x="0" y="11"/>
                    <a:pt x="0" y="8"/>
                  </a:cubicBezTo>
                  <a:cubicBezTo>
                    <a:pt x="0" y="6"/>
                    <a:pt x="0" y="4"/>
                    <a:pt x="0" y="2"/>
                  </a:cubicBezTo>
                  <a:cubicBezTo>
                    <a:pt x="11" y="2"/>
                    <a:pt x="11" y="2"/>
                    <a:pt x="11" y="2"/>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EditPoints="1"/>
            </p:cNvSpPr>
            <p:nvPr userDrawn="1"/>
          </p:nvSpPr>
          <p:spPr bwMode="auto">
            <a:xfrm>
              <a:off x="12507913" y="-627063"/>
              <a:ext cx="239713" cy="236538"/>
            </a:xfrm>
            <a:custGeom>
              <a:avLst/>
              <a:gdLst>
                <a:gd name="T0" fmla="*/ 52 w 64"/>
                <a:gd name="T1" fmla="*/ 31 h 63"/>
                <a:gd name="T2" fmla="*/ 51 w 64"/>
                <a:gd name="T3" fmla="*/ 23 h 63"/>
                <a:gd name="T4" fmla="*/ 47 w 64"/>
                <a:gd name="T5" fmla="*/ 16 h 63"/>
                <a:gd name="T6" fmla="*/ 41 w 64"/>
                <a:gd name="T7" fmla="*/ 12 h 63"/>
                <a:gd name="T8" fmla="*/ 32 w 64"/>
                <a:gd name="T9" fmla="*/ 10 h 63"/>
                <a:gd name="T10" fmla="*/ 24 w 64"/>
                <a:gd name="T11" fmla="*/ 12 h 63"/>
                <a:gd name="T12" fmla="*/ 18 w 64"/>
                <a:gd name="T13" fmla="*/ 16 h 63"/>
                <a:gd name="T14" fmla="*/ 14 w 64"/>
                <a:gd name="T15" fmla="*/ 23 h 63"/>
                <a:gd name="T16" fmla="*/ 12 w 64"/>
                <a:gd name="T17" fmla="*/ 31 h 63"/>
                <a:gd name="T18" fmla="*/ 14 w 64"/>
                <a:gd name="T19" fmla="*/ 39 h 63"/>
                <a:gd name="T20" fmla="*/ 18 w 64"/>
                <a:gd name="T21" fmla="*/ 46 h 63"/>
                <a:gd name="T22" fmla="*/ 24 w 64"/>
                <a:gd name="T23" fmla="*/ 51 h 63"/>
                <a:gd name="T24" fmla="*/ 32 w 64"/>
                <a:gd name="T25" fmla="*/ 53 h 63"/>
                <a:gd name="T26" fmla="*/ 41 w 64"/>
                <a:gd name="T27" fmla="*/ 51 h 63"/>
                <a:gd name="T28" fmla="*/ 47 w 64"/>
                <a:gd name="T29" fmla="*/ 46 h 63"/>
                <a:gd name="T30" fmla="*/ 51 w 64"/>
                <a:gd name="T31" fmla="*/ 39 h 63"/>
                <a:gd name="T32" fmla="*/ 52 w 64"/>
                <a:gd name="T33" fmla="*/ 31 h 63"/>
                <a:gd name="T34" fmla="*/ 64 w 64"/>
                <a:gd name="T35" fmla="*/ 31 h 63"/>
                <a:gd name="T36" fmla="*/ 62 w 64"/>
                <a:gd name="T37" fmla="*/ 44 h 63"/>
                <a:gd name="T38" fmla="*/ 55 w 64"/>
                <a:gd name="T39" fmla="*/ 54 h 63"/>
                <a:gd name="T40" fmla="*/ 45 w 64"/>
                <a:gd name="T41" fmla="*/ 60 h 63"/>
                <a:gd name="T42" fmla="*/ 32 w 64"/>
                <a:gd name="T43" fmla="*/ 63 h 63"/>
                <a:gd name="T44" fmla="*/ 20 w 64"/>
                <a:gd name="T45" fmla="*/ 60 h 63"/>
                <a:gd name="T46" fmla="*/ 9 w 64"/>
                <a:gd name="T47" fmla="*/ 54 h 63"/>
                <a:gd name="T48" fmla="*/ 3 w 64"/>
                <a:gd name="T49" fmla="*/ 44 h 63"/>
                <a:gd name="T50" fmla="*/ 0 w 64"/>
                <a:gd name="T51" fmla="*/ 31 h 63"/>
                <a:gd name="T52" fmla="*/ 3 w 64"/>
                <a:gd name="T53" fmla="*/ 19 h 63"/>
                <a:gd name="T54" fmla="*/ 9 w 64"/>
                <a:gd name="T55" fmla="*/ 9 h 63"/>
                <a:gd name="T56" fmla="*/ 20 w 64"/>
                <a:gd name="T57" fmla="*/ 2 h 63"/>
                <a:gd name="T58" fmla="*/ 32 w 64"/>
                <a:gd name="T59" fmla="*/ 0 h 63"/>
                <a:gd name="T60" fmla="*/ 45 w 64"/>
                <a:gd name="T61" fmla="*/ 2 h 63"/>
                <a:gd name="T62" fmla="*/ 55 w 64"/>
                <a:gd name="T63" fmla="*/ 9 h 63"/>
                <a:gd name="T64" fmla="*/ 62 w 64"/>
                <a:gd name="T65" fmla="*/ 19 h 63"/>
                <a:gd name="T66" fmla="*/ 64 w 64"/>
                <a:gd name="T6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63">
                  <a:moveTo>
                    <a:pt x="52" y="31"/>
                  </a:moveTo>
                  <a:cubicBezTo>
                    <a:pt x="52" y="28"/>
                    <a:pt x="52" y="26"/>
                    <a:pt x="51" y="23"/>
                  </a:cubicBezTo>
                  <a:cubicBezTo>
                    <a:pt x="50" y="21"/>
                    <a:pt x="49" y="18"/>
                    <a:pt x="47" y="16"/>
                  </a:cubicBezTo>
                  <a:cubicBezTo>
                    <a:pt x="45" y="14"/>
                    <a:pt x="43" y="13"/>
                    <a:pt x="41" y="12"/>
                  </a:cubicBezTo>
                  <a:cubicBezTo>
                    <a:pt x="38" y="10"/>
                    <a:pt x="35" y="10"/>
                    <a:pt x="32" y="10"/>
                  </a:cubicBezTo>
                  <a:cubicBezTo>
                    <a:pt x="29" y="10"/>
                    <a:pt x="26" y="10"/>
                    <a:pt x="24" y="12"/>
                  </a:cubicBezTo>
                  <a:cubicBezTo>
                    <a:pt x="21" y="13"/>
                    <a:pt x="19" y="14"/>
                    <a:pt x="18" y="16"/>
                  </a:cubicBezTo>
                  <a:cubicBezTo>
                    <a:pt x="16" y="18"/>
                    <a:pt x="15" y="21"/>
                    <a:pt x="14" y="23"/>
                  </a:cubicBezTo>
                  <a:cubicBezTo>
                    <a:pt x="13" y="26"/>
                    <a:pt x="12" y="28"/>
                    <a:pt x="12" y="31"/>
                  </a:cubicBezTo>
                  <a:cubicBezTo>
                    <a:pt x="12" y="34"/>
                    <a:pt x="13" y="37"/>
                    <a:pt x="14" y="39"/>
                  </a:cubicBezTo>
                  <a:cubicBezTo>
                    <a:pt x="15" y="42"/>
                    <a:pt x="16" y="44"/>
                    <a:pt x="18" y="46"/>
                  </a:cubicBezTo>
                  <a:cubicBezTo>
                    <a:pt x="19" y="48"/>
                    <a:pt x="21" y="50"/>
                    <a:pt x="24" y="51"/>
                  </a:cubicBezTo>
                  <a:cubicBezTo>
                    <a:pt x="26" y="52"/>
                    <a:pt x="29" y="53"/>
                    <a:pt x="32" y="53"/>
                  </a:cubicBezTo>
                  <a:cubicBezTo>
                    <a:pt x="35" y="53"/>
                    <a:pt x="38" y="52"/>
                    <a:pt x="41" y="51"/>
                  </a:cubicBezTo>
                  <a:cubicBezTo>
                    <a:pt x="43" y="50"/>
                    <a:pt x="45" y="48"/>
                    <a:pt x="47" y="46"/>
                  </a:cubicBezTo>
                  <a:cubicBezTo>
                    <a:pt x="49" y="44"/>
                    <a:pt x="50" y="42"/>
                    <a:pt x="51" y="39"/>
                  </a:cubicBezTo>
                  <a:cubicBezTo>
                    <a:pt x="52" y="37"/>
                    <a:pt x="52" y="34"/>
                    <a:pt x="52" y="31"/>
                  </a:cubicBezTo>
                  <a:close/>
                  <a:moveTo>
                    <a:pt x="64" y="31"/>
                  </a:moveTo>
                  <a:cubicBezTo>
                    <a:pt x="64" y="36"/>
                    <a:pt x="64" y="40"/>
                    <a:pt x="62" y="44"/>
                  </a:cubicBezTo>
                  <a:cubicBezTo>
                    <a:pt x="60" y="48"/>
                    <a:pt x="58" y="51"/>
                    <a:pt x="55" y="54"/>
                  </a:cubicBezTo>
                  <a:cubicBezTo>
                    <a:pt x="52" y="57"/>
                    <a:pt x="49" y="59"/>
                    <a:pt x="45" y="60"/>
                  </a:cubicBezTo>
                  <a:cubicBezTo>
                    <a:pt x="41" y="62"/>
                    <a:pt x="37" y="63"/>
                    <a:pt x="32" y="63"/>
                  </a:cubicBezTo>
                  <a:cubicBezTo>
                    <a:pt x="28" y="63"/>
                    <a:pt x="24" y="62"/>
                    <a:pt x="20" y="60"/>
                  </a:cubicBezTo>
                  <a:cubicBezTo>
                    <a:pt x="16" y="59"/>
                    <a:pt x="12" y="57"/>
                    <a:pt x="9" y="54"/>
                  </a:cubicBezTo>
                  <a:cubicBezTo>
                    <a:pt x="7" y="51"/>
                    <a:pt x="4" y="48"/>
                    <a:pt x="3" y="44"/>
                  </a:cubicBezTo>
                  <a:cubicBezTo>
                    <a:pt x="1" y="40"/>
                    <a:pt x="0" y="36"/>
                    <a:pt x="0" y="31"/>
                  </a:cubicBezTo>
                  <a:cubicBezTo>
                    <a:pt x="0" y="27"/>
                    <a:pt x="1" y="22"/>
                    <a:pt x="3" y="19"/>
                  </a:cubicBezTo>
                  <a:cubicBezTo>
                    <a:pt x="4" y="15"/>
                    <a:pt x="7" y="12"/>
                    <a:pt x="9" y="9"/>
                  </a:cubicBezTo>
                  <a:cubicBezTo>
                    <a:pt x="12" y="6"/>
                    <a:pt x="16" y="4"/>
                    <a:pt x="20" y="2"/>
                  </a:cubicBezTo>
                  <a:cubicBezTo>
                    <a:pt x="24" y="1"/>
                    <a:pt x="28" y="0"/>
                    <a:pt x="32" y="0"/>
                  </a:cubicBezTo>
                  <a:cubicBezTo>
                    <a:pt x="37" y="0"/>
                    <a:pt x="41" y="1"/>
                    <a:pt x="45" y="2"/>
                  </a:cubicBezTo>
                  <a:cubicBezTo>
                    <a:pt x="49" y="4"/>
                    <a:pt x="52" y="6"/>
                    <a:pt x="55" y="9"/>
                  </a:cubicBezTo>
                  <a:cubicBezTo>
                    <a:pt x="58" y="12"/>
                    <a:pt x="60" y="15"/>
                    <a:pt x="62" y="19"/>
                  </a:cubicBezTo>
                  <a:cubicBezTo>
                    <a:pt x="64" y="22"/>
                    <a:pt x="64" y="27"/>
                    <a:pt x="64" y="31"/>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2"/>
            <p:cNvSpPr>
              <a:spLocks/>
            </p:cNvSpPr>
            <p:nvPr userDrawn="1"/>
          </p:nvSpPr>
          <p:spPr bwMode="auto">
            <a:xfrm>
              <a:off x="12777788" y="-620713"/>
              <a:ext cx="349250" cy="222250"/>
            </a:xfrm>
            <a:custGeom>
              <a:avLst/>
              <a:gdLst>
                <a:gd name="T0" fmla="*/ 31 w 220"/>
                <a:gd name="T1" fmla="*/ 0 h 140"/>
                <a:gd name="T2" fmla="*/ 62 w 220"/>
                <a:gd name="T3" fmla="*/ 107 h 140"/>
                <a:gd name="T4" fmla="*/ 62 w 220"/>
                <a:gd name="T5" fmla="*/ 107 h 140"/>
                <a:gd name="T6" fmla="*/ 95 w 220"/>
                <a:gd name="T7" fmla="*/ 0 h 140"/>
                <a:gd name="T8" fmla="*/ 126 w 220"/>
                <a:gd name="T9" fmla="*/ 0 h 140"/>
                <a:gd name="T10" fmla="*/ 159 w 220"/>
                <a:gd name="T11" fmla="*/ 107 h 140"/>
                <a:gd name="T12" fmla="*/ 161 w 220"/>
                <a:gd name="T13" fmla="*/ 107 h 140"/>
                <a:gd name="T14" fmla="*/ 192 w 220"/>
                <a:gd name="T15" fmla="*/ 0 h 140"/>
                <a:gd name="T16" fmla="*/ 220 w 220"/>
                <a:gd name="T17" fmla="*/ 0 h 140"/>
                <a:gd name="T18" fmla="*/ 175 w 220"/>
                <a:gd name="T19" fmla="*/ 140 h 140"/>
                <a:gd name="T20" fmla="*/ 145 w 220"/>
                <a:gd name="T21" fmla="*/ 140 h 140"/>
                <a:gd name="T22" fmla="*/ 111 w 220"/>
                <a:gd name="T23" fmla="*/ 34 h 140"/>
                <a:gd name="T24" fmla="*/ 109 w 220"/>
                <a:gd name="T25" fmla="*/ 34 h 140"/>
                <a:gd name="T26" fmla="*/ 76 w 220"/>
                <a:gd name="T27" fmla="*/ 140 h 140"/>
                <a:gd name="T28" fmla="*/ 48 w 220"/>
                <a:gd name="T29" fmla="*/ 140 h 140"/>
                <a:gd name="T30" fmla="*/ 0 w 220"/>
                <a:gd name="T31" fmla="*/ 0 h 140"/>
                <a:gd name="T32" fmla="*/ 31 w 220"/>
                <a:gd name="T33" fmla="*/ 0 h 140"/>
                <a:gd name="T34" fmla="*/ 31 w 220"/>
                <a:gd name="T3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0" h="140">
                  <a:moveTo>
                    <a:pt x="31" y="0"/>
                  </a:moveTo>
                  <a:lnTo>
                    <a:pt x="62" y="107"/>
                  </a:lnTo>
                  <a:lnTo>
                    <a:pt x="62" y="107"/>
                  </a:lnTo>
                  <a:lnTo>
                    <a:pt x="95" y="0"/>
                  </a:lnTo>
                  <a:lnTo>
                    <a:pt x="126" y="0"/>
                  </a:lnTo>
                  <a:lnTo>
                    <a:pt x="159" y="107"/>
                  </a:lnTo>
                  <a:lnTo>
                    <a:pt x="161" y="107"/>
                  </a:lnTo>
                  <a:lnTo>
                    <a:pt x="192" y="0"/>
                  </a:lnTo>
                  <a:lnTo>
                    <a:pt x="220" y="0"/>
                  </a:lnTo>
                  <a:lnTo>
                    <a:pt x="175" y="140"/>
                  </a:lnTo>
                  <a:lnTo>
                    <a:pt x="145" y="140"/>
                  </a:lnTo>
                  <a:lnTo>
                    <a:pt x="111" y="34"/>
                  </a:lnTo>
                  <a:lnTo>
                    <a:pt x="109" y="34"/>
                  </a:lnTo>
                  <a:lnTo>
                    <a:pt x="76" y="140"/>
                  </a:lnTo>
                  <a:lnTo>
                    <a:pt x="48" y="140"/>
                  </a:lnTo>
                  <a:lnTo>
                    <a:pt x="0" y="0"/>
                  </a:lnTo>
                  <a:lnTo>
                    <a:pt x="31" y="0"/>
                  </a:lnTo>
                  <a:lnTo>
                    <a:pt x="31" y="0"/>
                  </a:ln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82299678"/>
      </p:ext>
    </p:extLst>
  </p:cSld>
  <p:clrMap bg1="lt1" tx1="dk1" bg2="lt2" tx2="dk2" accent1="accent1" accent2="accent2" accent3="accent3" accent4="accent4" accent5="accent5" accent6="accent6" hlink="hlink" folHlink="folHlink"/>
  <p:hf dt="0"/>
  <p:notesStyle>
    <a:lvl1pPr marL="117475" indent="-117475" algn="l" defTabSz="914400" rtl="0" eaLnBrk="1" latinLnBrk="0" hangingPunct="1">
      <a:spcBef>
        <a:spcPts val="400"/>
      </a:spcBef>
      <a:buFont typeface="Arial" panose="020B0604020202020204" pitchFamily="34" charset="0"/>
      <a:buChar char="•"/>
      <a:defRPr sz="1200" kern="1200">
        <a:solidFill>
          <a:schemeClr val="tx1"/>
        </a:solidFill>
        <a:latin typeface="+mn-lt"/>
        <a:ea typeface="+mn-ea"/>
        <a:cs typeface="+mn-cs"/>
      </a:defRPr>
    </a:lvl1pPr>
    <a:lvl2pPr marL="228600" indent="-111125" algn="l" defTabSz="914400" rtl="0" eaLnBrk="1" latinLnBrk="0" hangingPunct="1">
      <a:spcBef>
        <a:spcPts val="400"/>
      </a:spcBef>
      <a:buFont typeface="Arial" panose="020B0604020202020204" pitchFamily="34" charset="0"/>
      <a:buChar char="-"/>
      <a:defRPr sz="1200" kern="1200">
        <a:solidFill>
          <a:schemeClr val="tx1"/>
        </a:solidFill>
        <a:latin typeface="+mn-lt"/>
        <a:ea typeface="+mn-ea"/>
        <a:cs typeface="+mn-cs"/>
      </a:defRPr>
    </a:lvl2pPr>
    <a:lvl3pPr marL="346075" indent="-117475" algn="l" defTabSz="914400" rtl="0" eaLnBrk="1" latinLnBrk="0" hangingPunct="1">
      <a:spcBef>
        <a:spcPts val="400"/>
      </a:spcBef>
      <a:buFont typeface="Arial" panose="020B0604020202020204" pitchFamily="34" charset="0"/>
      <a:buChar char="›"/>
      <a:defRPr sz="1200" kern="1200">
        <a:solidFill>
          <a:schemeClr val="tx1"/>
        </a:solidFill>
        <a:latin typeface="+mn-lt"/>
        <a:ea typeface="+mn-ea"/>
        <a:cs typeface="+mn-cs"/>
      </a:defRPr>
    </a:lvl3pPr>
    <a:lvl4pPr marL="512763" indent="-166688" algn="l" defTabSz="914400" rtl="0" eaLnBrk="1" latinLnBrk="0" hangingPunct="1">
      <a:spcBef>
        <a:spcPts val="400"/>
      </a:spcBef>
      <a:buFont typeface="Arial" panose="020B0604020202020204" pitchFamily="34" charset="0"/>
      <a:buChar char="»"/>
      <a:defRPr sz="1200" kern="1200">
        <a:solidFill>
          <a:schemeClr val="tx1"/>
        </a:solidFill>
        <a:latin typeface="+mn-lt"/>
        <a:ea typeface="+mn-ea"/>
        <a:cs typeface="+mn-cs"/>
      </a:defRPr>
    </a:lvl4pPr>
    <a:lvl5pPr marL="630238" indent="-117475" algn="l" defTabSz="914400" rtl="0" eaLnBrk="1" latinLnBrk="0" hangingPunct="1">
      <a:spcBef>
        <a:spcPts val="400"/>
      </a:spcBef>
      <a:buSzPct val="75000"/>
      <a:buFont typeface="Wingdings" panose="05000000000000000000" pitchFamily="2"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6893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95650" y="6577013"/>
            <a:ext cx="3613150" cy="20335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351F05-51E8-4253-AE4C-1186D663036C}"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267818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chemeClr val="bg1"/>
                </a:solidFill>
                <a:latin typeface="Arial" pitchFamily="34" charset="0"/>
                <a:ea typeface="Geneva" charset="-128"/>
              </a:defRPr>
            </a:lvl1pPr>
            <a:lvl2pPr marL="742950" indent="-285750">
              <a:defRPr sz="1400" b="1">
                <a:solidFill>
                  <a:schemeClr val="bg1"/>
                </a:solidFill>
                <a:latin typeface="Arial" pitchFamily="34" charset="0"/>
                <a:ea typeface="Geneva" charset="-128"/>
              </a:defRPr>
            </a:lvl2pPr>
            <a:lvl3pPr marL="1143000" indent="-228600">
              <a:defRPr sz="1400" b="1">
                <a:solidFill>
                  <a:schemeClr val="bg1"/>
                </a:solidFill>
                <a:latin typeface="Arial" pitchFamily="34" charset="0"/>
                <a:ea typeface="Geneva" charset="-128"/>
              </a:defRPr>
            </a:lvl3pPr>
            <a:lvl4pPr marL="1600200" indent="-228600">
              <a:defRPr sz="1400" b="1">
                <a:solidFill>
                  <a:schemeClr val="bg1"/>
                </a:solidFill>
                <a:latin typeface="Arial" pitchFamily="34" charset="0"/>
                <a:ea typeface="Geneva" charset="-128"/>
              </a:defRPr>
            </a:lvl4pPr>
            <a:lvl5pPr marL="2057400" indent="-228600">
              <a:defRPr sz="1400" b="1">
                <a:solidFill>
                  <a:schemeClr val="bg1"/>
                </a:solidFill>
                <a:latin typeface="Arial" pitchFamily="34" charset="0"/>
                <a:ea typeface="Geneva" charset="-128"/>
              </a:defRPr>
            </a:lvl5pPr>
            <a:lvl6pPr marL="25146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6pPr>
            <a:lvl7pPr marL="29718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7pPr>
            <a:lvl8pPr marL="34290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8pPr>
            <a:lvl9pPr marL="38862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9pPr>
          </a:lstStyle>
          <a:p>
            <a:fld id="{2406E3ED-AAE0-4FB9-8879-BB7466D9114B}" type="slidenum">
              <a:rPr lang="en-US" altLang="en-US" sz="1200" b="0" smtClean="0">
                <a:solidFill>
                  <a:srgbClr val="000000"/>
                </a:solidFill>
              </a:rPr>
              <a:pPr/>
              <a:t>9</a:t>
            </a:fld>
            <a:endParaRPr lang="en-US" altLang="en-US" sz="1200" b="0">
              <a:solidFill>
                <a:srgbClr val="000000"/>
              </a:solidFill>
            </a:endParaRPr>
          </a:p>
        </p:txBody>
      </p:sp>
      <p:sp>
        <p:nvSpPr>
          <p:cNvPr id="49155" name="Rectangle 2"/>
          <p:cNvSpPr>
            <a:spLocks noGrp="1" noRot="1" noChangeAspect="1" noChangeArrowheads="1" noTextEdit="1"/>
          </p:cNvSpPr>
          <p:nvPr>
            <p:ph type="sldImg"/>
          </p:nvPr>
        </p:nvSpPr>
        <p:spPr>
          <a:xfrm>
            <a:off x="3295650" y="6577013"/>
            <a:ext cx="3613150" cy="2033587"/>
          </a:xfrm>
          <a:solidFill>
            <a:srgbClr val="FFFFFF"/>
          </a:solidFill>
          <a:ln/>
        </p:spPr>
      </p:sp>
      <p:sp>
        <p:nvSpPr>
          <p:cNvPr id="491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latin typeface="Arial" pitchFamily="34" charset="0"/>
              <a:ea typeface="Geneva" charset="-128"/>
              <a:cs typeface="Arial Unicode MS" pitchFamily="34" charset="-128"/>
            </a:endParaRPr>
          </a:p>
        </p:txBody>
      </p:sp>
    </p:spTree>
    <p:extLst>
      <p:ext uri="{BB962C8B-B14F-4D97-AF65-F5344CB8AC3E}">
        <p14:creationId xmlns:p14="http://schemas.microsoft.com/office/powerpoint/2010/main" val="32738403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1">
    <p:spTree>
      <p:nvGrpSpPr>
        <p:cNvPr id="1" name=""/>
        <p:cNvGrpSpPr/>
        <p:nvPr/>
      </p:nvGrpSpPr>
      <p:grpSpPr>
        <a:xfrm>
          <a:off x="0" y="0"/>
          <a:ext cx="0" cy="0"/>
          <a:chOff x="0" y="0"/>
          <a:chExt cx="0" cy="0"/>
        </a:xfrm>
      </p:grpSpPr>
      <p:sp>
        <p:nvSpPr>
          <p:cNvPr id="12" name="Rectangle 58"/>
          <p:cNvSpPr>
            <a:spLocks noChangeArrowheads="1"/>
          </p:cNvSpPr>
          <p:nvPr/>
        </p:nvSpPr>
        <p:spPr bwMode="gray">
          <a:xfrm>
            <a:off x="771351" y="773388"/>
            <a:ext cx="7744035" cy="17576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3" name="Rectangle 58"/>
          <p:cNvSpPr>
            <a:spLocks noChangeArrowheads="1"/>
          </p:cNvSpPr>
          <p:nvPr/>
        </p:nvSpPr>
        <p:spPr bwMode="gray">
          <a:xfrm rot="5400000">
            <a:off x="-864496" y="2477220"/>
            <a:ext cx="3447991" cy="17630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pic>
        <p:nvPicPr>
          <p:cNvPr id="6" name="Picture 5">
            <a:extLst>
              <a:ext uri="{FF2B5EF4-FFF2-40B4-BE49-F238E27FC236}">
                <a16:creationId xmlns:a16="http://schemas.microsoft.com/office/drawing/2014/main" id="{2EB50517-E7A9-5D46-9F0B-16C033549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403"/>
          <a:stretch/>
        </p:blipFill>
        <p:spPr>
          <a:xfrm>
            <a:off x="0" y="0"/>
            <a:ext cx="6198326" cy="6858000"/>
          </a:xfrm>
          <a:prstGeom prst="rect">
            <a:avLst/>
          </a:prstGeom>
        </p:spPr>
      </p:pic>
      <p:sp>
        <p:nvSpPr>
          <p:cNvPr id="18" name="Rectangle 58"/>
          <p:cNvSpPr>
            <a:spLocks noChangeArrowheads="1"/>
          </p:cNvSpPr>
          <p:nvPr/>
        </p:nvSpPr>
        <p:spPr bwMode="gray">
          <a:xfrm rot="5400000">
            <a:off x="-424816" y="5485533"/>
            <a:ext cx="2568634" cy="1763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22" name="Text Placeholder 21"/>
          <p:cNvSpPr>
            <a:spLocks noGrp="1"/>
          </p:cNvSpPr>
          <p:nvPr>
            <p:ph type="body" sz="quarter" idx="10" hasCustomPrompt="1"/>
          </p:nvPr>
        </p:nvSpPr>
        <p:spPr>
          <a:xfrm>
            <a:off x="6325192" y="4084609"/>
            <a:ext cx="4800600" cy="646331"/>
          </a:xfrm>
          <a:prstGeom prst="rect">
            <a:avLst/>
          </a:prstGeom>
        </p:spPr>
        <p:txBody>
          <a:bodyPr>
            <a:noAutofit/>
          </a:bodyPr>
          <a:lstStyle>
            <a:lvl1pPr marL="0" indent="0" algn="r">
              <a:lnSpc>
                <a:spcPct val="100000"/>
              </a:lnSpc>
              <a:spcBef>
                <a:spcPts val="0"/>
              </a:spcBef>
              <a:buNone/>
              <a:defRPr sz="2000" i="1">
                <a:solidFill>
                  <a:schemeClr val="accent1"/>
                </a:solidFill>
              </a:defRPr>
            </a:lvl1pPr>
          </a:lstStyle>
          <a:p>
            <a:pPr lvl="0"/>
            <a:r>
              <a:rPr lang="en-US" dirty="0"/>
              <a:t>Subheads are 20pt Arial Italic sentence case</a:t>
            </a:r>
          </a:p>
        </p:txBody>
      </p:sp>
      <p:sp>
        <p:nvSpPr>
          <p:cNvPr id="3" name="Subtitle 2"/>
          <p:cNvSpPr>
            <a:spLocks noGrp="1"/>
          </p:cNvSpPr>
          <p:nvPr>
            <p:ph type="subTitle" idx="1" hasCustomPrompt="1"/>
          </p:nvPr>
        </p:nvSpPr>
        <p:spPr>
          <a:xfrm>
            <a:off x="6325192" y="4865458"/>
            <a:ext cx="4800600" cy="338554"/>
          </a:xfrm>
          <a:prstGeom prst="rect">
            <a:avLst/>
          </a:prstGeom>
        </p:spPr>
        <p:txBody>
          <a:bodyPr>
            <a:noAutofit/>
          </a:bodyPr>
          <a:lstStyle>
            <a:lvl1pPr marL="0" indent="0" algn="r">
              <a:lnSpc>
                <a:spcPct val="100000"/>
              </a:lnSpc>
              <a:spcBef>
                <a:spcPts val="200"/>
              </a:spcBef>
              <a:buNone/>
              <a:defRPr sz="1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Author First Last Name 16pt Arial</a:t>
            </a:r>
          </a:p>
        </p:txBody>
      </p:sp>
      <p:sp>
        <p:nvSpPr>
          <p:cNvPr id="2" name="Title 1"/>
          <p:cNvSpPr>
            <a:spLocks noGrp="1"/>
          </p:cNvSpPr>
          <p:nvPr>
            <p:ph type="ctrTitle" hasCustomPrompt="1"/>
          </p:nvPr>
        </p:nvSpPr>
        <p:spPr>
          <a:xfrm>
            <a:off x="6325192" y="1830302"/>
            <a:ext cx="4800600" cy="2286058"/>
          </a:xfrm>
          <a:prstGeom prst="rect">
            <a:avLst/>
          </a:prstGeom>
        </p:spPr>
        <p:txBody>
          <a:bodyPr anchor="b"/>
          <a:lstStyle>
            <a:lvl1pPr algn="r">
              <a:lnSpc>
                <a:spcPct val="100000"/>
              </a:lnSpc>
              <a:defRPr sz="3200" b="1">
                <a:solidFill>
                  <a:schemeClr val="tx1"/>
                </a:solidFill>
              </a:defRPr>
            </a:lvl1pPr>
          </a:lstStyle>
          <a:p>
            <a:r>
              <a:rPr lang="en-US" dirty="0"/>
              <a:t>Headlines Are 32pt Arial Bold Title Case</a:t>
            </a:r>
          </a:p>
        </p:txBody>
      </p:sp>
      <p:sp>
        <p:nvSpPr>
          <p:cNvPr id="11" name="Rectangle 58"/>
          <p:cNvSpPr>
            <a:spLocks noChangeArrowheads="1"/>
          </p:cNvSpPr>
          <p:nvPr/>
        </p:nvSpPr>
        <p:spPr bwMode="gray">
          <a:xfrm>
            <a:off x="11506199" y="771348"/>
            <a:ext cx="68580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9" name="TextBox 18"/>
          <p:cNvSpPr txBox="1"/>
          <p:nvPr/>
        </p:nvSpPr>
        <p:spPr bwMode="black">
          <a:xfrm>
            <a:off x="2248001" y="6520894"/>
            <a:ext cx="6577442" cy="215444"/>
          </a:xfrm>
          <a:prstGeom prst="rect">
            <a:avLst/>
          </a:prstGeom>
          <a:ln>
            <a:noFill/>
          </a:ln>
        </p:spPr>
        <p:txBody>
          <a:bodyPr vert="horz" wrap="none" lIns="91440" tIns="45720" rIns="91440" bIns="45720" numCol="1" rtlCol="0"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tx1"/>
                </a:solidFill>
                <a:ea typeface="Arial" charset="0"/>
                <a:cs typeface="Arial" charset="0"/>
              </a:rPr>
              <a:t>Copyright © 2019 IQVIA. All rights reserved. </a:t>
            </a:r>
            <a:r>
              <a:rPr lang="en-US" sz="800" kern="1200" dirty="0">
                <a:solidFill>
                  <a:schemeClr val="tx1"/>
                </a:solidFill>
                <a:effectLst/>
                <a:latin typeface="+mn-lt"/>
                <a:ea typeface="+mn-ea"/>
                <a:cs typeface="+mn-cs"/>
              </a:rPr>
              <a:t>IQVIA</a:t>
            </a:r>
            <a:r>
              <a:rPr lang="en-US" sz="800" kern="1200" baseline="30000" dirty="0">
                <a:solidFill>
                  <a:schemeClr val="tx1"/>
                </a:solidFill>
                <a:effectLst/>
                <a:latin typeface="+mn-lt"/>
                <a:ea typeface="+mn-ea"/>
                <a:cs typeface="+mn-cs"/>
              </a:rPr>
              <a:t>®</a:t>
            </a:r>
            <a:r>
              <a:rPr lang="en-US" sz="800" kern="1200" dirty="0">
                <a:solidFill>
                  <a:schemeClr val="tx1"/>
                </a:solidFill>
                <a:effectLst/>
                <a:latin typeface="+mn-lt"/>
                <a:ea typeface="+mn-ea"/>
                <a:cs typeface="+mn-cs"/>
              </a:rPr>
              <a:t> is a registered trademark of IQVIA Inc. in the United States and various other countries.</a:t>
            </a:r>
          </a:p>
        </p:txBody>
      </p:sp>
      <p:grpSp>
        <p:nvGrpSpPr>
          <p:cNvPr id="74" name="Group 73">
            <a:extLst>
              <a:ext uri="{FF2B5EF4-FFF2-40B4-BE49-F238E27FC236}">
                <a16:creationId xmlns:a16="http://schemas.microsoft.com/office/drawing/2014/main" id="{9DF7400E-EC7C-BA43-AEF9-3E7E0F27276B}"/>
              </a:ext>
            </a:extLst>
          </p:cNvPr>
          <p:cNvGrpSpPr/>
          <p:nvPr/>
        </p:nvGrpSpPr>
        <p:grpSpPr>
          <a:xfrm>
            <a:off x="12420545" y="0"/>
            <a:ext cx="286823" cy="5681184"/>
            <a:chOff x="12420545" y="0"/>
            <a:chExt cx="286823" cy="5681184"/>
          </a:xfrm>
        </p:grpSpPr>
        <p:sp>
          <p:nvSpPr>
            <p:cNvPr id="75" name="Rectangle 74">
              <a:extLst>
                <a:ext uri="{FF2B5EF4-FFF2-40B4-BE49-F238E27FC236}">
                  <a16:creationId xmlns:a16="http://schemas.microsoft.com/office/drawing/2014/main" id="{F9590E8A-50D9-7C48-93CF-ABBFB52E35D6}"/>
                </a:ext>
              </a:extLst>
            </p:cNvPr>
            <p:cNvSpPr/>
            <p:nvPr/>
          </p:nvSpPr>
          <p:spPr bwMode="gray">
            <a:xfrm>
              <a:off x="12420545" y="3146922"/>
              <a:ext cx="284385" cy="284385"/>
            </a:xfrm>
            <a:prstGeom prst="rect">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0196C5BD-C924-AF43-8171-AA6DE514E15F}"/>
                </a:ext>
              </a:extLst>
            </p:cNvPr>
            <p:cNvSpPr/>
            <p:nvPr/>
          </p:nvSpPr>
          <p:spPr bwMode="gray">
            <a:xfrm>
              <a:off x="12420545" y="2207810"/>
              <a:ext cx="284385" cy="284385"/>
            </a:xfrm>
            <a:prstGeom prst="rect">
              <a:avLst/>
            </a:prstGeom>
            <a:solidFill>
              <a:srgbClr val="FE8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FC4A6194-2803-9748-A41E-C27ED626213C}"/>
                </a:ext>
              </a:extLst>
            </p:cNvPr>
            <p:cNvSpPr/>
            <p:nvPr/>
          </p:nvSpPr>
          <p:spPr bwMode="gray">
            <a:xfrm>
              <a:off x="12420545" y="2542393"/>
              <a:ext cx="284385" cy="284385"/>
            </a:xfrm>
            <a:prstGeom prst="rect">
              <a:avLst/>
            </a:prstGeom>
            <a:solidFill>
              <a:srgbClr val="F0B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9EE3238E-35EC-4E49-A7B5-1A999CAEC332}"/>
                </a:ext>
              </a:extLst>
            </p:cNvPr>
            <p:cNvSpPr/>
            <p:nvPr/>
          </p:nvSpPr>
          <p:spPr bwMode="gray">
            <a:xfrm>
              <a:off x="12420545" y="0"/>
              <a:ext cx="284385" cy="2843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EA5D83F3-A829-BE40-900F-2C04F5C360A5}"/>
                </a:ext>
              </a:extLst>
            </p:cNvPr>
            <p:cNvSpPr/>
            <p:nvPr/>
          </p:nvSpPr>
          <p:spPr bwMode="gray">
            <a:xfrm>
              <a:off x="12420545" y="333901"/>
              <a:ext cx="284385" cy="284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CBAE0623-9594-FB41-B820-93EE8253DFA9}"/>
                </a:ext>
              </a:extLst>
            </p:cNvPr>
            <p:cNvSpPr/>
            <p:nvPr/>
          </p:nvSpPr>
          <p:spPr bwMode="gray">
            <a:xfrm>
              <a:off x="12420545" y="1603218"/>
              <a:ext cx="284385" cy="284385"/>
            </a:xfrm>
            <a:prstGeom prst="rect">
              <a:avLst/>
            </a:prstGeom>
            <a:solidFill>
              <a:srgbClr val="00BF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5877563A-F18C-5E41-BEF8-A13FB93D3B9A}"/>
                </a:ext>
              </a:extLst>
            </p:cNvPr>
            <p:cNvSpPr/>
            <p:nvPr/>
          </p:nvSpPr>
          <p:spPr bwMode="gray">
            <a:xfrm>
              <a:off x="12420545" y="937409"/>
              <a:ext cx="284385" cy="2843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90F0737C-2CCB-CC46-80A7-A1955E3D5F74}"/>
                </a:ext>
              </a:extLst>
            </p:cNvPr>
            <p:cNvSpPr/>
            <p:nvPr/>
          </p:nvSpPr>
          <p:spPr bwMode="gray">
            <a:xfrm>
              <a:off x="12420545" y="1270313"/>
              <a:ext cx="284385" cy="2843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605537FD-13BE-4542-AA4E-6855CC5ED3D8}"/>
                </a:ext>
              </a:extLst>
            </p:cNvPr>
            <p:cNvSpPr/>
            <p:nvPr/>
          </p:nvSpPr>
          <p:spPr bwMode="gray">
            <a:xfrm>
              <a:off x="12422983" y="4081065"/>
              <a:ext cx="284385" cy="2843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14">
              <a:extLst>
                <a:ext uri="{FF2B5EF4-FFF2-40B4-BE49-F238E27FC236}">
                  <a16:creationId xmlns:a16="http://schemas.microsoft.com/office/drawing/2014/main" id="{B028FBC5-D788-CD48-B107-E7FDB802115B}"/>
                </a:ext>
              </a:extLst>
            </p:cNvPr>
            <p:cNvSpPr>
              <a:spLocks/>
            </p:cNvSpPr>
            <p:nvPr/>
          </p:nvSpPr>
          <p:spPr bwMode="auto">
            <a:xfrm>
              <a:off x="12421466" y="4414180"/>
              <a:ext cx="283464" cy="279400"/>
            </a:xfrm>
            <a:custGeom>
              <a:avLst/>
              <a:gdLst>
                <a:gd name="T0" fmla="*/ 0 w 187"/>
                <a:gd name="T1" fmla="*/ 0 h 176"/>
                <a:gd name="T2" fmla="*/ 187 w 187"/>
                <a:gd name="T3" fmla="*/ 0 h 176"/>
                <a:gd name="T4" fmla="*/ 187 w 187"/>
                <a:gd name="T5" fmla="*/ 176 h 176"/>
                <a:gd name="T6" fmla="*/ 0 w 187"/>
                <a:gd name="T7" fmla="*/ 176 h 176"/>
                <a:gd name="T8" fmla="*/ 0 w 187"/>
                <a:gd name="T9" fmla="*/ 0 h 176"/>
                <a:gd name="T10" fmla="*/ 0 w 187"/>
                <a:gd name="T11" fmla="*/ 0 h 176"/>
              </a:gdLst>
              <a:ahLst/>
              <a:cxnLst>
                <a:cxn ang="0">
                  <a:pos x="T0" y="T1"/>
                </a:cxn>
                <a:cxn ang="0">
                  <a:pos x="T2" y="T3"/>
                </a:cxn>
                <a:cxn ang="0">
                  <a:pos x="T4" y="T5"/>
                </a:cxn>
                <a:cxn ang="0">
                  <a:pos x="T6" y="T7"/>
                </a:cxn>
                <a:cxn ang="0">
                  <a:pos x="T8" y="T9"/>
                </a:cxn>
                <a:cxn ang="0">
                  <a:pos x="T10" y="T11"/>
                </a:cxn>
              </a:cxnLst>
              <a:rect l="0" t="0" r="r" b="b"/>
              <a:pathLst>
                <a:path w="187" h="176">
                  <a:moveTo>
                    <a:pt x="0" y="0"/>
                  </a:moveTo>
                  <a:lnTo>
                    <a:pt x="187" y="0"/>
                  </a:lnTo>
                  <a:lnTo>
                    <a:pt x="187" y="176"/>
                  </a:lnTo>
                  <a:lnTo>
                    <a:pt x="0" y="176"/>
                  </a:lnTo>
                  <a:lnTo>
                    <a:pt x="0" y="0"/>
                  </a:lnTo>
                  <a:lnTo>
                    <a:pt x="0" y="0"/>
                  </a:lnTo>
                  <a:close/>
                </a:path>
              </a:pathLst>
            </a:custGeom>
            <a:solidFill>
              <a:srgbClr val="606B71"/>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5">
              <a:extLst>
                <a:ext uri="{FF2B5EF4-FFF2-40B4-BE49-F238E27FC236}">
                  <a16:creationId xmlns:a16="http://schemas.microsoft.com/office/drawing/2014/main" id="{88260287-C4CA-A341-A515-A095C639222E}"/>
                </a:ext>
              </a:extLst>
            </p:cNvPr>
            <p:cNvSpPr>
              <a:spLocks/>
            </p:cNvSpPr>
            <p:nvPr/>
          </p:nvSpPr>
          <p:spPr bwMode="auto">
            <a:xfrm>
              <a:off x="12421466" y="4737540"/>
              <a:ext cx="283464" cy="287338"/>
            </a:xfrm>
            <a:custGeom>
              <a:avLst/>
              <a:gdLst>
                <a:gd name="T0" fmla="*/ 0 w 187"/>
                <a:gd name="T1" fmla="*/ 0 h 181"/>
                <a:gd name="T2" fmla="*/ 187 w 187"/>
                <a:gd name="T3" fmla="*/ 0 h 181"/>
                <a:gd name="T4" fmla="*/ 187 w 187"/>
                <a:gd name="T5" fmla="*/ 181 h 181"/>
                <a:gd name="T6" fmla="*/ 0 w 187"/>
                <a:gd name="T7" fmla="*/ 181 h 181"/>
                <a:gd name="T8" fmla="*/ 0 w 187"/>
                <a:gd name="T9" fmla="*/ 0 h 181"/>
                <a:gd name="T10" fmla="*/ 0 w 187"/>
                <a:gd name="T11" fmla="*/ 0 h 181"/>
              </a:gdLst>
              <a:ahLst/>
              <a:cxnLst>
                <a:cxn ang="0">
                  <a:pos x="T0" y="T1"/>
                </a:cxn>
                <a:cxn ang="0">
                  <a:pos x="T2" y="T3"/>
                </a:cxn>
                <a:cxn ang="0">
                  <a:pos x="T4" y="T5"/>
                </a:cxn>
                <a:cxn ang="0">
                  <a:pos x="T6" y="T7"/>
                </a:cxn>
                <a:cxn ang="0">
                  <a:pos x="T8" y="T9"/>
                </a:cxn>
                <a:cxn ang="0">
                  <a:pos x="T10" y="T11"/>
                </a:cxn>
              </a:cxnLst>
              <a:rect l="0" t="0" r="r" b="b"/>
              <a:pathLst>
                <a:path w="187" h="181">
                  <a:moveTo>
                    <a:pt x="0" y="0"/>
                  </a:moveTo>
                  <a:lnTo>
                    <a:pt x="187" y="0"/>
                  </a:lnTo>
                  <a:lnTo>
                    <a:pt x="187" y="181"/>
                  </a:lnTo>
                  <a:lnTo>
                    <a:pt x="0" y="181"/>
                  </a:lnTo>
                  <a:lnTo>
                    <a:pt x="0" y="0"/>
                  </a:lnTo>
                  <a:lnTo>
                    <a:pt x="0" y="0"/>
                  </a:lnTo>
                  <a:close/>
                </a:path>
              </a:pathLst>
            </a:custGeom>
            <a:solidFill>
              <a:srgbClr val="959CA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7E23774D-C841-CC47-B07D-6C8F1B5B21A8}"/>
                </a:ext>
              </a:extLst>
            </p:cNvPr>
            <p:cNvSpPr>
              <a:spLocks/>
            </p:cNvSpPr>
            <p:nvPr/>
          </p:nvSpPr>
          <p:spPr bwMode="auto">
            <a:xfrm>
              <a:off x="12421466" y="5071139"/>
              <a:ext cx="283464" cy="279400"/>
            </a:xfrm>
            <a:custGeom>
              <a:avLst/>
              <a:gdLst>
                <a:gd name="T0" fmla="*/ 0 w 187"/>
                <a:gd name="T1" fmla="*/ 0 h 176"/>
                <a:gd name="T2" fmla="*/ 187 w 187"/>
                <a:gd name="T3" fmla="*/ 0 h 176"/>
                <a:gd name="T4" fmla="*/ 187 w 187"/>
                <a:gd name="T5" fmla="*/ 176 h 176"/>
                <a:gd name="T6" fmla="*/ 0 w 187"/>
                <a:gd name="T7" fmla="*/ 176 h 176"/>
                <a:gd name="T8" fmla="*/ 0 w 187"/>
                <a:gd name="T9" fmla="*/ 0 h 176"/>
                <a:gd name="T10" fmla="*/ 0 w 187"/>
                <a:gd name="T11" fmla="*/ 0 h 176"/>
              </a:gdLst>
              <a:ahLst/>
              <a:cxnLst>
                <a:cxn ang="0">
                  <a:pos x="T0" y="T1"/>
                </a:cxn>
                <a:cxn ang="0">
                  <a:pos x="T2" y="T3"/>
                </a:cxn>
                <a:cxn ang="0">
                  <a:pos x="T4" y="T5"/>
                </a:cxn>
                <a:cxn ang="0">
                  <a:pos x="T6" y="T7"/>
                </a:cxn>
                <a:cxn ang="0">
                  <a:pos x="T8" y="T9"/>
                </a:cxn>
                <a:cxn ang="0">
                  <a:pos x="T10" y="T11"/>
                </a:cxn>
              </a:cxnLst>
              <a:rect l="0" t="0" r="r" b="b"/>
              <a:pathLst>
                <a:path w="187" h="176">
                  <a:moveTo>
                    <a:pt x="0" y="0"/>
                  </a:moveTo>
                  <a:lnTo>
                    <a:pt x="187" y="0"/>
                  </a:lnTo>
                  <a:lnTo>
                    <a:pt x="187" y="176"/>
                  </a:lnTo>
                  <a:lnTo>
                    <a:pt x="0" y="176"/>
                  </a:lnTo>
                  <a:lnTo>
                    <a:pt x="0" y="0"/>
                  </a:lnTo>
                  <a:lnTo>
                    <a:pt x="0" y="0"/>
                  </a:lnTo>
                  <a:close/>
                </a:path>
              </a:pathLst>
            </a:custGeom>
            <a:solidFill>
              <a:srgbClr val="CACED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7">
              <a:extLst>
                <a:ext uri="{FF2B5EF4-FFF2-40B4-BE49-F238E27FC236}">
                  <a16:creationId xmlns:a16="http://schemas.microsoft.com/office/drawing/2014/main" id="{DD9CEAD1-BA14-774A-8868-6D8E32ECDA6B}"/>
                </a:ext>
              </a:extLst>
            </p:cNvPr>
            <p:cNvSpPr>
              <a:spLocks/>
            </p:cNvSpPr>
            <p:nvPr/>
          </p:nvSpPr>
          <p:spPr bwMode="auto">
            <a:xfrm>
              <a:off x="12421466" y="5393846"/>
              <a:ext cx="283464" cy="287338"/>
            </a:xfrm>
            <a:custGeom>
              <a:avLst/>
              <a:gdLst>
                <a:gd name="T0" fmla="*/ 0 w 187"/>
                <a:gd name="T1" fmla="*/ 0 h 181"/>
                <a:gd name="T2" fmla="*/ 187 w 187"/>
                <a:gd name="T3" fmla="*/ 0 h 181"/>
                <a:gd name="T4" fmla="*/ 187 w 187"/>
                <a:gd name="T5" fmla="*/ 181 h 181"/>
                <a:gd name="T6" fmla="*/ 0 w 187"/>
                <a:gd name="T7" fmla="*/ 181 h 181"/>
                <a:gd name="T8" fmla="*/ 0 w 187"/>
                <a:gd name="T9" fmla="*/ 0 h 181"/>
                <a:gd name="T10" fmla="*/ 0 w 187"/>
                <a:gd name="T11" fmla="*/ 0 h 181"/>
              </a:gdLst>
              <a:ahLst/>
              <a:cxnLst>
                <a:cxn ang="0">
                  <a:pos x="T0" y="T1"/>
                </a:cxn>
                <a:cxn ang="0">
                  <a:pos x="T2" y="T3"/>
                </a:cxn>
                <a:cxn ang="0">
                  <a:pos x="T4" y="T5"/>
                </a:cxn>
                <a:cxn ang="0">
                  <a:pos x="T6" y="T7"/>
                </a:cxn>
                <a:cxn ang="0">
                  <a:pos x="T8" y="T9"/>
                </a:cxn>
                <a:cxn ang="0">
                  <a:pos x="T10" y="T11"/>
                </a:cxn>
              </a:cxnLst>
              <a:rect l="0" t="0" r="r" b="b"/>
              <a:pathLst>
                <a:path w="187" h="181">
                  <a:moveTo>
                    <a:pt x="0" y="0"/>
                  </a:moveTo>
                  <a:lnTo>
                    <a:pt x="187" y="0"/>
                  </a:lnTo>
                  <a:lnTo>
                    <a:pt x="187" y="181"/>
                  </a:lnTo>
                  <a:lnTo>
                    <a:pt x="0" y="181"/>
                  </a:lnTo>
                  <a:lnTo>
                    <a:pt x="0" y="0"/>
                  </a:lnTo>
                  <a:lnTo>
                    <a:pt x="0" y="0"/>
                  </a:lnTo>
                  <a:close/>
                </a:path>
              </a:pathLst>
            </a:custGeom>
            <a:solidFill>
              <a:srgbClr val="F4F5F5"/>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Rectangle 87">
              <a:extLst>
                <a:ext uri="{FF2B5EF4-FFF2-40B4-BE49-F238E27FC236}">
                  <a16:creationId xmlns:a16="http://schemas.microsoft.com/office/drawing/2014/main" id="{A7ED8F03-204B-EB40-8CF9-8585ACEE1A2D}"/>
                </a:ext>
              </a:extLst>
            </p:cNvPr>
            <p:cNvSpPr/>
            <p:nvPr/>
          </p:nvSpPr>
          <p:spPr bwMode="gray">
            <a:xfrm>
              <a:off x="12420545" y="3478023"/>
              <a:ext cx="284385" cy="284385"/>
            </a:xfrm>
            <a:prstGeom prst="rect">
              <a:avLst/>
            </a:prstGeom>
            <a:solidFill>
              <a:srgbClr val="830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23480256"/>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4693" y="1702631"/>
            <a:ext cx="5532120" cy="4450195"/>
          </a:xfrm>
          <a:prstGeom prst="rect">
            <a:avLst/>
          </a:prstGeom>
        </p:spPr>
        <p:txBody>
          <a:bodyPr/>
          <a:lstStyle>
            <a:lvl1pPr marL="171450" indent="-171450">
              <a:lnSpc>
                <a:spcPct val="100000"/>
              </a:lnSpc>
              <a:spcBef>
                <a:spcPts val="1000"/>
              </a:spcBef>
              <a:defRPr sz="1600">
                <a:solidFill>
                  <a:schemeClr val="tx1"/>
                </a:solidFill>
              </a:defRPr>
            </a:lvl1pPr>
            <a:lvl2pPr marL="342900" indent="-171450">
              <a:lnSpc>
                <a:spcPct val="100000"/>
              </a:lnSpc>
              <a:spcBef>
                <a:spcPts val="800"/>
              </a:spcBef>
              <a:buFont typeface="Arial" panose="020B0604020202020204" pitchFamily="34" charset="0"/>
              <a:buChar char="-"/>
              <a:defRPr sz="1600">
                <a:solidFill>
                  <a:schemeClr val="tx1"/>
                </a:solidFill>
              </a:defRPr>
            </a:lvl2pPr>
            <a:lvl3pPr marL="571500" indent="-171450">
              <a:lnSpc>
                <a:spcPct val="100000"/>
              </a:lnSpc>
              <a:spcBef>
                <a:spcPts val="800"/>
              </a:spcBef>
              <a:buFont typeface="Arial" panose="020B0604020202020204" pitchFamily="34" charset="0"/>
              <a:buChar char="›"/>
              <a:defRPr sz="1600">
                <a:solidFill>
                  <a:schemeClr val="tx1"/>
                </a:solidFill>
              </a:defRPr>
            </a:lvl3pPr>
            <a:lvl4pPr marL="742950" indent="-171450">
              <a:lnSpc>
                <a:spcPct val="100000"/>
              </a:lnSpc>
              <a:spcBef>
                <a:spcPts val="800"/>
              </a:spcBef>
              <a:buFont typeface="Arial" panose="020B0604020202020204" pitchFamily="34" charset="0"/>
              <a:buChar char="»"/>
              <a:defRPr sz="1600">
                <a:solidFill>
                  <a:schemeClr val="tx1"/>
                </a:solidFill>
              </a:defRPr>
            </a:lvl4pPr>
            <a:lvl5pPr marL="914400" indent="-17145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7" name="Content Placeholder 2"/>
          <p:cNvSpPr>
            <a:spLocks noGrp="1"/>
          </p:cNvSpPr>
          <p:nvPr>
            <p:ph idx="17" hasCustomPrompt="1"/>
          </p:nvPr>
        </p:nvSpPr>
        <p:spPr>
          <a:xfrm>
            <a:off x="6191134" y="1702631"/>
            <a:ext cx="5532120" cy="4450195"/>
          </a:xfrm>
          <a:prstGeom prst="rect">
            <a:avLst/>
          </a:prstGeom>
        </p:spPr>
        <p:txBody>
          <a:bodyPr/>
          <a:lstStyle>
            <a:lvl1pPr marL="171450" indent="-171450">
              <a:lnSpc>
                <a:spcPct val="100000"/>
              </a:lnSpc>
              <a:spcBef>
                <a:spcPts val="1000"/>
              </a:spcBef>
              <a:defRPr sz="1600">
                <a:solidFill>
                  <a:schemeClr val="tx1"/>
                </a:solidFill>
              </a:defRPr>
            </a:lvl1pPr>
            <a:lvl2pPr marL="342900" indent="-171450">
              <a:lnSpc>
                <a:spcPct val="100000"/>
              </a:lnSpc>
              <a:spcBef>
                <a:spcPts val="800"/>
              </a:spcBef>
              <a:buFont typeface="Arial" panose="020B0604020202020204" pitchFamily="34" charset="0"/>
              <a:buChar char="-"/>
              <a:defRPr sz="1600">
                <a:solidFill>
                  <a:schemeClr val="tx1"/>
                </a:solidFill>
              </a:defRPr>
            </a:lvl2pPr>
            <a:lvl3pPr marL="571500" indent="-171450">
              <a:lnSpc>
                <a:spcPct val="100000"/>
              </a:lnSpc>
              <a:spcBef>
                <a:spcPts val="800"/>
              </a:spcBef>
              <a:buFont typeface="Arial" panose="020B0604020202020204" pitchFamily="34" charset="0"/>
              <a:buChar char="›"/>
              <a:defRPr sz="1600">
                <a:solidFill>
                  <a:schemeClr val="tx1"/>
                </a:solidFill>
              </a:defRPr>
            </a:lvl3pPr>
            <a:lvl4pPr marL="742950" indent="-171450">
              <a:lnSpc>
                <a:spcPct val="100000"/>
              </a:lnSpc>
              <a:spcBef>
                <a:spcPts val="800"/>
              </a:spcBef>
              <a:buFont typeface="Arial" panose="020B0604020202020204" pitchFamily="34" charset="0"/>
              <a:buChar char="»"/>
              <a:tabLst/>
              <a:defRPr sz="1600">
                <a:solidFill>
                  <a:schemeClr val="tx1"/>
                </a:solidFill>
              </a:defRPr>
            </a:lvl4pPr>
            <a:lvl5pPr marL="914400" indent="-17145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13" name="Text Placeholder 8"/>
          <p:cNvSpPr>
            <a:spLocks noGrp="1"/>
          </p:cNvSpPr>
          <p:nvPr>
            <p:ph type="body" sz="quarter" idx="16" hasCustomPrompt="1"/>
          </p:nvPr>
        </p:nvSpPr>
        <p:spPr>
          <a:xfrm>
            <a:off x="384694" y="1081826"/>
            <a:ext cx="11338560" cy="402336"/>
          </a:xfrm>
          <a:prstGeom prst="rect">
            <a:avLst/>
          </a:prstGeom>
        </p:spPr>
        <p:txBody>
          <a:bodyPr/>
          <a:lstStyle>
            <a:lvl1pPr marL="0" indent="0">
              <a:spcBef>
                <a:spcPts val="0"/>
              </a:spcBef>
              <a:buNone/>
              <a:defRPr sz="2000" i="1" baseline="0">
                <a:solidFill>
                  <a:schemeClr val="accent1"/>
                </a:solidFill>
              </a:defRPr>
            </a:lvl1pPr>
          </a:lstStyle>
          <a:p>
            <a:pPr lvl="0"/>
            <a:r>
              <a:rPr lang="en-US" dirty="0"/>
              <a:t>Subheads are 20pt Arial Italic sentence case</a:t>
            </a:r>
          </a:p>
        </p:txBody>
      </p:sp>
      <p:sp>
        <p:nvSpPr>
          <p:cNvPr id="14"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dirty="0"/>
              <a:t>Headlines Are 28pt Arial Bold Title Case</a:t>
            </a:r>
          </a:p>
        </p:txBody>
      </p:sp>
      <p:sp>
        <p:nvSpPr>
          <p:cNvPr id="15" name="Footer Placeholder 6"/>
          <p:cNvSpPr>
            <a:spLocks noGrp="1"/>
          </p:cNvSpPr>
          <p:nvPr>
            <p:ph type="ftr" sz="quarter" idx="10"/>
          </p:nvPr>
        </p:nvSpPr>
        <p:spPr>
          <a:xfrm>
            <a:off x="384693" y="6387858"/>
            <a:ext cx="9116145" cy="338087"/>
          </a:xfrm>
        </p:spPr>
        <p:txBody>
          <a:bodyPr/>
          <a:lstStyle/>
          <a:p>
            <a:endParaRPr lang="en-US" dirty="0"/>
          </a:p>
        </p:txBody>
      </p:sp>
      <p:sp>
        <p:nvSpPr>
          <p:cNvPr id="17" name="Rectangle 58"/>
          <p:cNvSpPr>
            <a:spLocks noChangeArrowheads="1"/>
          </p:cNvSpPr>
          <p:nvPr/>
        </p:nvSpPr>
        <p:spPr bwMode="gray">
          <a:xfrm>
            <a:off x="11615748" y="6420040"/>
            <a:ext cx="57625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8"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spTree>
    <p:extLst>
      <p:ext uri="{BB962C8B-B14F-4D97-AF65-F5344CB8AC3E}">
        <p14:creationId xmlns:p14="http://schemas.microsoft.com/office/powerpoint/2010/main" val="3588594935"/>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4692" y="1702631"/>
            <a:ext cx="3616187" cy="4450195"/>
          </a:xfrm>
          <a:prstGeom prst="rect">
            <a:avLst/>
          </a:prstGeom>
        </p:spPr>
        <p:txBody>
          <a:bodyPr/>
          <a:lstStyle>
            <a:lvl1pPr marL="171450" indent="-171450">
              <a:lnSpc>
                <a:spcPct val="100000"/>
              </a:lnSpc>
              <a:spcBef>
                <a:spcPts val="1000"/>
              </a:spcBef>
              <a:defRPr sz="1600">
                <a:solidFill>
                  <a:schemeClr val="tx1"/>
                </a:solidFill>
              </a:defRPr>
            </a:lvl1pPr>
            <a:lvl2pPr marL="342900" indent="-171450">
              <a:lnSpc>
                <a:spcPct val="100000"/>
              </a:lnSpc>
              <a:spcBef>
                <a:spcPts val="800"/>
              </a:spcBef>
              <a:buFont typeface="Arial" panose="020B0604020202020204" pitchFamily="34" charset="0"/>
              <a:buChar char="-"/>
              <a:defRPr sz="1600">
                <a:solidFill>
                  <a:schemeClr val="tx1"/>
                </a:solidFill>
              </a:defRPr>
            </a:lvl2pPr>
            <a:lvl3pPr marL="571500" indent="-171450">
              <a:lnSpc>
                <a:spcPct val="100000"/>
              </a:lnSpc>
              <a:spcBef>
                <a:spcPts val="800"/>
              </a:spcBef>
              <a:buFont typeface="Arial" panose="020B0604020202020204" pitchFamily="34" charset="0"/>
              <a:buChar char="›"/>
              <a:defRPr sz="1600">
                <a:solidFill>
                  <a:schemeClr val="tx1"/>
                </a:solidFill>
              </a:defRPr>
            </a:lvl3pPr>
            <a:lvl4pPr marL="742950" indent="-171450">
              <a:lnSpc>
                <a:spcPct val="100000"/>
              </a:lnSpc>
              <a:spcBef>
                <a:spcPts val="800"/>
              </a:spcBef>
              <a:buFont typeface="Arial" panose="020B0604020202020204" pitchFamily="34" charset="0"/>
              <a:buChar char="»"/>
              <a:defRPr sz="1600">
                <a:solidFill>
                  <a:schemeClr val="tx1"/>
                </a:solidFill>
              </a:defRPr>
            </a:lvl4pPr>
            <a:lvl5pPr marL="914400" indent="-17145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7" name="Content Placeholder 2"/>
          <p:cNvSpPr>
            <a:spLocks noGrp="1"/>
          </p:cNvSpPr>
          <p:nvPr>
            <p:ph idx="17" hasCustomPrompt="1"/>
          </p:nvPr>
        </p:nvSpPr>
        <p:spPr>
          <a:xfrm>
            <a:off x="4245879" y="1702631"/>
            <a:ext cx="3616187" cy="4450195"/>
          </a:xfrm>
          <a:prstGeom prst="rect">
            <a:avLst/>
          </a:prstGeom>
        </p:spPr>
        <p:txBody>
          <a:bodyPr/>
          <a:lstStyle>
            <a:lvl1pPr marL="171450" indent="-171450">
              <a:lnSpc>
                <a:spcPct val="100000"/>
              </a:lnSpc>
              <a:spcBef>
                <a:spcPts val="1000"/>
              </a:spcBef>
              <a:defRPr sz="1600">
                <a:solidFill>
                  <a:schemeClr val="tx1"/>
                </a:solidFill>
              </a:defRPr>
            </a:lvl1pPr>
            <a:lvl2pPr marL="342900" indent="-171450">
              <a:lnSpc>
                <a:spcPct val="100000"/>
              </a:lnSpc>
              <a:spcBef>
                <a:spcPts val="800"/>
              </a:spcBef>
              <a:buFont typeface="Arial" panose="020B0604020202020204" pitchFamily="34" charset="0"/>
              <a:buChar char="-"/>
              <a:defRPr sz="1600">
                <a:solidFill>
                  <a:schemeClr val="tx1"/>
                </a:solidFill>
              </a:defRPr>
            </a:lvl2pPr>
            <a:lvl3pPr marL="571500" indent="-171450">
              <a:lnSpc>
                <a:spcPct val="100000"/>
              </a:lnSpc>
              <a:spcBef>
                <a:spcPts val="800"/>
              </a:spcBef>
              <a:buFont typeface="Arial" panose="020B0604020202020204" pitchFamily="34" charset="0"/>
              <a:buChar char="›"/>
              <a:defRPr sz="1600">
                <a:solidFill>
                  <a:schemeClr val="tx1"/>
                </a:solidFill>
              </a:defRPr>
            </a:lvl3pPr>
            <a:lvl4pPr marL="742950" indent="-171450">
              <a:lnSpc>
                <a:spcPct val="100000"/>
              </a:lnSpc>
              <a:spcBef>
                <a:spcPts val="800"/>
              </a:spcBef>
              <a:buFont typeface="Arial" panose="020B0604020202020204" pitchFamily="34" charset="0"/>
              <a:buChar char="»"/>
              <a:defRPr sz="1600">
                <a:solidFill>
                  <a:schemeClr val="tx1"/>
                </a:solidFill>
              </a:defRPr>
            </a:lvl4pPr>
            <a:lvl5pPr marL="914400" indent="-17145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8" name="Content Placeholder 2"/>
          <p:cNvSpPr>
            <a:spLocks noGrp="1"/>
          </p:cNvSpPr>
          <p:nvPr>
            <p:ph idx="18" hasCustomPrompt="1"/>
          </p:nvPr>
        </p:nvSpPr>
        <p:spPr>
          <a:xfrm>
            <a:off x="8107067" y="1702631"/>
            <a:ext cx="3616187" cy="4450195"/>
          </a:xfrm>
          <a:prstGeom prst="rect">
            <a:avLst/>
          </a:prstGeom>
        </p:spPr>
        <p:txBody>
          <a:bodyPr/>
          <a:lstStyle>
            <a:lvl1pPr marL="171450" indent="-171450">
              <a:lnSpc>
                <a:spcPct val="100000"/>
              </a:lnSpc>
              <a:spcBef>
                <a:spcPts val="1000"/>
              </a:spcBef>
              <a:defRPr sz="1600">
                <a:solidFill>
                  <a:schemeClr val="tx1"/>
                </a:solidFill>
              </a:defRPr>
            </a:lvl1pPr>
            <a:lvl2pPr marL="342900" indent="-171450">
              <a:lnSpc>
                <a:spcPct val="100000"/>
              </a:lnSpc>
              <a:spcBef>
                <a:spcPts val="800"/>
              </a:spcBef>
              <a:buFont typeface="Arial" panose="020B0604020202020204" pitchFamily="34" charset="0"/>
              <a:buChar char="-"/>
              <a:defRPr sz="1600">
                <a:solidFill>
                  <a:schemeClr val="tx1"/>
                </a:solidFill>
              </a:defRPr>
            </a:lvl2pPr>
            <a:lvl3pPr marL="571500" indent="-171450">
              <a:lnSpc>
                <a:spcPct val="100000"/>
              </a:lnSpc>
              <a:spcBef>
                <a:spcPts val="800"/>
              </a:spcBef>
              <a:buFont typeface="Arial" panose="020B0604020202020204" pitchFamily="34" charset="0"/>
              <a:buChar char="›"/>
              <a:defRPr sz="1600">
                <a:solidFill>
                  <a:schemeClr val="tx1"/>
                </a:solidFill>
              </a:defRPr>
            </a:lvl3pPr>
            <a:lvl4pPr marL="742950" indent="-171450">
              <a:lnSpc>
                <a:spcPct val="100000"/>
              </a:lnSpc>
              <a:spcBef>
                <a:spcPts val="800"/>
              </a:spcBef>
              <a:buFont typeface="Arial" panose="020B0604020202020204" pitchFamily="34" charset="0"/>
              <a:buChar char="»"/>
              <a:defRPr sz="1600">
                <a:solidFill>
                  <a:schemeClr val="tx1"/>
                </a:solidFill>
              </a:defRPr>
            </a:lvl4pPr>
            <a:lvl5pPr marL="914400" indent="-17145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14" name="Text Placeholder 8"/>
          <p:cNvSpPr>
            <a:spLocks noGrp="1"/>
          </p:cNvSpPr>
          <p:nvPr>
            <p:ph type="body" sz="quarter" idx="16" hasCustomPrompt="1"/>
          </p:nvPr>
        </p:nvSpPr>
        <p:spPr>
          <a:xfrm>
            <a:off x="384694" y="1081826"/>
            <a:ext cx="11338560" cy="402336"/>
          </a:xfrm>
          <a:prstGeom prst="rect">
            <a:avLst/>
          </a:prstGeom>
        </p:spPr>
        <p:txBody>
          <a:bodyPr/>
          <a:lstStyle>
            <a:lvl1pPr marL="0" indent="0">
              <a:spcBef>
                <a:spcPts val="0"/>
              </a:spcBef>
              <a:buNone/>
              <a:defRPr sz="2000" i="1" baseline="0">
                <a:solidFill>
                  <a:schemeClr val="accent1"/>
                </a:solidFill>
              </a:defRPr>
            </a:lvl1pPr>
          </a:lstStyle>
          <a:p>
            <a:pPr lvl="0"/>
            <a:r>
              <a:rPr lang="en-US" dirty="0"/>
              <a:t>Subheads are 20pt Arial Italic sentence case</a:t>
            </a:r>
          </a:p>
        </p:txBody>
      </p:sp>
      <p:sp>
        <p:nvSpPr>
          <p:cNvPr id="15"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dirty="0"/>
              <a:t>Headlines Are 28pt Arial Bold Title Case</a:t>
            </a:r>
          </a:p>
        </p:txBody>
      </p:sp>
      <p:sp>
        <p:nvSpPr>
          <p:cNvPr id="16" name="Footer Placeholder 6"/>
          <p:cNvSpPr>
            <a:spLocks noGrp="1"/>
          </p:cNvSpPr>
          <p:nvPr>
            <p:ph type="ftr" sz="quarter" idx="10"/>
          </p:nvPr>
        </p:nvSpPr>
        <p:spPr>
          <a:xfrm>
            <a:off x="384693" y="6387858"/>
            <a:ext cx="9116145" cy="338087"/>
          </a:xfrm>
        </p:spPr>
        <p:txBody>
          <a:bodyPr/>
          <a:lstStyle/>
          <a:p>
            <a:endParaRPr lang="en-US" dirty="0"/>
          </a:p>
        </p:txBody>
      </p:sp>
      <p:sp>
        <p:nvSpPr>
          <p:cNvPr id="18" name="Rectangle 58"/>
          <p:cNvSpPr>
            <a:spLocks noChangeArrowheads="1"/>
          </p:cNvSpPr>
          <p:nvPr/>
        </p:nvSpPr>
        <p:spPr bwMode="gray">
          <a:xfrm>
            <a:off x="11615748" y="6420040"/>
            <a:ext cx="57625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9"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spTree>
    <p:extLst>
      <p:ext uri="{BB962C8B-B14F-4D97-AF65-F5344CB8AC3E}">
        <p14:creationId xmlns:p14="http://schemas.microsoft.com/office/powerpoint/2010/main" val="2086430071"/>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Footer Placeholder 6"/>
          <p:cNvSpPr>
            <a:spLocks noGrp="1"/>
          </p:cNvSpPr>
          <p:nvPr>
            <p:ph type="ftr" sz="quarter" idx="10"/>
          </p:nvPr>
        </p:nvSpPr>
        <p:spPr>
          <a:xfrm>
            <a:off x="384693" y="6387858"/>
            <a:ext cx="9116145" cy="338087"/>
          </a:xfrm>
        </p:spPr>
        <p:txBody>
          <a:bodyPr/>
          <a:lstStyle/>
          <a:p>
            <a:endParaRPr lang="en-US" dirty="0"/>
          </a:p>
        </p:txBody>
      </p:sp>
      <p:sp>
        <p:nvSpPr>
          <p:cNvPr id="13" name="Rectangle 58"/>
          <p:cNvSpPr>
            <a:spLocks noChangeArrowheads="1"/>
          </p:cNvSpPr>
          <p:nvPr/>
        </p:nvSpPr>
        <p:spPr bwMode="gray">
          <a:xfrm>
            <a:off x="11615748" y="6420040"/>
            <a:ext cx="57625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4"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sp>
        <p:nvSpPr>
          <p:cNvPr id="2" name="Title 1">
            <a:extLst>
              <a:ext uri="{FF2B5EF4-FFF2-40B4-BE49-F238E27FC236}">
                <a16:creationId xmlns:a16="http://schemas.microsoft.com/office/drawing/2014/main" id="{F43CE463-1262-4360-9DAA-84B1090870B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916945661"/>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Subhead_Only">
    <p:spTree>
      <p:nvGrpSpPr>
        <p:cNvPr id="1" name=""/>
        <p:cNvGrpSpPr/>
        <p:nvPr/>
      </p:nvGrpSpPr>
      <p:grpSpPr>
        <a:xfrm>
          <a:off x="0" y="0"/>
          <a:ext cx="0" cy="0"/>
          <a:chOff x="0" y="0"/>
          <a:chExt cx="0" cy="0"/>
        </a:xfrm>
      </p:grpSpPr>
      <p:sp>
        <p:nvSpPr>
          <p:cNvPr id="12" name="Text Placeholder 8"/>
          <p:cNvSpPr>
            <a:spLocks noGrp="1"/>
          </p:cNvSpPr>
          <p:nvPr>
            <p:ph type="body" sz="quarter" idx="16" hasCustomPrompt="1"/>
          </p:nvPr>
        </p:nvSpPr>
        <p:spPr>
          <a:xfrm>
            <a:off x="384694" y="1081826"/>
            <a:ext cx="11338560" cy="402336"/>
          </a:xfrm>
          <a:prstGeom prst="rect">
            <a:avLst/>
          </a:prstGeom>
        </p:spPr>
        <p:txBody>
          <a:bodyPr/>
          <a:lstStyle>
            <a:lvl1pPr marL="0" indent="0">
              <a:spcBef>
                <a:spcPts val="0"/>
              </a:spcBef>
              <a:buNone/>
              <a:defRPr sz="2000" i="1" baseline="0">
                <a:solidFill>
                  <a:schemeClr val="accent1"/>
                </a:solidFill>
              </a:defRPr>
            </a:lvl1pPr>
          </a:lstStyle>
          <a:p>
            <a:pPr lvl="0"/>
            <a:r>
              <a:rPr lang="en-US" dirty="0"/>
              <a:t>Subheads are 20pt Arial Italic sentence case</a:t>
            </a:r>
          </a:p>
        </p:txBody>
      </p:sp>
      <p:sp>
        <p:nvSpPr>
          <p:cNvPr id="13"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dirty="0"/>
              <a:t>Headlines Are 28pt Arial Bold Title Case</a:t>
            </a:r>
          </a:p>
        </p:txBody>
      </p:sp>
      <p:sp>
        <p:nvSpPr>
          <p:cNvPr id="9" name="Footer Placeholder 6"/>
          <p:cNvSpPr>
            <a:spLocks noGrp="1"/>
          </p:cNvSpPr>
          <p:nvPr>
            <p:ph type="ftr" sz="quarter" idx="10"/>
          </p:nvPr>
        </p:nvSpPr>
        <p:spPr>
          <a:xfrm>
            <a:off x="384693" y="6387858"/>
            <a:ext cx="9116145" cy="338087"/>
          </a:xfrm>
        </p:spPr>
        <p:txBody>
          <a:bodyPr/>
          <a:lstStyle/>
          <a:p>
            <a:endParaRPr lang="en-US" dirty="0"/>
          </a:p>
        </p:txBody>
      </p:sp>
      <p:sp>
        <p:nvSpPr>
          <p:cNvPr id="15" name="Rectangle 58"/>
          <p:cNvSpPr>
            <a:spLocks noChangeArrowheads="1"/>
          </p:cNvSpPr>
          <p:nvPr/>
        </p:nvSpPr>
        <p:spPr bwMode="gray">
          <a:xfrm>
            <a:off x="11615748" y="6420040"/>
            <a:ext cx="57625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6"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spTree>
    <p:extLst>
      <p:ext uri="{BB962C8B-B14F-4D97-AF65-F5344CB8AC3E}">
        <p14:creationId xmlns:p14="http://schemas.microsoft.com/office/powerpoint/2010/main" val="745054249"/>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ogo Only">
    <p:spTree>
      <p:nvGrpSpPr>
        <p:cNvPr id="1" name=""/>
        <p:cNvGrpSpPr/>
        <p:nvPr/>
      </p:nvGrpSpPr>
      <p:grpSpPr>
        <a:xfrm>
          <a:off x="0" y="0"/>
          <a:ext cx="0" cy="0"/>
          <a:chOff x="0" y="0"/>
          <a:chExt cx="0" cy="0"/>
        </a:xfrm>
      </p:grpSpPr>
      <p:sp>
        <p:nvSpPr>
          <p:cNvPr id="9" name="Footer Placeholder 6"/>
          <p:cNvSpPr>
            <a:spLocks noGrp="1"/>
          </p:cNvSpPr>
          <p:nvPr>
            <p:ph type="ftr" sz="quarter" idx="10"/>
          </p:nvPr>
        </p:nvSpPr>
        <p:spPr>
          <a:xfrm>
            <a:off x="384693" y="6387858"/>
            <a:ext cx="9116145" cy="338087"/>
          </a:xfrm>
        </p:spPr>
        <p:txBody>
          <a:bodyPr/>
          <a:lstStyle/>
          <a:p>
            <a:endParaRPr lang="en-US" dirty="0"/>
          </a:p>
        </p:txBody>
      </p:sp>
      <p:sp>
        <p:nvSpPr>
          <p:cNvPr id="11" name="Rectangle 58"/>
          <p:cNvSpPr>
            <a:spLocks noChangeArrowheads="1"/>
          </p:cNvSpPr>
          <p:nvPr/>
        </p:nvSpPr>
        <p:spPr bwMode="gray">
          <a:xfrm>
            <a:off x="11615748" y="6420040"/>
            <a:ext cx="57625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2"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spTree>
    <p:extLst>
      <p:ext uri="{BB962C8B-B14F-4D97-AF65-F5344CB8AC3E}">
        <p14:creationId xmlns:p14="http://schemas.microsoft.com/office/powerpoint/2010/main" val="3138678466"/>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84694" y="6387858"/>
            <a:ext cx="9119524" cy="338087"/>
          </a:xfrm>
        </p:spPr>
        <p:txBody>
          <a:bodyPr/>
          <a:lstStyle/>
          <a:p>
            <a:endParaRPr lang="en-US"/>
          </a:p>
        </p:txBody>
      </p:sp>
      <p:sp>
        <p:nvSpPr>
          <p:cNvPr id="8" name="Slide Number Placeholder 5"/>
          <p:cNvSpPr txBox="1">
            <a:spLocks/>
          </p:cNvSpPr>
          <p:nvPr/>
        </p:nvSpPr>
        <p:spPr>
          <a:xfrm>
            <a:off x="11615748" y="6419366"/>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tx1"/>
                </a:solidFill>
              </a:rPr>
              <a:t>‹#›</a:t>
            </a:fld>
            <a:endParaRPr lang="en-US" sz="900" dirty="0">
              <a:solidFill>
                <a:schemeClr val="tx1"/>
              </a:solidFill>
            </a:endParaRPr>
          </a:p>
        </p:txBody>
      </p:sp>
      <p:grpSp>
        <p:nvGrpSpPr>
          <p:cNvPr id="79" name="Group 78">
            <a:extLst>
              <a:ext uri="{FF2B5EF4-FFF2-40B4-BE49-F238E27FC236}">
                <a16:creationId xmlns:a16="http://schemas.microsoft.com/office/drawing/2014/main" id="{450A504E-2C88-A045-A3EA-6C9232CF9318}"/>
              </a:ext>
            </a:extLst>
          </p:cNvPr>
          <p:cNvGrpSpPr/>
          <p:nvPr/>
        </p:nvGrpSpPr>
        <p:grpSpPr>
          <a:xfrm>
            <a:off x="12420545" y="0"/>
            <a:ext cx="286823" cy="5681184"/>
            <a:chOff x="12420545" y="0"/>
            <a:chExt cx="286823" cy="5681184"/>
          </a:xfrm>
        </p:grpSpPr>
        <p:sp>
          <p:nvSpPr>
            <p:cNvPr id="80" name="Rectangle 79">
              <a:extLst>
                <a:ext uri="{FF2B5EF4-FFF2-40B4-BE49-F238E27FC236}">
                  <a16:creationId xmlns:a16="http://schemas.microsoft.com/office/drawing/2014/main" id="{87E191E2-1B89-3C4B-BCED-4DCCC8155747}"/>
                </a:ext>
              </a:extLst>
            </p:cNvPr>
            <p:cNvSpPr/>
            <p:nvPr/>
          </p:nvSpPr>
          <p:spPr bwMode="gray">
            <a:xfrm>
              <a:off x="12420545" y="3146922"/>
              <a:ext cx="284385" cy="284385"/>
            </a:xfrm>
            <a:prstGeom prst="rect">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B47F097F-755C-FA4A-A9BD-3E61934830D1}"/>
                </a:ext>
              </a:extLst>
            </p:cNvPr>
            <p:cNvSpPr/>
            <p:nvPr/>
          </p:nvSpPr>
          <p:spPr bwMode="gray">
            <a:xfrm>
              <a:off x="12420545" y="2207810"/>
              <a:ext cx="284385" cy="284385"/>
            </a:xfrm>
            <a:prstGeom prst="rect">
              <a:avLst/>
            </a:prstGeom>
            <a:solidFill>
              <a:srgbClr val="FE8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AC33810B-DCBE-2546-BD2E-2AD1FD424E36}"/>
                </a:ext>
              </a:extLst>
            </p:cNvPr>
            <p:cNvSpPr/>
            <p:nvPr/>
          </p:nvSpPr>
          <p:spPr bwMode="gray">
            <a:xfrm>
              <a:off x="12420545" y="2542393"/>
              <a:ext cx="284385" cy="284385"/>
            </a:xfrm>
            <a:prstGeom prst="rect">
              <a:avLst/>
            </a:prstGeom>
            <a:solidFill>
              <a:srgbClr val="F0B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6359CE2D-F7DE-C14A-AA5A-0E3EC301019C}"/>
                </a:ext>
              </a:extLst>
            </p:cNvPr>
            <p:cNvSpPr/>
            <p:nvPr/>
          </p:nvSpPr>
          <p:spPr bwMode="gray">
            <a:xfrm>
              <a:off x="12420545" y="0"/>
              <a:ext cx="284385" cy="2843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45E2D9AE-7848-AC4D-AB22-CD08A9DB74EF}"/>
                </a:ext>
              </a:extLst>
            </p:cNvPr>
            <p:cNvSpPr/>
            <p:nvPr/>
          </p:nvSpPr>
          <p:spPr bwMode="gray">
            <a:xfrm>
              <a:off x="12420545" y="333901"/>
              <a:ext cx="284385" cy="284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828DBFC-3AB5-B940-A4DE-50987E81062A}"/>
                </a:ext>
              </a:extLst>
            </p:cNvPr>
            <p:cNvSpPr/>
            <p:nvPr/>
          </p:nvSpPr>
          <p:spPr bwMode="gray">
            <a:xfrm>
              <a:off x="12420545" y="1603218"/>
              <a:ext cx="284385" cy="284385"/>
            </a:xfrm>
            <a:prstGeom prst="rect">
              <a:avLst/>
            </a:prstGeom>
            <a:solidFill>
              <a:srgbClr val="00BF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EE0E2EF-DADD-7443-B5DC-9A16EC54F6D4}"/>
                </a:ext>
              </a:extLst>
            </p:cNvPr>
            <p:cNvSpPr/>
            <p:nvPr/>
          </p:nvSpPr>
          <p:spPr bwMode="gray">
            <a:xfrm>
              <a:off x="12420545" y="937409"/>
              <a:ext cx="284385" cy="2843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C1E91F0B-B6F8-7C4C-9873-87D38C195024}"/>
                </a:ext>
              </a:extLst>
            </p:cNvPr>
            <p:cNvSpPr/>
            <p:nvPr/>
          </p:nvSpPr>
          <p:spPr bwMode="gray">
            <a:xfrm>
              <a:off x="12420545" y="1270313"/>
              <a:ext cx="284385" cy="2843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8D319761-B8C8-D94B-9D13-A63FD84B8A7D}"/>
                </a:ext>
              </a:extLst>
            </p:cNvPr>
            <p:cNvSpPr/>
            <p:nvPr/>
          </p:nvSpPr>
          <p:spPr bwMode="gray">
            <a:xfrm>
              <a:off x="12422983" y="4081065"/>
              <a:ext cx="284385" cy="2843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14">
              <a:extLst>
                <a:ext uri="{FF2B5EF4-FFF2-40B4-BE49-F238E27FC236}">
                  <a16:creationId xmlns:a16="http://schemas.microsoft.com/office/drawing/2014/main" id="{21852CA1-8834-DB43-950A-6725B4E871B8}"/>
                </a:ext>
              </a:extLst>
            </p:cNvPr>
            <p:cNvSpPr>
              <a:spLocks/>
            </p:cNvSpPr>
            <p:nvPr/>
          </p:nvSpPr>
          <p:spPr bwMode="auto">
            <a:xfrm>
              <a:off x="12421466" y="4414180"/>
              <a:ext cx="283464" cy="279400"/>
            </a:xfrm>
            <a:custGeom>
              <a:avLst/>
              <a:gdLst>
                <a:gd name="T0" fmla="*/ 0 w 187"/>
                <a:gd name="T1" fmla="*/ 0 h 176"/>
                <a:gd name="T2" fmla="*/ 187 w 187"/>
                <a:gd name="T3" fmla="*/ 0 h 176"/>
                <a:gd name="T4" fmla="*/ 187 w 187"/>
                <a:gd name="T5" fmla="*/ 176 h 176"/>
                <a:gd name="T6" fmla="*/ 0 w 187"/>
                <a:gd name="T7" fmla="*/ 176 h 176"/>
                <a:gd name="T8" fmla="*/ 0 w 187"/>
                <a:gd name="T9" fmla="*/ 0 h 176"/>
                <a:gd name="T10" fmla="*/ 0 w 187"/>
                <a:gd name="T11" fmla="*/ 0 h 176"/>
              </a:gdLst>
              <a:ahLst/>
              <a:cxnLst>
                <a:cxn ang="0">
                  <a:pos x="T0" y="T1"/>
                </a:cxn>
                <a:cxn ang="0">
                  <a:pos x="T2" y="T3"/>
                </a:cxn>
                <a:cxn ang="0">
                  <a:pos x="T4" y="T5"/>
                </a:cxn>
                <a:cxn ang="0">
                  <a:pos x="T6" y="T7"/>
                </a:cxn>
                <a:cxn ang="0">
                  <a:pos x="T8" y="T9"/>
                </a:cxn>
                <a:cxn ang="0">
                  <a:pos x="T10" y="T11"/>
                </a:cxn>
              </a:cxnLst>
              <a:rect l="0" t="0" r="r" b="b"/>
              <a:pathLst>
                <a:path w="187" h="176">
                  <a:moveTo>
                    <a:pt x="0" y="0"/>
                  </a:moveTo>
                  <a:lnTo>
                    <a:pt x="187" y="0"/>
                  </a:lnTo>
                  <a:lnTo>
                    <a:pt x="187" y="176"/>
                  </a:lnTo>
                  <a:lnTo>
                    <a:pt x="0" y="176"/>
                  </a:lnTo>
                  <a:lnTo>
                    <a:pt x="0" y="0"/>
                  </a:lnTo>
                  <a:lnTo>
                    <a:pt x="0" y="0"/>
                  </a:lnTo>
                  <a:close/>
                </a:path>
              </a:pathLst>
            </a:custGeom>
            <a:solidFill>
              <a:srgbClr val="606B7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5">
              <a:extLst>
                <a:ext uri="{FF2B5EF4-FFF2-40B4-BE49-F238E27FC236}">
                  <a16:creationId xmlns:a16="http://schemas.microsoft.com/office/drawing/2014/main" id="{FDB7D228-6048-5A47-8162-FB8734B739EA}"/>
                </a:ext>
              </a:extLst>
            </p:cNvPr>
            <p:cNvSpPr>
              <a:spLocks/>
            </p:cNvSpPr>
            <p:nvPr/>
          </p:nvSpPr>
          <p:spPr bwMode="auto">
            <a:xfrm>
              <a:off x="12421466" y="4737540"/>
              <a:ext cx="283464" cy="287338"/>
            </a:xfrm>
            <a:custGeom>
              <a:avLst/>
              <a:gdLst>
                <a:gd name="T0" fmla="*/ 0 w 187"/>
                <a:gd name="T1" fmla="*/ 0 h 181"/>
                <a:gd name="T2" fmla="*/ 187 w 187"/>
                <a:gd name="T3" fmla="*/ 0 h 181"/>
                <a:gd name="T4" fmla="*/ 187 w 187"/>
                <a:gd name="T5" fmla="*/ 181 h 181"/>
                <a:gd name="T6" fmla="*/ 0 w 187"/>
                <a:gd name="T7" fmla="*/ 181 h 181"/>
                <a:gd name="T8" fmla="*/ 0 w 187"/>
                <a:gd name="T9" fmla="*/ 0 h 181"/>
                <a:gd name="T10" fmla="*/ 0 w 187"/>
                <a:gd name="T11" fmla="*/ 0 h 181"/>
              </a:gdLst>
              <a:ahLst/>
              <a:cxnLst>
                <a:cxn ang="0">
                  <a:pos x="T0" y="T1"/>
                </a:cxn>
                <a:cxn ang="0">
                  <a:pos x="T2" y="T3"/>
                </a:cxn>
                <a:cxn ang="0">
                  <a:pos x="T4" y="T5"/>
                </a:cxn>
                <a:cxn ang="0">
                  <a:pos x="T6" y="T7"/>
                </a:cxn>
                <a:cxn ang="0">
                  <a:pos x="T8" y="T9"/>
                </a:cxn>
                <a:cxn ang="0">
                  <a:pos x="T10" y="T11"/>
                </a:cxn>
              </a:cxnLst>
              <a:rect l="0" t="0" r="r" b="b"/>
              <a:pathLst>
                <a:path w="187" h="181">
                  <a:moveTo>
                    <a:pt x="0" y="0"/>
                  </a:moveTo>
                  <a:lnTo>
                    <a:pt x="187" y="0"/>
                  </a:lnTo>
                  <a:lnTo>
                    <a:pt x="187" y="181"/>
                  </a:lnTo>
                  <a:lnTo>
                    <a:pt x="0" y="181"/>
                  </a:lnTo>
                  <a:lnTo>
                    <a:pt x="0" y="0"/>
                  </a:lnTo>
                  <a:lnTo>
                    <a:pt x="0" y="0"/>
                  </a:lnTo>
                  <a:close/>
                </a:path>
              </a:pathLst>
            </a:custGeom>
            <a:solidFill>
              <a:srgbClr val="959CA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75489A89-BCCE-C142-B92F-03A05AD04382}"/>
                </a:ext>
              </a:extLst>
            </p:cNvPr>
            <p:cNvSpPr>
              <a:spLocks/>
            </p:cNvSpPr>
            <p:nvPr/>
          </p:nvSpPr>
          <p:spPr bwMode="auto">
            <a:xfrm>
              <a:off x="12421466" y="5071139"/>
              <a:ext cx="283464" cy="279400"/>
            </a:xfrm>
            <a:custGeom>
              <a:avLst/>
              <a:gdLst>
                <a:gd name="T0" fmla="*/ 0 w 187"/>
                <a:gd name="T1" fmla="*/ 0 h 176"/>
                <a:gd name="T2" fmla="*/ 187 w 187"/>
                <a:gd name="T3" fmla="*/ 0 h 176"/>
                <a:gd name="T4" fmla="*/ 187 w 187"/>
                <a:gd name="T5" fmla="*/ 176 h 176"/>
                <a:gd name="T6" fmla="*/ 0 w 187"/>
                <a:gd name="T7" fmla="*/ 176 h 176"/>
                <a:gd name="T8" fmla="*/ 0 w 187"/>
                <a:gd name="T9" fmla="*/ 0 h 176"/>
                <a:gd name="T10" fmla="*/ 0 w 187"/>
                <a:gd name="T11" fmla="*/ 0 h 176"/>
              </a:gdLst>
              <a:ahLst/>
              <a:cxnLst>
                <a:cxn ang="0">
                  <a:pos x="T0" y="T1"/>
                </a:cxn>
                <a:cxn ang="0">
                  <a:pos x="T2" y="T3"/>
                </a:cxn>
                <a:cxn ang="0">
                  <a:pos x="T4" y="T5"/>
                </a:cxn>
                <a:cxn ang="0">
                  <a:pos x="T6" y="T7"/>
                </a:cxn>
                <a:cxn ang="0">
                  <a:pos x="T8" y="T9"/>
                </a:cxn>
                <a:cxn ang="0">
                  <a:pos x="T10" y="T11"/>
                </a:cxn>
              </a:cxnLst>
              <a:rect l="0" t="0" r="r" b="b"/>
              <a:pathLst>
                <a:path w="187" h="176">
                  <a:moveTo>
                    <a:pt x="0" y="0"/>
                  </a:moveTo>
                  <a:lnTo>
                    <a:pt x="187" y="0"/>
                  </a:lnTo>
                  <a:lnTo>
                    <a:pt x="187" y="176"/>
                  </a:lnTo>
                  <a:lnTo>
                    <a:pt x="0" y="176"/>
                  </a:lnTo>
                  <a:lnTo>
                    <a:pt x="0" y="0"/>
                  </a:lnTo>
                  <a:lnTo>
                    <a:pt x="0" y="0"/>
                  </a:lnTo>
                  <a:close/>
                </a:path>
              </a:pathLst>
            </a:custGeom>
            <a:solidFill>
              <a:srgbClr val="CACED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7">
              <a:extLst>
                <a:ext uri="{FF2B5EF4-FFF2-40B4-BE49-F238E27FC236}">
                  <a16:creationId xmlns:a16="http://schemas.microsoft.com/office/drawing/2014/main" id="{E6926AE7-9D4E-AD4E-92B2-476D0906C067}"/>
                </a:ext>
              </a:extLst>
            </p:cNvPr>
            <p:cNvSpPr>
              <a:spLocks/>
            </p:cNvSpPr>
            <p:nvPr/>
          </p:nvSpPr>
          <p:spPr bwMode="auto">
            <a:xfrm>
              <a:off x="12421466" y="5393846"/>
              <a:ext cx="283464" cy="287338"/>
            </a:xfrm>
            <a:custGeom>
              <a:avLst/>
              <a:gdLst>
                <a:gd name="T0" fmla="*/ 0 w 187"/>
                <a:gd name="T1" fmla="*/ 0 h 181"/>
                <a:gd name="T2" fmla="*/ 187 w 187"/>
                <a:gd name="T3" fmla="*/ 0 h 181"/>
                <a:gd name="T4" fmla="*/ 187 w 187"/>
                <a:gd name="T5" fmla="*/ 181 h 181"/>
                <a:gd name="T6" fmla="*/ 0 w 187"/>
                <a:gd name="T7" fmla="*/ 181 h 181"/>
                <a:gd name="T8" fmla="*/ 0 w 187"/>
                <a:gd name="T9" fmla="*/ 0 h 181"/>
                <a:gd name="T10" fmla="*/ 0 w 187"/>
                <a:gd name="T11" fmla="*/ 0 h 181"/>
              </a:gdLst>
              <a:ahLst/>
              <a:cxnLst>
                <a:cxn ang="0">
                  <a:pos x="T0" y="T1"/>
                </a:cxn>
                <a:cxn ang="0">
                  <a:pos x="T2" y="T3"/>
                </a:cxn>
                <a:cxn ang="0">
                  <a:pos x="T4" y="T5"/>
                </a:cxn>
                <a:cxn ang="0">
                  <a:pos x="T6" y="T7"/>
                </a:cxn>
                <a:cxn ang="0">
                  <a:pos x="T8" y="T9"/>
                </a:cxn>
                <a:cxn ang="0">
                  <a:pos x="T10" y="T11"/>
                </a:cxn>
              </a:cxnLst>
              <a:rect l="0" t="0" r="r" b="b"/>
              <a:pathLst>
                <a:path w="187" h="181">
                  <a:moveTo>
                    <a:pt x="0" y="0"/>
                  </a:moveTo>
                  <a:lnTo>
                    <a:pt x="187" y="0"/>
                  </a:lnTo>
                  <a:lnTo>
                    <a:pt x="187" y="181"/>
                  </a:lnTo>
                  <a:lnTo>
                    <a:pt x="0" y="181"/>
                  </a:lnTo>
                  <a:lnTo>
                    <a:pt x="0" y="0"/>
                  </a:lnTo>
                  <a:lnTo>
                    <a:pt x="0" y="0"/>
                  </a:lnTo>
                  <a:close/>
                </a:path>
              </a:pathLst>
            </a:custGeom>
            <a:solidFill>
              <a:srgbClr val="F4F5F5"/>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Rectangle 92">
              <a:extLst>
                <a:ext uri="{FF2B5EF4-FFF2-40B4-BE49-F238E27FC236}">
                  <a16:creationId xmlns:a16="http://schemas.microsoft.com/office/drawing/2014/main" id="{696A447D-B5AA-5A45-AA2B-89A76F26DF0F}"/>
                </a:ext>
              </a:extLst>
            </p:cNvPr>
            <p:cNvSpPr/>
            <p:nvPr/>
          </p:nvSpPr>
          <p:spPr bwMode="gray">
            <a:xfrm>
              <a:off x="12420545" y="3478023"/>
              <a:ext cx="284385" cy="284385"/>
            </a:xfrm>
            <a:prstGeom prst="rect">
              <a:avLst/>
            </a:prstGeom>
            <a:solidFill>
              <a:srgbClr val="830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914117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61" name="Rectangle 60"/>
          <p:cNvSpPr>
            <a:spLocks noChangeArrowheads="1"/>
          </p:cNvSpPr>
          <p:nvPr/>
        </p:nvSpPr>
        <p:spPr bwMode="gray">
          <a:xfrm>
            <a:off x="582283" y="-1"/>
            <a:ext cx="3078445" cy="6858001"/>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Text Placeholder 163"/>
          <p:cNvSpPr>
            <a:spLocks noGrp="1"/>
          </p:cNvSpPr>
          <p:nvPr>
            <p:ph type="body" sz="quarter" idx="11" hasCustomPrompt="1"/>
          </p:nvPr>
        </p:nvSpPr>
        <p:spPr>
          <a:xfrm>
            <a:off x="4236980" y="835016"/>
            <a:ext cx="7090641" cy="4999475"/>
          </a:xfrm>
          <a:prstGeom prst="rect">
            <a:avLst/>
          </a:prstGeom>
        </p:spPr>
        <p:txBody>
          <a:bodyPr anchor="ctr"/>
          <a:lstStyle>
            <a:lvl1pPr marL="228600" indent="-228600">
              <a:lnSpc>
                <a:spcPct val="100000"/>
              </a:lnSpc>
              <a:spcBef>
                <a:spcPts val="2000"/>
              </a:spcBef>
              <a:buClr>
                <a:schemeClr val="accent1"/>
              </a:buClr>
              <a:buFont typeface="Arial" panose="020B0604020202020204" pitchFamily="34" charset="0"/>
              <a:buChar char="+"/>
              <a:defRPr sz="1800" baseline="0"/>
            </a:lvl1pPr>
            <a:lvl2pPr marL="400050" indent="-171450">
              <a:buClr>
                <a:schemeClr val="accent1"/>
              </a:buClr>
              <a:defRPr sz="1800"/>
            </a:lvl2pPr>
            <a:lvl3pPr>
              <a:defRPr sz="1800"/>
            </a:lvl3pPr>
            <a:lvl4pPr>
              <a:defRPr sz="1800"/>
            </a:lvl4pPr>
            <a:lvl5pPr>
              <a:defRPr sz="1800"/>
            </a:lvl5pPr>
          </a:lstStyle>
          <a:p>
            <a:pPr lvl="0"/>
            <a:r>
              <a:rPr lang="en-US" dirty="0"/>
              <a:t>Arial 18pt TOC</a:t>
            </a:r>
          </a:p>
        </p:txBody>
      </p:sp>
      <p:sp>
        <p:nvSpPr>
          <p:cNvPr id="26" name="Rectangle 58"/>
          <p:cNvSpPr>
            <a:spLocks noChangeArrowheads="1"/>
          </p:cNvSpPr>
          <p:nvPr/>
        </p:nvSpPr>
        <p:spPr bwMode="gray">
          <a:xfrm>
            <a:off x="3660728" y="6420040"/>
            <a:ext cx="6116253" cy="1778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27" name="Rectangle 58"/>
          <p:cNvSpPr>
            <a:spLocks noChangeArrowheads="1"/>
          </p:cNvSpPr>
          <p:nvPr/>
        </p:nvSpPr>
        <p:spPr bwMode="white">
          <a:xfrm>
            <a:off x="582284" y="6420040"/>
            <a:ext cx="3078444" cy="17780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28" name="Rectangle 58"/>
          <p:cNvSpPr>
            <a:spLocks noChangeArrowheads="1"/>
          </p:cNvSpPr>
          <p:nvPr/>
        </p:nvSpPr>
        <p:spPr bwMode="gray">
          <a:xfrm>
            <a:off x="6033" y="6420040"/>
            <a:ext cx="576252" cy="1778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3" name="Rectangle 58"/>
          <p:cNvSpPr>
            <a:spLocks noChangeArrowheads="1"/>
          </p:cNvSpPr>
          <p:nvPr/>
        </p:nvSpPr>
        <p:spPr bwMode="gray">
          <a:xfrm>
            <a:off x="11615748" y="6420040"/>
            <a:ext cx="576252" cy="1778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4"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sp>
        <p:nvSpPr>
          <p:cNvPr id="11" name="Title 1">
            <a:extLst>
              <a:ext uri="{FF2B5EF4-FFF2-40B4-BE49-F238E27FC236}">
                <a16:creationId xmlns:a16="http://schemas.microsoft.com/office/drawing/2014/main" id="{71AE29B5-9C5D-7E45-B437-586124346360}"/>
              </a:ext>
            </a:extLst>
          </p:cNvPr>
          <p:cNvSpPr>
            <a:spLocks noGrp="1"/>
          </p:cNvSpPr>
          <p:nvPr>
            <p:ph type="ctrTitle" hasCustomPrompt="1"/>
          </p:nvPr>
        </p:nvSpPr>
        <p:spPr bwMode="white">
          <a:xfrm>
            <a:off x="946623" y="835015"/>
            <a:ext cx="2309043" cy="4999476"/>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sz="2800" b="1">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mj-lt"/>
                <a:ea typeface="+mn-ea"/>
                <a:cs typeface="+mn-cs"/>
              </a:rPr>
              <a:t>Table of Contents</a:t>
            </a:r>
          </a:p>
        </p:txBody>
      </p:sp>
      <p:pic>
        <p:nvPicPr>
          <p:cNvPr id="12" name="Picture 11">
            <a:extLst>
              <a:ext uri="{FF2B5EF4-FFF2-40B4-BE49-F238E27FC236}">
                <a16:creationId xmlns:a16="http://schemas.microsoft.com/office/drawing/2014/main" id="{E73DB503-8D46-874B-A024-3D8B1973B6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00462" y="6398999"/>
            <a:ext cx="1390142" cy="241046"/>
          </a:xfrm>
          <a:prstGeom prst="rect">
            <a:avLst/>
          </a:prstGeom>
        </p:spPr>
      </p:pic>
    </p:spTree>
    <p:extLst>
      <p:ext uri="{BB962C8B-B14F-4D97-AF65-F5344CB8AC3E}">
        <p14:creationId xmlns:p14="http://schemas.microsoft.com/office/powerpoint/2010/main" val="2421790279"/>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2" name="Rectangle 58"/>
          <p:cNvSpPr>
            <a:spLocks noChangeArrowheads="1"/>
          </p:cNvSpPr>
          <p:nvPr/>
        </p:nvSpPr>
        <p:spPr bwMode="gray">
          <a:xfrm rot="5400000">
            <a:off x="-2148815" y="3761537"/>
            <a:ext cx="6016625" cy="176301"/>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5" name="Rectangle 4"/>
          <p:cNvSpPr/>
          <p:nvPr/>
        </p:nvSpPr>
        <p:spPr bwMode="gray">
          <a:xfrm>
            <a:off x="0" y="1786580"/>
            <a:ext cx="8515386" cy="42598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dirty="0"/>
          </a:p>
        </p:txBody>
      </p:sp>
      <p:sp>
        <p:nvSpPr>
          <p:cNvPr id="2" name="Title 1"/>
          <p:cNvSpPr>
            <a:spLocks noGrp="1"/>
          </p:cNvSpPr>
          <p:nvPr>
            <p:ph type="title" hasCustomPrompt="1"/>
          </p:nvPr>
        </p:nvSpPr>
        <p:spPr bwMode="white">
          <a:xfrm>
            <a:off x="1721276" y="2107576"/>
            <a:ext cx="6494469" cy="3616037"/>
          </a:xfrm>
          <a:prstGeom prst="rect">
            <a:avLst/>
          </a:prstGeom>
        </p:spPr>
        <p:txBody>
          <a:bodyPr anchor="ctr" anchorCtr="0"/>
          <a:lstStyle>
            <a:lvl1pPr>
              <a:defRPr sz="2800" b="1">
                <a:solidFill>
                  <a:schemeClr val="bg1"/>
                </a:solidFill>
              </a:defRPr>
            </a:lvl1pPr>
          </a:lstStyle>
          <a:p>
            <a:r>
              <a:rPr lang="en-US" dirty="0"/>
              <a:t>Dividers Are 28pt Arial Bold Title Case</a:t>
            </a:r>
          </a:p>
        </p:txBody>
      </p:sp>
      <p:sp>
        <p:nvSpPr>
          <p:cNvPr id="16" name="Rectangle 58"/>
          <p:cNvSpPr>
            <a:spLocks noChangeArrowheads="1"/>
          </p:cNvSpPr>
          <p:nvPr/>
        </p:nvSpPr>
        <p:spPr bwMode="white">
          <a:xfrm rot="5400000">
            <a:off x="-1272658" y="3828727"/>
            <a:ext cx="4261751" cy="173737"/>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8" name="Slide Number Placeholder 5"/>
          <p:cNvSpPr txBox="1">
            <a:spLocks/>
          </p:cNvSpPr>
          <p:nvPr/>
        </p:nvSpPr>
        <p:spPr>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tx1"/>
                </a:solidFill>
              </a:rPr>
              <a:t>‹#›</a:t>
            </a:fld>
            <a:endParaRPr lang="en-US" sz="900" dirty="0">
              <a:solidFill>
                <a:schemeClr val="tx1"/>
              </a:solidFill>
            </a:endParaRPr>
          </a:p>
        </p:txBody>
      </p:sp>
      <p:sp>
        <p:nvSpPr>
          <p:cNvPr id="19" name="Rectangle 58"/>
          <p:cNvSpPr>
            <a:spLocks noChangeArrowheads="1"/>
          </p:cNvSpPr>
          <p:nvPr/>
        </p:nvSpPr>
        <p:spPr bwMode="gray">
          <a:xfrm>
            <a:off x="771351" y="773388"/>
            <a:ext cx="7744035" cy="17576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23" name="Rectangle 58"/>
          <p:cNvSpPr>
            <a:spLocks noChangeArrowheads="1"/>
          </p:cNvSpPr>
          <p:nvPr/>
        </p:nvSpPr>
        <p:spPr bwMode="gray">
          <a:xfrm>
            <a:off x="11506199" y="771348"/>
            <a:ext cx="685802" cy="1778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Tree>
    <p:extLst>
      <p:ext uri="{BB962C8B-B14F-4D97-AF65-F5344CB8AC3E}">
        <p14:creationId xmlns:p14="http://schemas.microsoft.com/office/powerpoint/2010/main" val="3815061475"/>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ought Slide">
    <p:spTree>
      <p:nvGrpSpPr>
        <p:cNvPr id="1" name=""/>
        <p:cNvGrpSpPr/>
        <p:nvPr/>
      </p:nvGrpSpPr>
      <p:grpSpPr>
        <a:xfrm>
          <a:off x="0" y="0"/>
          <a:ext cx="0" cy="0"/>
          <a:chOff x="0" y="0"/>
          <a:chExt cx="0" cy="0"/>
        </a:xfrm>
      </p:grpSpPr>
      <p:sp>
        <p:nvSpPr>
          <p:cNvPr id="5" name="Rectangle 4"/>
          <p:cNvSpPr/>
          <p:nvPr/>
        </p:nvSpPr>
        <p:spPr bwMode="ltGray">
          <a:xfrm>
            <a:off x="0" y="0"/>
            <a:ext cx="12192000"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dirty="0"/>
          </a:p>
        </p:txBody>
      </p:sp>
      <p:sp>
        <p:nvSpPr>
          <p:cNvPr id="9" name="Title 1"/>
          <p:cNvSpPr>
            <a:spLocks noGrp="1"/>
          </p:cNvSpPr>
          <p:nvPr>
            <p:ph type="title" hasCustomPrompt="1"/>
          </p:nvPr>
        </p:nvSpPr>
        <p:spPr bwMode="white">
          <a:xfrm>
            <a:off x="1053219" y="914400"/>
            <a:ext cx="10085832" cy="5029199"/>
          </a:xfrm>
          <a:prstGeom prst="rect">
            <a:avLst/>
          </a:prstGeom>
        </p:spPr>
        <p:txBody>
          <a:bodyPr anchor="ctr" anchorCtr="0"/>
          <a:lstStyle>
            <a:lvl1pPr>
              <a:defRPr sz="3600" b="0">
                <a:solidFill>
                  <a:schemeClr val="bg1"/>
                </a:solidFill>
              </a:defRPr>
            </a:lvl1pPr>
          </a:lstStyle>
          <a:p>
            <a:r>
              <a:rPr lang="en-US" dirty="0"/>
              <a:t>Thought slides are 36pt Arial sentence case</a:t>
            </a:r>
          </a:p>
        </p:txBody>
      </p:sp>
    </p:spTree>
    <p:extLst>
      <p:ext uri="{BB962C8B-B14F-4D97-AF65-F5344CB8AC3E}">
        <p14:creationId xmlns:p14="http://schemas.microsoft.com/office/powerpoint/2010/main" val="1858014972"/>
      </p:ext>
    </p:extLst>
  </p:cSld>
  <p:clrMapOvr>
    <a:masterClrMapping/>
  </p:clrMapOvr>
  <p:transition spd="med">
    <p:fade/>
  </p:transition>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sp>
        <p:nvSpPr>
          <p:cNvPr id="5" name="Rectangle 4"/>
          <p:cNvSpPr/>
          <p:nvPr/>
        </p:nvSpPr>
        <p:spPr bwMode="invGray">
          <a:xfrm>
            <a:off x="0" y="0"/>
            <a:ext cx="1219200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dirty="0"/>
          </a:p>
        </p:txBody>
      </p:sp>
      <p:sp>
        <p:nvSpPr>
          <p:cNvPr id="9" name="Title 1"/>
          <p:cNvSpPr>
            <a:spLocks noGrp="1"/>
          </p:cNvSpPr>
          <p:nvPr>
            <p:ph type="title" hasCustomPrompt="1"/>
          </p:nvPr>
        </p:nvSpPr>
        <p:spPr>
          <a:xfrm>
            <a:off x="1058912" y="1084819"/>
            <a:ext cx="10085562" cy="2110629"/>
          </a:xfrm>
          <a:prstGeom prst="rect">
            <a:avLst/>
          </a:prstGeom>
        </p:spPr>
        <p:txBody>
          <a:bodyPr anchor="ctr" anchorCtr="0"/>
          <a:lstStyle>
            <a:lvl1pPr>
              <a:defRPr sz="3600" b="1">
                <a:solidFill>
                  <a:schemeClr val="bg1"/>
                </a:solidFill>
              </a:defRPr>
            </a:lvl1pPr>
          </a:lstStyle>
          <a:p>
            <a:r>
              <a:rPr lang="en-US" dirty="0"/>
              <a:t>Closing slides are 36pt Arial sentence case</a:t>
            </a:r>
          </a:p>
        </p:txBody>
      </p:sp>
      <p:sp>
        <p:nvSpPr>
          <p:cNvPr id="11" name="Rectangle 58"/>
          <p:cNvSpPr>
            <a:spLocks noChangeArrowheads="1"/>
          </p:cNvSpPr>
          <p:nvPr/>
        </p:nvSpPr>
        <p:spPr bwMode="white">
          <a:xfrm>
            <a:off x="11506199" y="771348"/>
            <a:ext cx="685802" cy="17780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2" name="Content Placeholder 2"/>
          <p:cNvSpPr>
            <a:spLocks noGrp="1"/>
          </p:cNvSpPr>
          <p:nvPr>
            <p:ph idx="1" hasCustomPrompt="1"/>
          </p:nvPr>
        </p:nvSpPr>
        <p:spPr>
          <a:xfrm>
            <a:off x="3765550" y="3208148"/>
            <a:ext cx="7378924" cy="3300602"/>
          </a:xfrm>
          <a:prstGeom prst="rect">
            <a:avLst/>
          </a:prstGeom>
        </p:spPr>
        <p:txBody>
          <a:bodyPr/>
          <a:lstStyle>
            <a:lvl1pPr marL="171450" indent="-171450">
              <a:lnSpc>
                <a:spcPct val="100000"/>
              </a:lnSpc>
              <a:spcBef>
                <a:spcPts val="1000"/>
              </a:spcBef>
              <a:defRPr sz="2400">
                <a:solidFill>
                  <a:schemeClr val="bg1"/>
                </a:solidFill>
              </a:defRPr>
            </a:lvl1pPr>
            <a:lvl2pPr marL="342900" indent="-171450">
              <a:lnSpc>
                <a:spcPct val="100000"/>
              </a:lnSpc>
              <a:spcBef>
                <a:spcPts val="800"/>
              </a:spcBef>
              <a:buFont typeface="Arial" panose="020B0604020202020204" pitchFamily="34" charset="0"/>
              <a:buChar char="-"/>
              <a:defRPr sz="2400">
                <a:solidFill>
                  <a:schemeClr val="bg1"/>
                </a:solidFill>
              </a:defRPr>
            </a:lvl2pPr>
            <a:lvl3pPr marL="571500" indent="-171450">
              <a:lnSpc>
                <a:spcPct val="100000"/>
              </a:lnSpc>
              <a:spcBef>
                <a:spcPts val="800"/>
              </a:spcBef>
              <a:buFont typeface="Arial" panose="020B0604020202020204" pitchFamily="34" charset="0"/>
              <a:buChar char="›"/>
              <a:defRPr sz="2400">
                <a:solidFill>
                  <a:schemeClr val="bg1"/>
                </a:solidFill>
              </a:defRPr>
            </a:lvl3pPr>
            <a:lvl4pPr marL="742950" indent="-171450">
              <a:lnSpc>
                <a:spcPct val="100000"/>
              </a:lnSpc>
              <a:spcBef>
                <a:spcPts val="800"/>
              </a:spcBef>
              <a:buFont typeface="Arial" panose="020B0604020202020204" pitchFamily="34" charset="0"/>
              <a:buChar char="»"/>
              <a:defRPr sz="2400">
                <a:solidFill>
                  <a:schemeClr val="bg1"/>
                </a:solidFill>
              </a:defRPr>
            </a:lvl4pPr>
            <a:lvl5pPr marL="914400" indent="-171450">
              <a:lnSpc>
                <a:spcPct val="100000"/>
              </a:lnSpc>
              <a:spcBef>
                <a:spcPts val="800"/>
              </a:spcBef>
              <a:buSzPct val="75000"/>
              <a:buFont typeface="Wingdings" panose="05000000000000000000" pitchFamily="2" charset="2"/>
              <a:buChar char="§"/>
              <a:defRPr sz="2400">
                <a:solidFill>
                  <a:schemeClr val="bg1"/>
                </a:solidFill>
              </a:defRPr>
            </a:lvl5pPr>
          </a:lstStyle>
          <a:p>
            <a:pPr lvl="0"/>
            <a:r>
              <a:rPr lang="en-US" dirty="0"/>
              <a:t>Arial 24pt bullet level 1</a:t>
            </a:r>
          </a:p>
          <a:p>
            <a:pPr lvl="1"/>
            <a:r>
              <a:rPr lang="en-US" dirty="0"/>
              <a:t>Arial 24pt bullet level 2</a:t>
            </a:r>
          </a:p>
          <a:p>
            <a:pPr lvl="2"/>
            <a:r>
              <a:rPr lang="en-US" dirty="0"/>
              <a:t>Arial 24pt bullet level 3</a:t>
            </a:r>
          </a:p>
          <a:p>
            <a:pPr lvl="3"/>
            <a:r>
              <a:rPr lang="en-US" dirty="0"/>
              <a:t>Arial 24pt bullet level 4</a:t>
            </a:r>
          </a:p>
          <a:p>
            <a:pPr lvl="4"/>
            <a:r>
              <a:rPr lang="en-US" dirty="0"/>
              <a:t>Arial 24pt bullet level 5</a:t>
            </a:r>
          </a:p>
        </p:txBody>
      </p:sp>
      <p:pic>
        <p:nvPicPr>
          <p:cNvPr id="10" name="Picture 9">
            <a:extLst>
              <a:ext uri="{FF2B5EF4-FFF2-40B4-BE49-F238E27FC236}">
                <a16:creationId xmlns:a16="http://schemas.microsoft.com/office/drawing/2014/main" id="{F20D233E-6315-D546-9678-028EC1C587A0}"/>
              </a:ext>
            </a:extLst>
          </p:cNvPr>
          <p:cNvPicPr>
            <a:picLocks noChangeAspect="1"/>
          </p:cNvPicPr>
          <p:nvPr/>
        </p:nvPicPr>
        <p:blipFill>
          <a:blip r:embed="rId2"/>
          <a:stretch>
            <a:fillRect/>
          </a:stretch>
        </p:blipFill>
        <p:spPr>
          <a:xfrm>
            <a:off x="7423" y="3205987"/>
            <a:ext cx="3321190" cy="3639312"/>
          </a:xfrm>
          <a:prstGeom prst="rect">
            <a:avLst/>
          </a:prstGeom>
        </p:spPr>
      </p:pic>
    </p:spTree>
    <p:extLst>
      <p:ext uri="{BB962C8B-B14F-4D97-AF65-F5344CB8AC3E}">
        <p14:creationId xmlns:p14="http://schemas.microsoft.com/office/powerpoint/2010/main" val="3524327294"/>
      </p:ext>
    </p:extLst>
  </p:cSld>
  <p:clrMapOvr>
    <a:masterClrMapping/>
  </p:clrMapOvr>
  <p:transition spd="med">
    <p:fade/>
  </p:transition>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Cover Slide 3">
    <p:spTree>
      <p:nvGrpSpPr>
        <p:cNvPr id="1" name=""/>
        <p:cNvGrpSpPr/>
        <p:nvPr/>
      </p:nvGrpSpPr>
      <p:grpSpPr>
        <a:xfrm>
          <a:off x="0" y="0"/>
          <a:ext cx="0" cy="0"/>
          <a:chOff x="0" y="0"/>
          <a:chExt cx="0" cy="0"/>
        </a:xfrm>
      </p:grpSpPr>
      <p:sp>
        <p:nvSpPr>
          <p:cNvPr id="18" name="Rectangle 58"/>
          <p:cNvSpPr>
            <a:spLocks noChangeArrowheads="1"/>
          </p:cNvSpPr>
          <p:nvPr/>
        </p:nvSpPr>
        <p:spPr bwMode="gray">
          <a:xfrm rot="5400000">
            <a:off x="-1390507" y="4519845"/>
            <a:ext cx="4500016" cy="1763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pic>
        <p:nvPicPr>
          <p:cNvPr id="27" name="Picture 26">
            <a:extLst>
              <a:ext uri="{FF2B5EF4-FFF2-40B4-BE49-F238E27FC236}">
                <a16:creationId xmlns:a16="http://schemas.microsoft.com/office/drawing/2014/main" id="{18C04E1F-DD99-484D-A92B-4894500A967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0369" r="2224" b="1268"/>
          <a:stretch/>
        </p:blipFill>
        <p:spPr>
          <a:xfrm>
            <a:off x="2819" y="1017135"/>
            <a:ext cx="6163520" cy="4928810"/>
          </a:xfrm>
          <a:prstGeom prst="rect">
            <a:avLst/>
          </a:prstGeom>
        </p:spPr>
      </p:pic>
      <p:sp>
        <p:nvSpPr>
          <p:cNvPr id="12" name="Rectangle 58"/>
          <p:cNvSpPr>
            <a:spLocks noChangeArrowheads="1"/>
          </p:cNvSpPr>
          <p:nvPr/>
        </p:nvSpPr>
        <p:spPr bwMode="gray">
          <a:xfrm>
            <a:off x="771351" y="773388"/>
            <a:ext cx="7744035" cy="17576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3" name="Rectangle 58"/>
          <p:cNvSpPr>
            <a:spLocks noChangeArrowheads="1"/>
          </p:cNvSpPr>
          <p:nvPr/>
        </p:nvSpPr>
        <p:spPr bwMode="gray">
          <a:xfrm rot="5400000">
            <a:off x="8990" y="1603734"/>
            <a:ext cx="1701018" cy="17630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22" name="Text Placeholder 21"/>
          <p:cNvSpPr>
            <a:spLocks noGrp="1"/>
          </p:cNvSpPr>
          <p:nvPr>
            <p:ph type="body" sz="quarter" idx="10" hasCustomPrompt="1"/>
          </p:nvPr>
        </p:nvSpPr>
        <p:spPr>
          <a:xfrm>
            <a:off x="6325192" y="4084609"/>
            <a:ext cx="4800600" cy="646331"/>
          </a:xfrm>
          <a:prstGeom prst="rect">
            <a:avLst/>
          </a:prstGeom>
        </p:spPr>
        <p:txBody>
          <a:bodyPr>
            <a:noAutofit/>
          </a:bodyPr>
          <a:lstStyle>
            <a:lvl1pPr marL="0" indent="0" algn="r">
              <a:lnSpc>
                <a:spcPct val="100000"/>
              </a:lnSpc>
              <a:spcBef>
                <a:spcPts val="0"/>
              </a:spcBef>
              <a:buNone/>
              <a:defRPr sz="2000" i="1">
                <a:solidFill>
                  <a:schemeClr val="accent1"/>
                </a:solidFill>
              </a:defRPr>
            </a:lvl1pPr>
          </a:lstStyle>
          <a:p>
            <a:pPr lvl="0"/>
            <a:r>
              <a:rPr lang="en-US" dirty="0"/>
              <a:t>Subheads are 20pt Arial Italic sentence case</a:t>
            </a:r>
          </a:p>
        </p:txBody>
      </p:sp>
      <p:sp>
        <p:nvSpPr>
          <p:cNvPr id="3" name="Subtitle 2"/>
          <p:cNvSpPr>
            <a:spLocks noGrp="1"/>
          </p:cNvSpPr>
          <p:nvPr>
            <p:ph type="subTitle" idx="1" hasCustomPrompt="1"/>
          </p:nvPr>
        </p:nvSpPr>
        <p:spPr>
          <a:xfrm>
            <a:off x="6325192" y="4865458"/>
            <a:ext cx="4800600" cy="338554"/>
          </a:xfrm>
          <a:prstGeom prst="rect">
            <a:avLst/>
          </a:prstGeom>
        </p:spPr>
        <p:txBody>
          <a:bodyPr>
            <a:noAutofit/>
          </a:bodyPr>
          <a:lstStyle>
            <a:lvl1pPr marL="0" indent="0" algn="r">
              <a:lnSpc>
                <a:spcPct val="100000"/>
              </a:lnSpc>
              <a:spcBef>
                <a:spcPts val="200"/>
              </a:spcBef>
              <a:buNone/>
              <a:defRPr sz="1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Author First Last Name 16pt Arial</a:t>
            </a:r>
          </a:p>
        </p:txBody>
      </p:sp>
      <p:sp>
        <p:nvSpPr>
          <p:cNvPr id="2" name="Title 1"/>
          <p:cNvSpPr>
            <a:spLocks noGrp="1"/>
          </p:cNvSpPr>
          <p:nvPr>
            <p:ph type="ctrTitle" hasCustomPrompt="1"/>
          </p:nvPr>
        </p:nvSpPr>
        <p:spPr>
          <a:xfrm>
            <a:off x="6325192" y="1830302"/>
            <a:ext cx="4800600" cy="2286058"/>
          </a:xfrm>
          <a:prstGeom prst="rect">
            <a:avLst/>
          </a:prstGeom>
        </p:spPr>
        <p:txBody>
          <a:bodyPr anchor="b"/>
          <a:lstStyle>
            <a:lvl1pPr algn="r">
              <a:lnSpc>
                <a:spcPct val="100000"/>
              </a:lnSpc>
              <a:defRPr sz="3200" b="1">
                <a:solidFill>
                  <a:schemeClr val="tx1"/>
                </a:solidFill>
              </a:defRPr>
            </a:lvl1pPr>
          </a:lstStyle>
          <a:p>
            <a:r>
              <a:rPr lang="en-US" dirty="0"/>
              <a:t>Headlines Are 32pt Arial Bold Title Case</a:t>
            </a:r>
          </a:p>
        </p:txBody>
      </p:sp>
      <p:sp>
        <p:nvSpPr>
          <p:cNvPr id="11" name="Rectangle 58"/>
          <p:cNvSpPr>
            <a:spLocks noChangeArrowheads="1"/>
          </p:cNvSpPr>
          <p:nvPr/>
        </p:nvSpPr>
        <p:spPr bwMode="gray">
          <a:xfrm>
            <a:off x="11506199" y="771348"/>
            <a:ext cx="68580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25" name="TextBox 24">
            <a:extLst>
              <a:ext uri="{FF2B5EF4-FFF2-40B4-BE49-F238E27FC236}">
                <a16:creationId xmlns:a16="http://schemas.microsoft.com/office/drawing/2014/main" id="{9F5A5F58-6EDE-A442-B054-AF8E151BB085}"/>
              </a:ext>
            </a:extLst>
          </p:cNvPr>
          <p:cNvSpPr txBox="1"/>
          <p:nvPr/>
        </p:nvSpPr>
        <p:spPr bwMode="black">
          <a:xfrm>
            <a:off x="1075693" y="6520894"/>
            <a:ext cx="6577442" cy="215444"/>
          </a:xfrm>
          <a:prstGeom prst="rect">
            <a:avLst/>
          </a:prstGeom>
          <a:ln>
            <a:noFill/>
          </a:ln>
        </p:spPr>
        <p:txBody>
          <a:bodyPr vert="horz" wrap="none" lIns="91440" tIns="45720" rIns="91440" bIns="45720" numCol="1" rtlCol="0"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tx1"/>
                </a:solidFill>
                <a:ea typeface="Arial" charset="0"/>
                <a:cs typeface="Arial" charset="0"/>
              </a:rPr>
              <a:t>Copyright © 2019 IQVIA. All rights reserved. </a:t>
            </a:r>
            <a:r>
              <a:rPr lang="en-US" sz="800" kern="1200" dirty="0">
                <a:solidFill>
                  <a:schemeClr val="tx1"/>
                </a:solidFill>
                <a:effectLst/>
                <a:latin typeface="+mn-lt"/>
                <a:ea typeface="+mn-ea"/>
                <a:cs typeface="+mn-cs"/>
              </a:rPr>
              <a:t>IQVIA</a:t>
            </a:r>
            <a:r>
              <a:rPr lang="en-US" sz="800" kern="1200" baseline="30000" dirty="0">
                <a:solidFill>
                  <a:schemeClr val="tx1"/>
                </a:solidFill>
                <a:effectLst/>
                <a:latin typeface="+mn-lt"/>
                <a:ea typeface="+mn-ea"/>
                <a:cs typeface="+mn-cs"/>
              </a:rPr>
              <a:t>®</a:t>
            </a:r>
            <a:r>
              <a:rPr lang="en-US" sz="800" kern="1200" dirty="0">
                <a:solidFill>
                  <a:schemeClr val="tx1"/>
                </a:solidFill>
                <a:effectLst/>
                <a:latin typeface="+mn-lt"/>
                <a:ea typeface="+mn-ea"/>
                <a:cs typeface="+mn-cs"/>
              </a:rPr>
              <a:t> is a registered trademark of IQVIA Inc. in the United States and various other countries.</a:t>
            </a:r>
          </a:p>
        </p:txBody>
      </p:sp>
      <p:grpSp>
        <p:nvGrpSpPr>
          <p:cNvPr id="29" name="Group 28">
            <a:extLst>
              <a:ext uri="{FF2B5EF4-FFF2-40B4-BE49-F238E27FC236}">
                <a16:creationId xmlns:a16="http://schemas.microsoft.com/office/drawing/2014/main" id="{3BFFA437-55BF-5844-9AF4-BABEF07588FE}"/>
              </a:ext>
            </a:extLst>
          </p:cNvPr>
          <p:cNvGrpSpPr/>
          <p:nvPr/>
        </p:nvGrpSpPr>
        <p:grpSpPr>
          <a:xfrm>
            <a:off x="12420545" y="0"/>
            <a:ext cx="286823" cy="5681184"/>
            <a:chOff x="12420545" y="0"/>
            <a:chExt cx="286823" cy="5681184"/>
          </a:xfrm>
        </p:grpSpPr>
        <p:sp>
          <p:nvSpPr>
            <p:cNvPr id="30" name="Rectangle 29">
              <a:extLst>
                <a:ext uri="{FF2B5EF4-FFF2-40B4-BE49-F238E27FC236}">
                  <a16:creationId xmlns:a16="http://schemas.microsoft.com/office/drawing/2014/main" id="{43B0622E-9A94-3F46-8B68-6C596372962A}"/>
                </a:ext>
              </a:extLst>
            </p:cNvPr>
            <p:cNvSpPr/>
            <p:nvPr/>
          </p:nvSpPr>
          <p:spPr bwMode="gray">
            <a:xfrm>
              <a:off x="12420545" y="3146922"/>
              <a:ext cx="284385" cy="284385"/>
            </a:xfrm>
            <a:prstGeom prst="rect">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0826910-B6CD-9746-9F30-EF715AFF624C}"/>
                </a:ext>
              </a:extLst>
            </p:cNvPr>
            <p:cNvSpPr/>
            <p:nvPr/>
          </p:nvSpPr>
          <p:spPr bwMode="gray">
            <a:xfrm>
              <a:off x="12420545" y="2207810"/>
              <a:ext cx="284385" cy="284385"/>
            </a:xfrm>
            <a:prstGeom prst="rect">
              <a:avLst/>
            </a:prstGeom>
            <a:solidFill>
              <a:srgbClr val="FE8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1A1AD4E-3FBF-0943-85CF-C3C6A5392677}"/>
                </a:ext>
              </a:extLst>
            </p:cNvPr>
            <p:cNvSpPr/>
            <p:nvPr/>
          </p:nvSpPr>
          <p:spPr bwMode="gray">
            <a:xfrm>
              <a:off x="12420545" y="2542393"/>
              <a:ext cx="284385" cy="284385"/>
            </a:xfrm>
            <a:prstGeom prst="rect">
              <a:avLst/>
            </a:prstGeom>
            <a:solidFill>
              <a:srgbClr val="F0B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12A7A35-0B9A-ED42-B076-0E0C08DBBE5E}"/>
                </a:ext>
              </a:extLst>
            </p:cNvPr>
            <p:cNvSpPr/>
            <p:nvPr/>
          </p:nvSpPr>
          <p:spPr bwMode="gray">
            <a:xfrm>
              <a:off x="12420545" y="0"/>
              <a:ext cx="284385" cy="2843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B6AB411-AB89-FD45-88F2-2395384E73BF}"/>
                </a:ext>
              </a:extLst>
            </p:cNvPr>
            <p:cNvSpPr/>
            <p:nvPr/>
          </p:nvSpPr>
          <p:spPr bwMode="gray">
            <a:xfrm>
              <a:off x="12420545" y="333901"/>
              <a:ext cx="284385" cy="284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5A20CFE-31B6-EC4A-AA1A-AEC0C5FD3606}"/>
                </a:ext>
              </a:extLst>
            </p:cNvPr>
            <p:cNvSpPr/>
            <p:nvPr/>
          </p:nvSpPr>
          <p:spPr bwMode="gray">
            <a:xfrm>
              <a:off x="12420545" y="1603218"/>
              <a:ext cx="284385" cy="284385"/>
            </a:xfrm>
            <a:prstGeom prst="rect">
              <a:avLst/>
            </a:prstGeom>
            <a:solidFill>
              <a:srgbClr val="00BF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72DF1C0-47FD-F548-8717-32A78B2F1369}"/>
                </a:ext>
              </a:extLst>
            </p:cNvPr>
            <p:cNvSpPr/>
            <p:nvPr/>
          </p:nvSpPr>
          <p:spPr bwMode="gray">
            <a:xfrm>
              <a:off x="12420545" y="937409"/>
              <a:ext cx="284385" cy="2843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0D19C800-E9EA-A840-B4A4-55DD4139C942}"/>
                </a:ext>
              </a:extLst>
            </p:cNvPr>
            <p:cNvSpPr/>
            <p:nvPr/>
          </p:nvSpPr>
          <p:spPr bwMode="gray">
            <a:xfrm>
              <a:off x="12420545" y="1270313"/>
              <a:ext cx="284385" cy="2843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940134D-1837-244B-B6CB-5EC4BED4F435}"/>
                </a:ext>
              </a:extLst>
            </p:cNvPr>
            <p:cNvSpPr/>
            <p:nvPr/>
          </p:nvSpPr>
          <p:spPr bwMode="gray">
            <a:xfrm>
              <a:off x="12422983" y="4081065"/>
              <a:ext cx="284385" cy="2843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14">
              <a:extLst>
                <a:ext uri="{FF2B5EF4-FFF2-40B4-BE49-F238E27FC236}">
                  <a16:creationId xmlns:a16="http://schemas.microsoft.com/office/drawing/2014/main" id="{E8AEE985-5075-184A-8E5A-32D0410D011A}"/>
                </a:ext>
              </a:extLst>
            </p:cNvPr>
            <p:cNvSpPr>
              <a:spLocks/>
            </p:cNvSpPr>
            <p:nvPr/>
          </p:nvSpPr>
          <p:spPr bwMode="auto">
            <a:xfrm>
              <a:off x="12421466" y="4414180"/>
              <a:ext cx="283464" cy="279400"/>
            </a:xfrm>
            <a:custGeom>
              <a:avLst/>
              <a:gdLst>
                <a:gd name="T0" fmla="*/ 0 w 187"/>
                <a:gd name="T1" fmla="*/ 0 h 176"/>
                <a:gd name="T2" fmla="*/ 187 w 187"/>
                <a:gd name="T3" fmla="*/ 0 h 176"/>
                <a:gd name="T4" fmla="*/ 187 w 187"/>
                <a:gd name="T5" fmla="*/ 176 h 176"/>
                <a:gd name="T6" fmla="*/ 0 w 187"/>
                <a:gd name="T7" fmla="*/ 176 h 176"/>
                <a:gd name="T8" fmla="*/ 0 w 187"/>
                <a:gd name="T9" fmla="*/ 0 h 176"/>
                <a:gd name="T10" fmla="*/ 0 w 187"/>
                <a:gd name="T11" fmla="*/ 0 h 176"/>
              </a:gdLst>
              <a:ahLst/>
              <a:cxnLst>
                <a:cxn ang="0">
                  <a:pos x="T0" y="T1"/>
                </a:cxn>
                <a:cxn ang="0">
                  <a:pos x="T2" y="T3"/>
                </a:cxn>
                <a:cxn ang="0">
                  <a:pos x="T4" y="T5"/>
                </a:cxn>
                <a:cxn ang="0">
                  <a:pos x="T6" y="T7"/>
                </a:cxn>
                <a:cxn ang="0">
                  <a:pos x="T8" y="T9"/>
                </a:cxn>
                <a:cxn ang="0">
                  <a:pos x="T10" y="T11"/>
                </a:cxn>
              </a:cxnLst>
              <a:rect l="0" t="0" r="r" b="b"/>
              <a:pathLst>
                <a:path w="187" h="176">
                  <a:moveTo>
                    <a:pt x="0" y="0"/>
                  </a:moveTo>
                  <a:lnTo>
                    <a:pt x="187" y="0"/>
                  </a:lnTo>
                  <a:lnTo>
                    <a:pt x="187" y="176"/>
                  </a:lnTo>
                  <a:lnTo>
                    <a:pt x="0" y="176"/>
                  </a:lnTo>
                  <a:lnTo>
                    <a:pt x="0" y="0"/>
                  </a:lnTo>
                  <a:lnTo>
                    <a:pt x="0" y="0"/>
                  </a:lnTo>
                  <a:close/>
                </a:path>
              </a:pathLst>
            </a:custGeom>
            <a:solidFill>
              <a:srgbClr val="606B7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5">
              <a:extLst>
                <a:ext uri="{FF2B5EF4-FFF2-40B4-BE49-F238E27FC236}">
                  <a16:creationId xmlns:a16="http://schemas.microsoft.com/office/drawing/2014/main" id="{403D74C3-D122-F645-B043-313D9B7F6BE6}"/>
                </a:ext>
              </a:extLst>
            </p:cNvPr>
            <p:cNvSpPr>
              <a:spLocks/>
            </p:cNvSpPr>
            <p:nvPr/>
          </p:nvSpPr>
          <p:spPr bwMode="auto">
            <a:xfrm>
              <a:off x="12421466" y="4737540"/>
              <a:ext cx="283464" cy="287338"/>
            </a:xfrm>
            <a:custGeom>
              <a:avLst/>
              <a:gdLst>
                <a:gd name="T0" fmla="*/ 0 w 187"/>
                <a:gd name="T1" fmla="*/ 0 h 181"/>
                <a:gd name="T2" fmla="*/ 187 w 187"/>
                <a:gd name="T3" fmla="*/ 0 h 181"/>
                <a:gd name="T4" fmla="*/ 187 w 187"/>
                <a:gd name="T5" fmla="*/ 181 h 181"/>
                <a:gd name="T6" fmla="*/ 0 w 187"/>
                <a:gd name="T7" fmla="*/ 181 h 181"/>
                <a:gd name="T8" fmla="*/ 0 w 187"/>
                <a:gd name="T9" fmla="*/ 0 h 181"/>
                <a:gd name="T10" fmla="*/ 0 w 187"/>
                <a:gd name="T11" fmla="*/ 0 h 181"/>
              </a:gdLst>
              <a:ahLst/>
              <a:cxnLst>
                <a:cxn ang="0">
                  <a:pos x="T0" y="T1"/>
                </a:cxn>
                <a:cxn ang="0">
                  <a:pos x="T2" y="T3"/>
                </a:cxn>
                <a:cxn ang="0">
                  <a:pos x="T4" y="T5"/>
                </a:cxn>
                <a:cxn ang="0">
                  <a:pos x="T6" y="T7"/>
                </a:cxn>
                <a:cxn ang="0">
                  <a:pos x="T8" y="T9"/>
                </a:cxn>
                <a:cxn ang="0">
                  <a:pos x="T10" y="T11"/>
                </a:cxn>
              </a:cxnLst>
              <a:rect l="0" t="0" r="r" b="b"/>
              <a:pathLst>
                <a:path w="187" h="181">
                  <a:moveTo>
                    <a:pt x="0" y="0"/>
                  </a:moveTo>
                  <a:lnTo>
                    <a:pt x="187" y="0"/>
                  </a:lnTo>
                  <a:lnTo>
                    <a:pt x="187" y="181"/>
                  </a:lnTo>
                  <a:lnTo>
                    <a:pt x="0" y="181"/>
                  </a:lnTo>
                  <a:lnTo>
                    <a:pt x="0" y="0"/>
                  </a:lnTo>
                  <a:lnTo>
                    <a:pt x="0" y="0"/>
                  </a:lnTo>
                  <a:close/>
                </a:path>
              </a:pathLst>
            </a:custGeom>
            <a:solidFill>
              <a:srgbClr val="959CA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5A51F912-E76A-3348-9217-007796EEF293}"/>
                </a:ext>
              </a:extLst>
            </p:cNvPr>
            <p:cNvSpPr>
              <a:spLocks/>
            </p:cNvSpPr>
            <p:nvPr/>
          </p:nvSpPr>
          <p:spPr bwMode="auto">
            <a:xfrm>
              <a:off x="12421466" y="5071139"/>
              <a:ext cx="283464" cy="279400"/>
            </a:xfrm>
            <a:custGeom>
              <a:avLst/>
              <a:gdLst>
                <a:gd name="T0" fmla="*/ 0 w 187"/>
                <a:gd name="T1" fmla="*/ 0 h 176"/>
                <a:gd name="T2" fmla="*/ 187 w 187"/>
                <a:gd name="T3" fmla="*/ 0 h 176"/>
                <a:gd name="T4" fmla="*/ 187 w 187"/>
                <a:gd name="T5" fmla="*/ 176 h 176"/>
                <a:gd name="T6" fmla="*/ 0 w 187"/>
                <a:gd name="T7" fmla="*/ 176 h 176"/>
                <a:gd name="T8" fmla="*/ 0 w 187"/>
                <a:gd name="T9" fmla="*/ 0 h 176"/>
                <a:gd name="T10" fmla="*/ 0 w 187"/>
                <a:gd name="T11" fmla="*/ 0 h 176"/>
              </a:gdLst>
              <a:ahLst/>
              <a:cxnLst>
                <a:cxn ang="0">
                  <a:pos x="T0" y="T1"/>
                </a:cxn>
                <a:cxn ang="0">
                  <a:pos x="T2" y="T3"/>
                </a:cxn>
                <a:cxn ang="0">
                  <a:pos x="T4" y="T5"/>
                </a:cxn>
                <a:cxn ang="0">
                  <a:pos x="T6" y="T7"/>
                </a:cxn>
                <a:cxn ang="0">
                  <a:pos x="T8" y="T9"/>
                </a:cxn>
                <a:cxn ang="0">
                  <a:pos x="T10" y="T11"/>
                </a:cxn>
              </a:cxnLst>
              <a:rect l="0" t="0" r="r" b="b"/>
              <a:pathLst>
                <a:path w="187" h="176">
                  <a:moveTo>
                    <a:pt x="0" y="0"/>
                  </a:moveTo>
                  <a:lnTo>
                    <a:pt x="187" y="0"/>
                  </a:lnTo>
                  <a:lnTo>
                    <a:pt x="187" y="176"/>
                  </a:lnTo>
                  <a:lnTo>
                    <a:pt x="0" y="176"/>
                  </a:lnTo>
                  <a:lnTo>
                    <a:pt x="0" y="0"/>
                  </a:lnTo>
                  <a:lnTo>
                    <a:pt x="0" y="0"/>
                  </a:lnTo>
                  <a:close/>
                </a:path>
              </a:pathLst>
            </a:custGeom>
            <a:solidFill>
              <a:srgbClr val="CACED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7">
              <a:extLst>
                <a:ext uri="{FF2B5EF4-FFF2-40B4-BE49-F238E27FC236}">
                  <a16:creationId xmlns:a16="http://schemas.microsoft.com/office/drawing/2014/main" id="{9CB54DE3-F9EA-7241-A2EA-6B2BBFDFE0AA}"/>
                </a:ext>
              </a:extLst>
            </p:cNvPr>
            <p:cNvSpPr>
              <a:spLocks/>
            </p:cNvSpPr>
            <p:nvPr/>
          </p:nvSpPr>
          <p:spPr bwMode="auto">
            <a:xfrm>
              <a:off x="12421466" y="5393846"/>
              <a:ext cx="283464" cy="287338"/>
            </a:xfrm>
            <a:custGeom>
              <a:avLst/>
              <a:gdLst>
                <a:gd name="T0" fmla="*/ 0 w 187"/>
                <a:gd name="T1" fmla="*/ 0 h 181"/>
                <a:gd name="T2" fmla="*/ 187 w 187"/>
                <a:gd name="T3" fmla="*/ 0 h 181"/>
                <a:gd name="T4" fmla="*/ 187 w 187"/>
                <a:gd name="T5" fmla="*/ 181 h 181"/>
                <a:gd name="T6" fmla="*/ 0 w 187"/>
                <a:gd name="T7" fmla="*/ 181 h 181"/>
                <a:gd name="T8" fmla="*/ 0 w 187"/>
                <a:gd name="T9" fmla="*/ 0 h 181"/>
                <a:gd name="T10" fmla="*/ 0 w 187"/>
                <a:gd name="T11" fmla="*/ 0 h 181"/>
              </a:gdLst>
              <a:ahLst/>
              <a:cxnLst>
                <a:cxn ang="0">
                  <a:pos x="T0" y="T1"/>
                </a:cxn>
                <a:cxn ang="0">
                  <a:pos x="T2" y="T3"/>
                </a:cxn>
                <a:cxn ang="0">
                  <a:pos x="T4" y="T5"/>
                </a:cxn>
                <a:cxn ang="0">
                  <a:pos x="T6" y="T7"/>
                </a:cxn>
                <a:cxn ang="0">
                  <a:pos x="T8" y="T9"/>
                </a:cxn>
                <a:cxn ang="0">
                  <a:pos x="T10" y="T11"/>
                </a:cxn>
              </a:cxnLst>
              <a:rect l="0" t="0" r="r" b="b"/>
              <a:pathLst>
                <a:path w="187" h="181">
                  <a:moveTo>
                    <a:pt x="0" y="0"/>
                  </a:moveTo>
                  <a:lnTo>
                    <a:pt x="187" y="0"/>
                  </a:lnTo>
                  <a:lnTo>
                    <a:pt x="187" y="181"/>
                  </a:lnTo>
                  <a:lnTo>
                    <a:pt x="0" y="181"/>
                  </a:lnTo>
                  <a:lnTo>
                    <a:pt x="0" y="0"/>
                  </a:lnTo>
                  <a:lnTo>
                    <a:pt x="0" y="0"/>
                  </a:lnTo>
                  <a:close/>
                </a:path>
              </a:pathLst>
            </a:custGeom>
            <a:solidFill>
              <a:srgbClr val="F4F5F5"/>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42">
              <a:extLst>
                <a:ext uri="{FF2B5EF4-FFF2-40B4-BE49-F238E27FC236}">
                  <a16:creationId xmlns:a16="http://schemas.microsoft.com/office/drawing/2014/main" id="{FE63A1A1-EAB5-314D-89EB-6ED1EB88A9B6}"/>
                </a:ext>
              </a:extLst>
            </p:cNvPr>
            <p:cNvSpPr/>
            <p:nvPr/>
          </p:nvSpPr>
          <p:spPr bwMode="gray">
            <a:xfrm>
              <a:off x="12420545" y="3478023"/>
              <a:ext cx="284385" cy="284385"/>
            </a:xfrm>
            <a:prstGeom prst="rect">
              <a:avLst/>
            </a:prstGeom>
            <a:solidFill>
              <a:srgbClr val="830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70922605"/>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Slide 4">
    <p:spTree>
      <p:nvGrpSpPr>
        <p:cNvPr id="1" name=""/>
        <p:cNvGrpSpPr/>
        <p:nvPr/>
      </p:nvGrpSpPr>
      <p:grpSpPr>
        <a:xfrm>
          <a:off x="0" y="0"/>
          <a:ext cx="0" cy="0"/>
          <a:chOff x="0" y="0"/>
          <a:chExt cx="0" cy="0"/>
        </a:xfrm>
      </p:grpSpPr>
      <p:sp>
        <p:nvSpPr>
          <p:cNvPr id="32" name="Rectangle 58">
            <a:extLst>
              <a:ext uri="{FF2B5EF4-FFF2-40B4-BE49-F238E27FC236}">
                <a16:creationId xmlns:a16="http://schemas.microsoft.com/office/drawing/2014/main" id="{955E76C3-3D39-2848-A6DD-056B1D6FA71D}"/>
              </a:ext>
            </a:extLst>
          </p:cNvPr>
          <p:cNvSpPr>
            <a:spLocks noChangeArrowheads="1"/>
          </p:cNvSpPr>
          <p:nvPr/>
        </p:nvSpPr>
        <p:spPr bwMode="gray">
          <a:xfrm rot="5400000">
            <a:off x="-864496" y="2477220"/>
            <a:ext cx="3447991" cy="17630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34" name="Rectangle 58">
            <a:extLst>
              <a:ext uri="{FF2B5EF4-FFF2-40B4-BE49-F238E27FC236}">
                <a16:creationId xmlns:a16="http://schemas.microsoft.com/office/drawing/2014/main" id="{8043E545-41FB-3D4C-AAEB-1BAF2E3C494A}"/>
              </a:ext>
            </a:extLst>
          </p:cNvPr>
          <p:cNvSpPr>
            <a:spLocks noChangeArrowheads="1"/>
          </p:cNvSpPr>
          <p:nvPr/>
        </p:nvSpPr>
        <p:spPr bwMode="gray">
          <a:xfrm rot="5400000">
            <a:off x="-424816" y="5485533"/>
            <a:ext cx="2568634" cy="1763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22" name="Text Placeholder 21"/>
          <p:cNvSpPr>
            <a:spLocks noGrp="1"/>
          </p:cNvSpPr>
          <p:nvPr>
            <p:ph type="body" sz="quarter" idx="10" hasCustomPrompt="1"/>
          </p:nvPr>
        </p:nvSpPr>
        <p:spPr>
          <a:xfrm>
            <a:off x="6325192" y="4084609"/>
            <a:ext cx="4800600" cy="646331"/>
          </a:xfrm>
          <a:prstGeom prst="rect">
            <a:avLst/>
          </a:prstGeom>
        </p:spPr>
        <p:txBody>
          <a:bodyPr>
            <a:noAutofit/>
          </a:bodyPr>
          <a:lstStyle>
            <a:lvl1pPr marL="0" indent="0" algn="r">
              <a:lnSpc>
                <a:spcPct val="100000"/>
              </a:lnSpc>
              <a:spcBef>
                <a:spcPts val="0"/>
              </a:spcBef>
              <a:buNone/>
              <a:defRPr sz="2000" i="1">
                <a:solidFill>
                  <a:schemeClr val="accent1"/>
                </a:solidFill>
              </a:defRPr>
            </a:lvl1pPr>
          </a:lstStyle>
          <a:p>
            <a:pPr lvl="0"/>
            <a:r>
              <a:rPr lang="en-US" dirty="0"/>
              <a:t>Subheads are 20pt Arial Italic sentence case</a:t>
            </a:r>
          </a:p>
        </p:txBody>
      </p:sp>
      <p:sp>
        <p:nvSpPr>
          <p:cNvPr id="3" name="Subtitle 2"/>
          <p:cNvSpPr>
            <a:spLocks noGrp="1"/>
          </p:cNvSpPr>
          <p:nvPr>
            <p:ph type="subTitle" idx="1" hasCustomPrompt="1"/>
          </p:nvPr>
        </p:nvSpPr>
        <p:spPr>
          <a:xfrm>
            <a:off x="6325192" y="4865458"/>
            <a:ext cx="4800600" cy="338554"/>
          </a:xfrm>
          <a:prstGeom prst="rect">
            <a:avLst/>
          </a:prstGeom>
        </p:spPr>
        <p:txBody>
          <a:bodyPr>
            <a:noAutofit/>
          </a:bodyPr>
          <a:lstStyle>
            <a:lvl1pPr marL="0" indent="0" algn="r">
              <a:lnSpc>
                <a:spcPct val="100000"/>
              </a:lnSpc>
              <a:spcBef>
                <a:spcPts val="200"/>
              </a:spcBef>
              <a:buNone/>
              <a:defRPr sz="1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Author First Last Name 16pt Arial</a:t>
            </a:r>
          </a:p>
        </p:txBody>
      </p:sp>
      <p:sp>
        <p:nvSpPr>
          <p:cNvPr id="2" name="Title 1"/>
          <p:cNvSpPr>
            <a:spLocks noGrp="1"/>
          </p:cNvSpPr>
          <p:nvPr>
            <p:ph type="ctrTitle" hasCustomPrompt="1"/>
          </p:nvPr>
        </p:nvSpPr>
        <p:spPr>
          <a:xfrm>
            <a:off x="6325192" y="1830302"/>
            <a:ext cx="4800600" cy="2286058"/>
          </a:xfrm>
          <a:prstGeom prst="rect">
            <a:avLst/>
          </a:prstGeom>
        </p:spPr>
        <p:txBody>
          <a:bodyPr anchor="b"/>
          <a:lstStyle>
            <a:lvl1pPr algn="r">
              <a:lnSpc>
                <a:spcPct val="100000"/>
              </a:lnSpc>
              <a:defRPr sz="3200" b="1">
                <a:solidFill>
                  <a:schemeClr val="tx1"/>
                </a:solidFill>
              </a:defRPr>
            </a:lvl1pPr>
          </a:lstStyle>
          <a:p>
            <a:r>
              <a:rPr lang="en-US" dirty="0"/>
              <a:t>Headlines Are 32pt Arial Bold Title Case</a:t>
            </a:r>
          </a:p>
        </p:txBody>
      </p:sp>
      <p:sp>
        <p:nvSpPr>
          <p:cNvPr id="11" name="Rectangle 58"/>
          <p:cNvSpPr>
            <a:spLocks noChangeArrowheads="1"/>
          </p:cNvSpPr>
          <p:nvPr/>
        </p:nvSpPr>
        <p:spPr bwMode="gray">
          <a:xfrm>
            <a:off x="11506199" y="771348"/>
            <a:ext cx="68580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grpSp>
        <p:nvGrpSpPr>
          <p:cNvPr id="35" name="Group 34">
            <a:extLst>
              <a:ext uri="{FF2B5EF4-FFF2-40B4-BE49-F238E27FC236}">
                <a16:creationId xmlns:a16="http://schemas.microsoft.com/office/drawing/2014/main" id="{12D5DE5F-71DB-8949-A182-9A1FAE13EB25}"/>
              </a:ext>
            </a:extLst>
          </p:cNvPr>
          <p:cNvGrpSpPr/>
          <p:nvPr/>
        </p:nvGrpSpPr>
        <p:grpSpPr>
          <a:xfrm>
            <a:off x="12420545" y="0"/>
            <a:ext cx="286823" cy="5681184"/>
            <a:chOff x="12420545" y="0"/>
            <a:chExt cx="286823" cy="5681184"/>
          </a:xfrm>
        </p:grpSpPr>
        <p:sp>
          <p:nvSpPr>
            <p:cNvPr id="36" name="Rectangle 35">
              <a:extLst>
                <a:ext uri="{FF2B5EF4-FFF2-40B4-BE49-F238E27FC236}">
                  <a16:creationId xmlns:a16="http://schemas.microsoft.com/office/drawing/2014/main" id="{79BA8DA8-DE3F-4048-B5D5-A5BD0B51822B}"/>
                </a:ext>
              </a:extLst>
            </p:cNvPr>
            <p:cNvSpPr/>
            <p:nvPr/>
          </p:nvSpPr>
          <p:spPr bwMode="gray">
            <a:xfrm>
              <a:off x="12420545" y="3146922"/>
              <a:ext cx="284385" cy="284385"/>
            </a:xfrm>
            <a:prstGeom prst="rect">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B9A63A3-E120-A148-B4F0-F08987D8383C}"/>
                </a:ext>
              </a:extLst>
            </p:cNvPr>
            <p:cNvSpPr/>
            <p:nvPr/>
          </p:nvSpPr>
          <p:spPr bwMode="gray">
            <a:xfrm>
              <a:off x="12420545" y="2207810"/>
              <a:ext cx="284385" cy="284385"/>
            </a:xfrm>
            <a:prstGeom prst="rect">
              <a:avLst/>
            </a:prstGeom>
            <a:solidFill>
              <a:srgbClr val="FE8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59096F0-ACF6-DC45-B17E-6746172D734C}"/>
                </a:ext>
              </a:extLst>
            </p:cNvPr>
            <p:cNvSpPr/>
            <p:nvPr/>
          </p:nvSpPr>
          <p:spPr bwMode="gray">
            <a:xfrm>
              <a:off x="12420545" y="2542393"/>
              <a:ext cx="284385" cy="284385"/>
            </a:xfrm>
            <a:prstGeom prst="rect">
              <a:avLst/>
            </a:prstGeom>
            <a:solidFill>
              <a:srgbClr val="F0B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53A5E05-CA0D-FD47-B6FB-0313B6FA45CB}"/>
                </a:ext>
              </a:extLst>
            </p:cNvPr>
            <p:cNvSpPr/>
            <p:nvPr/>
          </p:nvSpPr>
          <p:spPr bwMode="gray">
            <a:xfrm>
              <a:off x="12420545" y="0"/>
              <a:ext cx="284385" cy="2843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F5B7A23-C0AD-0C46-B9E8-56BB5D6B4B1E}"/>
                </a:ext>
              </a:extLst>
            </p:cNvPr>
            <p:cNvSpPr/>
            <p:nvPr/>
          </p:nvSpPr>
          <p:spPr bwMode="gray">
            <a:xfrm>
              <a:off x="12420545" y="333901"/>
              <a:ext cx="284385" cy="284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AFEC5DE-CB6C-C647-8341-9F4CCB3604C2}"/>
                </a:ext>
              </a:extLst>
            </p:cNvPr>
            <p:cNvSpPr/>
            <p:nvPr/>
          </p:nvSpPr>
          <p:spPr bwMode="gray">
            <a:xfrm>
              <a:off x="12420545" y="1603218"/>
              <a:ext cx="284385" cy="284385"/>
            </a:xfrm>
            <a:prstGeom prst="rect">
              <a:avLst/>
            </a:prstGeom>
            <a:solidFill>
              <a:srgbClr val="00BF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7F7BB72-875A-1646-83FF-2330D4F2757F}"/>
                </a:ext>
              </a:extLst>
            </p:cNvPr>
            <p:cNvSpPr/>
            <p:nvPr/>
          </p:nvSpPr>
          <p:spPr bwMode="gray">
            <a:xfrm>
              <a:off x="12420545" y="937409"/>
              <a:ext cx="284385" cy="2843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523CEC7E-78B9-F849-974D-49F3C35523B3}"/>
                </a:ext>
              </a:extLst>
            </p:cNvPr>
            <p:cNvSpPr/>
            <p:nvPr/>
          </p:nvSpPr>
          <p:spPr bwMode="gray">
            <a:xfrm>
              <a:off x="12420545" y="1270313"/>
              <a:ext cx="284385" cy="2843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2039186-6916-EA4B-A54A-5352060B8EDC}"/>
                </a:ext>
              </a:extLst>
            </p:cNvPr>
            <p:cNvSpPr/>
            <p:nvPr/>
          </p:nvSpPr>
          <p:spPr bwMode="gray">
            <a:xfrm>
              <a:off x="12422983" y="4081065"/>
              <a:ext cx="284385" cy="2843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14">
              <a:extLst>
                <a:ext uri="{FF2B5EF4-FFF2-40B4-BE49-F238E27FC236}">
                  <a16:creationId xmlns:a16="http://schemas.microsoft.com/office/drawing/2014/main" id="{634EC6F6-FD63-094F-A436-5F3E083D7EA9}"/>
                </a:ext>
              </a:extLst>
            </p:cNvPr>
            <p:cNvSpPr>
              <a:spLocks/>
            </p:cNvSpPr>
            <p:nvPr/>
          </p:nvSpPr>
          <p:spPr bwMode="auto">
            <a:xfrm>
              <a:off x="12421466" y="4414180"/>
              <a:ext cx="283464" cy="279400"/>
            </a:xfrm>
            <a:custGeom>
              <a:avLst/>
              <a:gdLst>
                <a:gd name="T0" fmla="*/ 0 w 187"/>
                <a:gd name="T1" fmla="*/ 0 h 176"/>
                <a:gd name="T2" fmla="*/ 187 w 187"/>
                <a:gd name="T3" fmla="*/ 0 h 176"/>
                <a:gd name="T4" fmla="*/ 187 w 187"/>
                <a:gd name="T5" fmla="*/ 176 h 176"/>
                <a:gd name="T6" fmla="*/ 0 w 187"/>
                <a:gd name="T7" fmla="*/ 176 h 176"/>
                <a:gd name="T8" fmla="*/ 0 w 187"/>
                <a:gd name="T9" fmla="*/ 0 h 176"/>
                <a:gd name="T10" fmla="*/ 0 w 187"/>
                <a:gd name="T11" fmla="*/ 0 h 176"/>
              </a:gdLst>
              <a:ahLst/>
              <a:cxnLst>
                <a:cxn ang="0">
                  <a:pos x="T0" y="T1"/>
                </a:cxn>
                <a:cxn ang="0">
                  <a:pos x="T2" y="T3"/>
                </a:cxn>
                <a:cxn ang="0">
                  <a:pos x="T4" y="T5"/>
                </a:cxn>
                <a:cxn ang="0">
                  <a:pos x="T6" y="T7"/>
                </a:cxn>
                <a:cxn ang="0">
                  <a:pos x="T8" y="T9"/>
                </a:cxn>
                <a:cxn ang="0">
                  <a:pos x="T10" y="T11"/>
                </a:cxn>
              </a:cxnLst>
              <a:rect l="0" t="0" r="r" b="b"/>
              <a:pathLst>
                <a:path w="187" h="176">
                  <a:moveTo>
                    <a:pt x="0" y="0"/>
                  </a:moveTo>
                  <a:lnTo>
                    <a:pt x="187" y="0"/>
                  </a:lnTo>
                  <a:lnTo>
                    <a:pt x="187" y="176"/>
                  </a:lnTo>
                  <a:lnTo>
                    <a:pt x="0" y="176"/>
                  </a:lnTo>
                  <a:lnTo>
                    <a:pt x="0" y="0"/>
                  </a:lnTo>
                  <a:lnTo>
                    <a:pt x="0" y="0"/>
                  </a:lnTo>
                  <a:close/>
                </a:path>
              </a:pathLst>
            </a:custGeom>
            <a:solidFill>
              <a:srgbClr val="606B7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5">
              <a:extLst>
                <a:ext uri="{FF2B5EF4-FFF2-40B4-BE49-F238E27FC236}">
                  <a16:creationId xmlns:a16="http://schemas.microsoft.com/office/drawing/2014/main" id="{8E357138-4CE3-F545-89F7-05799707902D}"/>
                </a:ext>
              </a:extLst>
            </p:cNvPr>
            <p:cNvSpPr>
              <a:spLocks/>
            </p:cNvSpPr>
            <p:nvPr/>
          </p:nvSpPr>
          <p:spPr bwMode="auto">
            <a:xfrm>
              <a:off x="12421466" y="4737540"/>
              <a:ext cx="283464" cy="287338"/>
            </a:xfrm>
            <a:custGeom>
              <a:avLst/>
              <a:gdLst>
                <a:gd name="T0" fmla="*/ 0 w 187"/>
                <a:gd name="T1" fmla="*/ 0 h 181"/>
                <a:gd name="T2" fmla="*/ 187 w 187"/>
                <a:gd name="T3" fmla="*/ 0 h 181"/>
                <a:gd name="T4" fmla="*/ 187 w 187"/>
                <a:gd name="T5" fmla="*/ 181 h 181"/>
                <a:gd name="T6" fmla="*/ 0 w 187"/>
                <a:gd name="T7" fmla="*/ 181 h 181"/>
                <a:gd name="T8" fmla="*/ 0 w 187"/>
                <a:gd name="T9" fmla="*/ 0 h 181"/>
                <a:gd name="T10" fmla="*/ 0 w 187"/>
                <a:gd name="T11" fmla="*/ 0 h 181"/>
              </a:gdLst>
              <a:ahLst/>
              <a:cxnLst>
                <a:cxn ang="0">
                  <a:pos x="T0" y="T1"/>
                </a:cxn>
                <a:cxn ang="0">
                  <a:pos x="T2" y="T3"/>
                </a:cxn>
                <a:cxn ang="0">
                  <a:pos x="T4" y="T5"/>
                </a:cxn>
                <a:cxn ang="0">
                  <a:pos x="T6" y="T7"/>
                </a:cxn>
                <a:cxn ang="0">
                  <a:pos x="T8" y="T9"/>
                </a:cxn>
                <a:cxn ang="0">
                  <a:pos x="T10" y="T11"/>
                </a:cxn>
              </a:cxnLst>
              <a:rect l="0" t="0" r="r" b="b"/>
              <a:pathLst>
                <a:path w="187" h="181">
                  <a:moveTo>
                    <a:pt x="0" y="0"/>
                  </a:moveTo>
                  <a:lnTo>
                    <a:pt x="187" y="0"/>
                  </a:lnTo>
                  <a:lnTo>
                    <a:pt x="187" y="181"/>
                  </a:lnTo>
                  <a:lnTo>
                    <a:pt x="0" y="181"/>
                  </a:lnTo>
                  <a:lnTo>
                    <a:pt x="0" y="0"/>
                  </a:lnTo>
                  <a:lnTo>
                    <a:pt x="0" y="0"/>
                  </a:lnTo>
                  <a:close/>
                </a:path>
              </a:pathLst>
            </a:custGeom>
            <a:solidFill>
              <a:srgbClr val="959CA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3FDE5E51-7250-2749-8A58-AF4EC3B6ACF5}"/>
                </a:ext>
              </a:extLst>
            </p:cNvPr>
            <p:cNvSpPr>
              <a:spLocks/>
            </p:cNvSpPr>
            <p:nvPr/>
          </p:nvSpPr>
          <p:spPr bwMode="auto">
            <a:xfrm>
              <a:off x="12421466" y="5071139"/>
              <a:ext cx="283464" cy="279400"/>
            </a:xfrm>
            <a:custGeom>
              <a:avLst/>
              <a:gdLst>
                <a:gd name="T0" fmla="*/ 0 w 187"/>
                <a:gd name="T1" fmla="*/ 0 h 176"/>
                <a:gd name="T2" fmla="*/ 187 w 187"/>
                <a:gd name="T3" fmla="*/ 0 h 176"/>
                <a:gd name="T4" fmla="*/ 187 w 187"/>
                <a:gd name="T5" fmla="*/ 176 h 176"/>
                <a:gd name="T6" fmla="*/ 0 w 187"/>
                <a:gd name="T7" fmla="*/ 176 h 176"/>
                <a:gd name="T8" fmla="*/ 0 w 187"/>
                <a:gd name="T9" fmla="*/ 0 h 176"/>
                <a:gd name="T10" fmla="*/ 0 w 187"/>
                <a:gd name="T11" fmla="*/ 0 h 176"/>
              </a:gdLst>
              <a:ahLst/>
              <a:cxnLst>
                <a:cxn ang="0">
                  <a:pos x="T0" y="T1"/>
                </a:cxn>
                <a:cxn ang="0">
                  <a:pos x="T2" y="T3"/>
                </a:cxn>
                <a:cxn ang="0">
                  <a:pos x="T4" y="T5"/>
                </a:cxn>
                <a:cxn ang="0">
                  <a:pos x="T6" y="T7"/>
                </a:cxn>
                <a:cxn ang="0">
                  <a:pos x="T8" y="T9"/>
                </a:cxn>
                <a:cxn ang="0">
                  <a:pos x="T10" y="T11"/>
                </a:cxn>
              </a:cxnLst>
              <a:rect l="0" t="0" r="r" b="b"/>
              <a:pathLst>
                <a:path w="187" h="176">
                  <a:moveTo>
                    <a:pt x="0" y="0"/>
                  </a:moveTo>
                  <a:lnTo>
                    <a:pt x="187" y="0"/>
                  </a:lnTo>
                  <a:lnTo>
                    <a:pt x="187" y="176"/>
                  </a:lnTo>
                  <a:lnTo>
                    <a:pt x="0" y="176"/>
                  </a:lnTo>
                  <a:lnTo>
                    <a:pt x="0" y="0"/>
                  </a:lnTo>
                  <a:lnTo>
                    <a:pt x="0" y="0"/>
                  </a:lnTo>
                  <a:close/>
                </a:path>
              </a:pathLst>
            </a:custGeom>
            <a:solidFill>
              <a:srgbClr val="CACED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7">
              <a:extLst>
                <a:ext uri="{FF2B5EF4-FFF2-40B4-BE49-F238E27FC236}">
                  <a16:creationId xmlns:a16="http://schemas.microsoft.com/office/drawing/2014/main" id="{0DBC29C7-FB5B-E54D-BD53-9DFBF63D7E2B}"/>
                </a:ext>
              </a:extLst>
            </p:cNvPr>
            <p:cNvSpPr>
              <a:spLocks/>
            </p:cNvSpPr>
            <p:nvPr/>
          </p:nvSpPr>
          <p:spPr bwMode="auto">
            <a:xfrm>
              <a:off x="12421466" y="5393846"/>
              <a:ext cx="283464" cy="287338"/>
            </a:xfrm>
            <a:custGeom>
              <a:avLst/>
              <a:gdLst>
                <a:gd name="T0" fmla="*/ 0 w 187"/>
                <a:gd name="T1" fmla="*/ 0 h 181"/>
                <a:gd name="T2" fmla="*/ 187 w 187"/>
                <a:gd name="T3" fmla="*/ 0 h 181"/>
                <a:gd name="T4" fmla="*/ 187 w 187"/>
                <a:gd name="T5" fmla="*/ 181 h 181"/>
                <a:gd name="T6" fmla="*/ 0 w 187"/>
                <a:gd name="T7" fmla="*/ 181 h 181"/>
                <a:gd name="T8" fmla="*/ 0 w 187"/>
                <a:gd name="T9" fmla="*/ 0 h 181"/>
                <a:gd name="T10" fmla="*/ 0 w 187"/>
                <a:gd name="T11" fmla="*/ 0 h 181"/>
              </a:gdLst>
              <a:ahLst/>
              <a:cxnLst>
                <a:cxn ang="0">
                  <a:pos x="T0" y="T1"/>
                </a:cxn>
                <a:cxn ang="0">
                  <a:pos x="T2" y="T3"/>
                </a:cxn>
                <a:cxn ang="0">
                  <a:pos x="T4" y="T5"/>
                </a:cxn>
                <a:cxn ang="0">
                  <a:pos x="T6" y="T7"/>
                </a:cxn>
                <a:cxn ang="0">
                  <a:pos x="T8" y="T9"/>
                </a:cxn>
                <a:cxn ang="0">
                  <a:pos x="T10" y="T11"/>
                </a:cxn>
              </a:cxnLst>
              <a:rect l="0" t="0" r="r" b="b"/>
              <a:pathLst>
                <a:path w="187" h="181">
                  <a:moveTo>
                    <a:pt x="0" y="0"/>
                  </a:moveTo>
                  <a:lnTo>
                    <a:pt x="187" y="0"/>
                  </a:lnTo>
                  <a:lnTo>
                    <a:pt x="187" y="181"/>
                  </a:lnTo>
                  <a:lnTo>
                    <a:pt x="0" y="181"/>
                  </a:lnTo>
                  <a:lnTo>
                    <a:pt x="0" y="0"/>
                  </a:lnTo>
                  <a:lnTo>
                    <a:pt x="0" y="0"/>
                  </a:lnTo>
                  <a:close/>
                </a:path>
              </a:pathLst>
            </a:custGeom>
            <a:solidFill>
              <a:srgbClr val="F4F5F5"/>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B95F2735-4043-AE4C-9D24-9F795E787A81}"/>
                </a:ext>
              </a:extLst>
            </p:cNvPr>
            <p:cNvSpPr/>
            <p:nvPr/>
          </p:nvSpPr>
          <p:spPr bwMode="gray">
            <a:xfrm>
              <a:off x="12420545" y="3478023"/>
              <a:ext cx="284385" cy="284385"/>
            </a:xfrm>
            <a:prstGeom prst="rect">
              <a:avLst/>
            </a:prstGeom>
            <a:solidFill>
              <a:srgbClr val="830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a:extLst>
              <a:ext uri="{FF2B5EF4-FFF2-40B4-BE49-F238E27FC236}">
                <a16:creationId xmlns:a16="http://schemas.microsoft.com/office/drawing/2014/main" id="{946B835A-A919-4A1C-AB60-16C0387EBA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50222" y="0"/>
            <a:ext cx="5042263" cy="6374674"/>
          </a:xfrm>
          <a:prstGeom prst="rect">
            <a:avLst/>
          </a:prstGeom>
        </p:spPr>
      </p:pic>
      <p:sp>
        <p:nvSpPr>
          <p:cNvPr id="33" name="TextBox 32">
            <a:extLst>
              <a:ext uri="{FF2B5EF4-FFF2-40B4-BE49-F238E27FC236}">
                <a16:creationId xmlns:a16="http://schemas.microsoft.com/office/drawing/2014/main" id="{725926F2-8AD5-48B2-9380-DE76D1DD1E26}"/>
              </a:ext>
            </a:extLst>
          </p:cNvPr>
          <p:cNvSpPr txBox="1"/>
          <p:nvPr userDrawn="1"/>
        </p:nvSpPr>
        <p:spPr bwMode="black">
          <a:xfrm>
            <a:off x="1075693" y="6520894"/>
            <a:ext cx="6577442" cy="215444"/>
          </a:xfrm>
          <a:prstGeom prst="rect">
            <a:avLst/>
          </a:prstGeom>
          <a:ln>
            <a:noFill/>
          </a:ln>
        </p:spPr>
        <p:txBody>
          <a:bodyPr vert="horz" wrap="none" lIns="91440" tIns="45720" rIns="91440" bIns="45720" numCol="1" rtlCol="0"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tx1"/>
                </a:solidFill>
                <a:ea typeface="Arial" charset="0"/>
                <a:cs typeface="Arial" charset="0"/>
              </a:rPr>
              <a:t>Copyright © 2019 IQVIA. All rights reserved. </a:t>
            </a:r>
            <a:r>
              <a:rPr lang="en-US" sz="800" kern="1200" dirty="0">
                <a:solidFill>
                  <a:schemeClr val="tx1"/>
                </a:solidFill>
                <a:effectLst/>
                <a:latin typeface="+mn-lt"/>
                <a:ea typeface="+mn-ea"/>
                <a:cs typeface="+mn-cs"/>
              </a:rPr>
              <a:t>IQVIA</a:t>
            </a:r>
            <a:r>
              <a:rPr lang="en-US" sz="800" kern="1200" baseline="30000" dirty="0">
                <a:solidFill>
                  <a:schemeClr val="tx1"/>
                </a:solidFill>
                <a:effectLst/>
                <a:latin typeface="+mn-lt"/>
                <a:ea typeface="+mn-ea"/>
                <a:cs typeface="+mn-cs"/>
              </a:rPr>
              <a:t>®</a:t>
            </a:r>
            <a:r>
              <a:rPr lang="en-US" sz="800" kern="1200" dirty="0">
                <a:solidFill>
                  <a:schemeClr val="tx1"/>
                </a:solidFill>
                <a:effectLst/>
                <a:latin typeface="+mn-lt"/>
                <a:ea typeface="+mn-ea"/>
                <a:cs typeface="+mn-cs"/>
              </a:rPr>
              <a:t> is a registered trademark of IQVIA Inc. in the United States and various other countries.</a:t>
            </a:r>
          </a:p>
        </p:txBody>
      </p:sp>
      <p:sp>
        <p:nvSpPr>
          <p:cNvPr id="31" name="Rectangle 58">
            <a:extLst>
              <a:ext uri="{FF2B5EF4-FFF2-40B4-BE49-F238E27FC236}">
                <a16:creationId xmlns:a16="http://schemas.microsoft.com/office/drawing/2014/main" id="{992923E4-BE09-024A-AB59-8AFDAC4393F6}"/>
              </a:ext>
            </a:extLst>
          </p:cNvPr>
          <p:cNvSpPr>
            <a:spLocks noChangeArrowheads="1"/>
          </p:cNvSpPr>
          <p:nvPr/>
        </p:nvSpPr>
        <p:spPr bwMode="gray">
          <a:xfrm>
            <a:off x="771351" y="773388"/>
            <a:ext cx="7744035" cy="17576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Tree>
    <p:extLst>
      <p:ext uri="{BB962C8B-B14F-4D97-AF65-F5344CB8AC3E}">
        <p14:creationId xmlns:p14="http://schemas.microsoft.com/office/powerpoint/2010/main" val="3910833568"/>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ver Slide 5">
    <p:spTree>
      <p:nvGrpSpPr>
        <p:cNvPr id="1" name=""/>
        <p:cNvGrpSpPr/>
        <p:nvPr/>
      </p:nvGrpSpPr>
      <p:grpSpPr>
        <a:xfrm>
          <a:off x="0" y="0"/>
          <a:ext cx="0" cy="0"/>
          <a:chOff x="0" y="0"/>
          <a:chExt cx="0" cy="0"/>
        </a:xfrm>
      </p:grpSpPr>
      <p:sp>
        <p:nvSpPr>
          <p:cNvPr id="31" name="Rectangle 58">
            <a:extLst>
              <a:ext uri="{FF2B5EF4-FFF2-40B4-BE49-F238E27FC236}">
                <a16:creationId xmlns:a16="http://schemas.microsoft.com/office/drawing/2014/main" id="{992923E4-BE09-024A-AB59-8AFDAC4393F6}"/>
              </a:ext>
            </a:extLst>
          </p:cNvPr>
          <p:cNvSpPr>
            <a:spLocks noChangeArrowheads="1"/>
          </p:cNvSpPr>
          <p:nvPr/>
        </p:nvSpPr>
        <p:spPr bwMode="gray">
          <a:xfrm>
            <a:off x="771351" y="773388"/>
            <a:ext cx="7744035" cy="17576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34" name="Rectangle 58">
            <a:extLst>
              <a:ext uri="{FF2B5EF4-FFF2-40B4-BE49-F238E27FC236}">
                <a16:creationId xmlns:a16="http://schemas.microsoft.com/office/drawing/2014/main" id="{8043E545-41FB-3D4C-AAEB-1BAF2E3C494A}"/>
              </a:ext>
            </a:extLst>
          </p:cNvPr>
          <p:cNvSpPr>
            <a:spLocks noChangeArrowheads="1"/>
          </p:cNvSpPr>
          <p:nvPr/>
        </p:nvSpPr>
        <p:spPr bwMode="gray">
          <a:xfrm rot="5400000">
            <a:off x="-424816" y="5485533"/>
            <a:ext cx="2568634" cy="1763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pic>
        <p:nvPicPr>
          <p:cNvPr id="8" name="Picture 7" descr="A close up of a logo&#10;&#10;Description automatically generated">
            <a:extLst>
              <a:ext uri="{FF2B5EF4-FFF2-40B4-BE49-F238E27FC236}">
                <a16:creationId xmlns:a16="http://schemas.microsoft.com/office/drawing/2014/main" id="{2338C86F-5202-4746-808B-D858A32D502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429" r="949" b="-1"/>
          <a:stretch/>
        </p:blipFill>
        <p:spPr>
          <a:xfrm>
            <a:off x="0" y="235131"/>
            <a:ext cx="6629400" cy="6622868"/>
          </a:xfrm>
          <a:prstGeom prst="rect">
            <a:avLst/>
          </a:prstGeom>
        </p:spPr>
      </p:pic>
      <p:sp>
        <p:nvSpPr>
          <p:cNvPr id="32" name="Rectangle 58">
            <a:extLst>
              <a:ext uri="{FF2B5EF4-FFF2-40B4-BE49-F238E27FC236}">
                <a16:creationId xmlns:a16="http://schemas.microsoft.com/office/drawing/2014/main" id="{955E76C3-3D39-2848-A6DD-056B1D6FA71D}"/>
              </a:ext>
            </a:extLst>
          </p:cNvPr>
          <p:cNvSpPr>
            <a:spLocks noChangeArrowheads="1"/>
          </p:cNvSpPr>
          <p:nvPr/>
        </p:nvSpPr>
        <p:spPr bwMode="gray">
          <a:xfrm rot="5400000">
            <a:off x="-1131228" y="2731250"/>
            <a:ext cx="3981453" cy="17630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22" name="Text Placeholder 21"/>
          <p:cNvSpPr>
            <a:spLocks noGrp="1"/>
          </p:cNvSpPr>
          <p:nvPr>
            <p:ph type="body" sz="quarter" idx="10" hasCustomPrompt="1"/>
          </p:nvPr>
        </p:nvSpPr>
        <p:spPr>
          <a:xfrm>
            <a:off x="6325192" y="4084609"/>
            <a:ext cx="4800600" cy="646331"/>
          </a:xfrm>
          <a:prstGeom prst="rect">
            <a:avLst/>
          </a:prstGeom>
        </p:spPr>
        <p:txBody>
          <a:bodyPr>
            <a:noAutofit/>
          </a:bodyPr>
          <a:lstStyle>
            <a:lvl1pPr marL="0" indent="0" algn="r">
              <a:lnSpc>
                <a:spcPct val="100000"/>
              </a:lnSpc>
              <a:spcBef>
                <a:spcPts val="0"/>
              </a:spcBef>
              <a:buNone/>
              <a:defRPr sz="2000" i="1">
                <a:solidFill>
                  <a:schemeClr val="accent1"/>
                </a:solidFill>
              </a:defRPr>
            </a:lvl1pPr>
          </a:lstStyle>
          <a:p>
            <a:pPr lvl="0"/>
            <a:r>
              <a:rPr lang="en-US" dirty="0"/>
              <a:t>Subheads are 20pt Arial Italic sentence case</a:t>
            </a:r>
          </a:p>
        </p:txBody>
      </p:sp>
      <p:sp>
        <p:nvSpPr>
          <p:cNvPr id="3" name="Subtitle 2"/>
          <p:cNvSpPr>
            <a:spLocks noGrp="1"/>
          </p:cNvSpPr>
          <p:nvPr>
            <p:ph type="subTitle" idx="1" hasCustomPrompt="1"/>
          </p:nvPr>
        </p:nvSpPr>
        <p:spPr>
          <a:xfrm>
            <a:off x="6325192" y="4865458"/>
            <a:ext cx="4800600" cy="338554"/>
          </a:xfrm>
          <a:prstGeom prst="rect">
            <a:avLst/>
          </a:prstGeom>
        </p:spPr>
        <p:txBody>
          <a:bodyPr>
            <a:noAutofit/>
          </a:bodyPr>
          <a:lstStyle>
            <a:lvl1pPr marL="0" indent="0" algn="r">
              <a:lnSpc>
                <a:spcPct val="100000"/>
              </a:lnSpc>
              <a:spcBef>
                <a:spcPts val="200"/>
              </a:spcBef>
              <a:buNone/>
              <a:defRPr sz="1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Author First Last Name 16pt Arial</a:t>
            </a:r>
          </a:p>
        </p:txBody>
      </p:sp>
      <p:sp>
        <p:nvSpPr>
          <p:cNvPr id="2" name="Title 1"/>
          <p:cNvSpPr>
            <a:spLocks noGrp="1"/>
          </p:cNvSpPr>
          <p:nvPr>
            <p:ph type="ctrTitle" hasCustomPrompt="1"/>
          </p:nvPr>
        </p:nvSpPr>
        <p:spPr>
          <a:xfrm>
            <a:off x="6325192" y="1830302"/>
            <a:ext cx="4800600" cy="2286058"/>
          </a:xfrm>
          <a:prstGeom prst="rect">
            <a:avLst/>
          </a:prstGeom>
        </p:spPr>
        <p:txBody>
          <a:bodyPr anchor="b"/>
          <a:lstStyle>
            <a:lvl1pPr algn="r">
              <a:lnSpc>
                <a:spcPct val="100000"/>
              </a:lnSpc>
              <a:defRPr sz="3200" b="1">
                <a:solidFill>
                  <a:schemeClr val="tx1"/>
                </a:solidFill>
              </a:defRPr>
            </a:lvl1pPr>
          </a:lstStyle>
          <a:p>
            <a:r>
              <a:rPr lang="en-US" dirty="0"/>
              <a:t>Headlines Are 32pt Arial Bold Title Case</a:t>
            </a:r>
          </a:p>
        </p:txBody>
      </p:sp>
      <p:sp>
        <p:nvSpPr>
          <p:cNvPr id="11" name="Rectangle 58"/>
          <p:cNvSpPr>
            <a:spLocks noChangeArrowheads="1"/>
          </p:cNvSpPr>
          <p:nvPr/>
        </p:nvSpPr>
        <p:spPr bwMode="gray">
          <a:xfrm>
            <a:off x="11506199" y="771348"/>
            <a:ext cx="68580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28" name="TextBox 27">
            <a:extLst>
              <a:ext uri="{FF2B5EF4-FFF2-40B4-BE49-F238E27FC236}">
                <a16:creationId xmlns:a16="http://schemas.microsoft.com/office/drawing/2014/main" id="{DB93156B-5EAC-8040-A2F8-D2A2FDF8D824}"/>
              </a:ext>
            </a:extLst>
          </p:cNvPr>
          <p:cNvSpPr txBox="1"/>
          <p:nvPr/>
        </p:nvSpPr>
        <p:spPr bwMode="black">
          <a:xfrm>
            <a:off x="2248001" y="6520894"/>
            <a:ext cx="6577442" cy="215444"/>
          </a:xfrm>
          <a:prstGeom prst="rect">
            <a:avLst/>
          </a:prstGeom>
          <a:ln>
            <a:noFill/>
          </a:ln>
        </p:spPr>
        <p:txBody>
          <a:bodyPr vert="horz" wrap="none" lIns="91440" tIns="45720" rIns="91440" bIns="45720" numCol="1" rtlCol="0"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tx1"/>
                </a:solidFill>
                <a:ea typeface="Arial" charset="0"/>
                <a:cs typeface="Arial" charset="0"/>
              </a:rPr>
              <a:t>Copyright © 2019 IQVIA. All rights reserved. </a:t>
            </a:r>
            <a:r>
              <a:rPr lang="en-US" sz="800" kern="1200" dirty="0">
                <a:solidFill>
                  <a:schemeClr val="tx1"/>
                </a:solidFill>
                <a:effectLst/>
                <a:latin typeface="+mn-lt"/>
                <a:ea typeface="+mn-ea"/>
                <a:cs typeface="+mn-cs"/>
              </a:rPr>
              <a:t>IQVIA</a:t>
            </a:r>
            <a:r>
              <a:rPr lang="en-US" sz="800" kern="1200" baseline="30000" dirty="0">
                <a:solidFill>
                  <a:schemeClr val="tx1"/>
                </a:solidFill>
                <a:effectLst/>
                <a:latin typeface="+mn-lt"/>
                <a:ea typeface="+mn-ea"/>
                <a:cs typeface="+mn-cs"/>
              </a:rPr>
              <a:t>®</a:t>
            </a:r>
            <a:r>
              <a:rPr lang="en-US" sz="800" kern="1200" dirty="0">
                <a:solidFill>
                  <a:schemeClr val="tx1"/>
                </a:solidFill>
                <a:effectLst/>
                <a:latin typeface="+mn-lt"/>
                <a:ea typeface="+mn-ea"/>
                <a:cs typeface="+mn-cs"/>
              </a:rPr>
              <a:t> is a registered trademark of IQVIA Inc. in the United States and various other countries.</a:t>
            </a:r>
          </a:p>
        </p:txBody>
      </p:sp>
      <p:grpSp>
        <p:nvGrpSpPr>
          <p:cNvPr id="35" name="Group 34">
            <a:extLst>
              <a:ext uri="{FF2B5EF4-FFF2-40B4-BE49-F238E27FC236}">
                <a16:creationId xmlns:a16="http://schemas.microsoft.com/office/drawing/2014/main" id="{12D5DE5F-71DB-8949-A182-9A1FAE13EB25}"/>
              </a:ext>
            </a:extLst>
          </p:cNvPr>
          <p:cNvGrpSpPr/>
          <p:nvPr/>
        </p:nvGrpSpPr>
        <p:grpSpPr>
          <a:xfrm>
            <a:off x="12420545" y="0"/>
            <a:ext cx="286823" cy="5681184"/>
            <a:chOff x="12420545" y="0"/>
            <a:chExt cx="286823" cy="5681184"/>
          </a:xfrm>
        </p:grpSpPr>
        <p:sp>
          <p:nvSpPr>
            <p:cNvPr id="36" name="Rectangle 35">
              <a:extLst>
                <a:ext uri="{FF2B5EF4-FFF2-40B4-BE49-F238E27FC236}">
                  <a16:creationId xmlns:a16="http://schemas.microsoft.com/office/drawing/2014/main" id="{79BA8DA8-DE3F-4048-B5D5-A5BD0B51822B}"/>
                </a:ext>
              </a:extLst>
            </p:cNvPr>
            <p:cNvSpPr/>
            <p:nvPr/>
          </p:nvSpPr>
          <p:spPr bwMode="gray">
            <a:xfrm>
              <a:off x="12420545" y="3146922"/>
              <a:ext cx="284385" cy="284385"/>
            </a:xfrm>
            <a:prstGeom prst="rect">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B9A63A3-E120-A148-B4F0-F08987D8383C}"/>
                </a:ext>
              </a:extLst>
            </p:cNvPr>
            <p:cNvSpPr/>
            <p:nvPr/>
          </p:nvSpPr>
          <p:spPr bwMode="gray">
            <a:xfrm>
              <a:off x="12420545" y="2207810"/>
              <a:ext cx="284385" cy="284385"/>
            </a:xfrm>
            <a:prstGeom prst="rect">
              <a:avLst/>
            </a:prstGeom>
            <a:solidFill>
              <a:srgbClr val="FE8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59096F0-ACF6-DC45-B17E-6746172D734C}"/>
                </a:ext>
              </a:extLst>
            </p:cNvPr>
            <p:cNvSpPr/>
            <p:nvPr/>
          </p:nvSpPr>
          <p:spPr bwMode="gray">
            <a:xfrm>
              <a:off x="12420545" y="2542393"/>
              <a:ext cx="284385" cy="284385"/>
            </a:xfrm>
            <a:prstGeom prst="rect">
              <a:avLst/>
            </a:prstGeom>
            <a:solidFill>
              <a:srgbClr val="F0B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53A5E05-CA0D-FD47-B6FB-0313B6FA45CB}"/>
                </a:ext>
              </a:extLst>
            </p:cNvPr>
            <p:cNvSpPr/>
            <p:nvPr/>
          </p:nvSpPr>
          <p:spPr bwMode="gray">
            <a:xfrm>
              <a:off x="12420545" y="0"/>
              <a:ext cx="284385" cy="2843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F5B7A23-C0AD-0C46-B9E8-56BB5D6B4B1E}"/>
                </a:ext>
              </a:extLst>
            </p:cNvPr>
            <p:cNvSpPr/>
            <p:nvPr/>
          </p:nvSpPr>
          <p:spPr bwMode="gray">
            <a:xfrm>
              <a:off x="12420545" y="333901"/>
              <a:ext cx="284385" cy="284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AFEC5DE-CB6C-C647-8341-9F4CCB3604C2}"/>
                </a:ext>
              </a:extLst>
            </p:cNvPr>
            <p:cNvSpPr/>
            <p:nvPr/>
          </p:nvSpPr>
          <p:spPr bwMode="gray">
            <a:xfrm>
              <a:off x="12420545" y="1603218"/>
              <a:ext cx="284385" cy="284385"/>
            </a:xfrm>
            <a:prstGeom prst="rect">
              <a:avLst/>
            </a:prstGeom>
            <a:solidFill>
              <a:srgbClr val="00BF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7F7BB72-875A-1646-83FF-2330D4F2757F}"/>
                </a:ext>
              </a:extLst>
            </p:cNvPr>
            <p:cNvSpPr/>
            <p:nvPr/>
          </p:nvSpPr>
          <p:spPr bwMode="gray">
            <a:xfrm>
              <a:off x="12420545" y="937409"/>
              <a:ext cx="284385" cy="2843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523CEC7E-78B9-F849-974D-49F3C35523B3}"/>
                </a:ext>
              </a:extLst>
            </p:cNvPr>
            <p:cNvSpPr/>
            <p:nvPr/>
          </p:nvSpPr>
          <p:spPr bwMode="gray">
            <a:xfrm>
              <a:off x="12420545" y="1270313"/>
              <a:ext cx="284385" cy="2843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2039186-6916-EA4B-A54A-5352060B8EDC}"/>
                </a:ext>
              </a:extLst>
            </p:cNvPr>
            <p:cNvSpPr/>
            <p:nvPr/>
          </p:nvSpPr>
          <p:spPr bwMode="gray">
            <a:xfrm>
              <a:off x="12422983" y="4081065"/>
              <a:ext cx="284385" cy="2843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14">
              <a:extLst>
                <a:ext uri="{FF2B5EF4-FFF2-40B4-BE49-F238E27FC236}">
                  <a16:creationId xmlns:a16="http://schemas.microsoft.com/office/drawing/2014/main" id="{634EC6F6-FD63-094F-A436-5F3E083D7EA9}"/>
                </a:ext>
              </a:extLst>
            </p:cNvPr>
            <p:cNvSpPr>
              <a:spLocks/>
            </p:cNvSpPr>
            <p:nvPr/>
          </p:nvSpPr>
          <p:spPr bwMode="auto">
            <a:xfrm>
              <a:off x="12421466" y="4414180"/>
              <a:ext cx="283464" cy="279400"/>
            </a:xfrm>
            <a:custGeom>
              <a:avLst/>
              <a:gdLst>
                <a:gd name="T0" fmla="*/ 0 w 187"/>
                <a:gd name="T1" fmla="*/ 0 h 176"/>
                <a:gd name="T2" fmla="*/ 187 w 187"/>
                <a:gd name="T3" fmla="*/ 0 h 176"/>
                <a:gd name="T4" fmla="*/ 187 w 187"/>
                <a:gd name="T5" fmla="*/ 176 h 176"/>
                <a:gd name="T6" fmla="*/ 0 w 187"/>
                <a:gd name="T7" fmla="*/ 176 h 176"/>
                <a:gd name="T8" fmla="*/ 0 w 187"/>
                <a:gd name="T9" fmla="*/ 0 h 176"/>
                <a:gd name="T10" fmla="*/ 0 w 187"/>
                <a:gd name="T11" fmla="*/ 0 h 176"/>
              </a:gdLst>
              <a:ahLst/>
              <a:cxnLst>
                <a:cxn ang="0">
                  <a:pos x="T0" y="T1"/>
                </a:cxn>
                <a:cxn ang="0">
                  <a:pos x="T2" y="T3"/>
                </a:cxn>
                <a:cxn ang="0">
                  <a:pos x="T4" y="T5"/>
                </a:cxn>
                <a:cxn ang="0">
                  <a:pos x="T6" y="T7"/>
                </a:cxn>
                <a:cxn ang="0">
                  <a:pos x="T8" y="T9"/>
                </a:cxn>
                <a:cxn ang="0">
                  <a:pos x="T10" y="T11"/>
                </a:cxn>
              </a:cxnLst>
              <a:rect l="0" t="0" r="r" b="b"/>
              <a:pathLst>
                <a:path w="187" h="176">
                  <a:moveTo>
                    <a:pt x="0" y="0"/>
                  </a:moveTo>
                  <a:lnTo>
                    <a:pt x="187" y="0"/>
                  </a:lnTo>
                  <a:lnTo>
                    <a:pt x="187" y="176"/>
                  </a:lnTo>
                  <a:lnTo>
                    <a:pt x="0" y="176"/>
                  </a:lnTo>
                  <a:lnTo>
                    <a:pt x="0" y="0"/>
                  </a:lnTo>
                  <a:lnTo>
                    <a:pt x="0" y="0"/>
                  </a:lnTo>
                  <a:close/>
                </a:path>
              </a:pathLst>
            </a:custGeom>
            <a:solidFill>
              <a:srgbClr val="606B7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5">
              <a:extLst>
                <a:ext uri="{FF2B5EF4-FFF2-40B4-BE49-F238E27FC236}">
                  <a16:creationId xmlns:a16="http://schemas.microsoft.com/office/drawing/2014/main" id="{8E357138-4CE3-F545-89F7-05799707902D}"/>
                </a:ext>
              </a:extLst>
            </p:cNvPr>
            <p:cNvSpPr>
              <a:spLocks/>
            </p:cNvSpPr>
            <p:nvPr/>
          </p:nvSpPr>
          <p:spPr bwMode="auto">
            <a:xfrm>
              <a:off x="12421466" y="4737540"/>
              <a:ext cx="283464" cy="287338"/>
            </a:xfrm>
            <a:custGeom>
              <a:avLst/>
              <a:gdLst>
                <a:gd name="T0" fmla="*/ 0 w 187"/>
                <a:gd name="T1" fmla="*/ 0 h 181"/>
                <a:gd name="T2" fmla="*/ 187 w 187"/>
                <a:gd name="T3" fmla="*/ 0 h 181"/>
                <a:gd name="T4" fmla="*/ 187 w 187"/>
                <a:gd name="T5" fmla="*/ 181 h 181"/>
                <a:gd name="T6" fmla="*/ 0 w 187"/>
                <a:gd name="T7" fmla="*/ 181 h 181"/>
                <a:gd name="T8" fmla="*/ 0 w 187"/>
                <a:gd name="T9" fmla="*/ 0 h 181"/>
                <a:gd name="T10" fmla="*/ 0 w 187"/>
                <a:gd name="T11" fmla="*/ 0 h 181"/>
              </a:gdLst>
              <a:ahLst/>
              <a:cxnLst>
                <a:cxn ang="0">
                  <a:pos x="T0" y="T1"/>
                </a:cxn>
                <a:cxn ang="0">
                  <a:pos x="T2" y="T3"/>
                </a:cxn>
                <a:cxn ang="0">
                  <a:pos x="T4" y="T5"/>
                </a:cxn>
                <a:cxn ang="0">
                  <a:pos x="T6" y="T7"/>
                </a:cxn>
                <a:cxn ang="0">
                  <a:pos x="T8" y="T9"/>
                </a:cxn>
                <a:cxn ang="0">
                  <a:pos x="T10" y="T11"/>
                </a:cxn>
              </a:cxnLst>
              <a:rect l="0" t="0" r="r" b="b"/>
              <a:pathLst>
                <a:path w="187" h="181">
                  <a:moveTo>
                    <a:pt x="0" y="0"/>
                  </a:moveTo>
                  <a:lnTo>
                    <a:pt x="187" y="0"/>
                  </a:lnTo>
                  <a:lnTo>
                    <a:pt x="187" y="181"/>
                  </a:lnTo>
                  <a:lnTo>
                    <a:pt x="0" y="181"/>
                  </a:lnTo>
                  <a:lnTo>
                    <a:pt x="0" y="0"/>
                  </a:lnTo>
                  <a:lnTo>
                    <a:pt x="0" y="0"/>
                  </a:lnTo>
                  <a:close/>
                </a:path>
              </a:pathLst>
            </a:custGeom>
            <a:solidFill>
              <a:srgbClr val="959CA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3FDE5E51-7250-2749-8A58-AF4EC3B6ACF5}"/>
                </a:ext>
              </a:extLst>
            </p:cNvPr>
            <p:cNvSpPr>
              <a:spLocks/>
            </p:cNvSpPr>
            <p:nvPr/>
          </p:nvSpPr>
          <p:spPr bwMode="auto">
            <a:xfrm>
              <a:off x="12421466" y="5071139"/>
              <a:ext cx="283464" cy="279400"/>
            </a:xfrm>
            <a:custGeom>
              <a:avLst/>
              <a:gdLst>
                <a:gd name="T0" fmla="*/ 0 w 187"/>
                <a:gd name="T1" fmla="*/ 0 h 176"/>
                <a:gd name="T2" fmla="*/ 187 w 187"/>
                <a:gd name="T3" fmla="*/ 0 h 176"/>
                <a:gd name="T4" fmla="*/ 187 w 187"/>
                <a:gd name="T5" fmla="*/ 176 h 176"/>
                <a:gd name="T6" fmla="*/ 0 w 187"/>
                <a:gd name="T7" fmla="*/ 176 h 176"/>
                <a:gd name="T8" fmla="*/ 0 w 187"/>
                <a:gd name="T9" fmla="*/ 0 h 176"/>
                <a:gd name="T10" fmla="*/ 0 w 187"/>
                <a:gd name="T11" fmla="*/ 0 h 176"/>
              </a:gdLst>
              <a:ahLst/>
              <a:cxnLst>
                <a:cxn ang="0">
                  <a:pos x="T0" y="T1"/>
                </a:cxn>
                <a:cxn ang="0">
                  <a:pos x="T2" y="T3"/>
                </a:cxn>
                <a:cxn ang="0">
                  <a:pos x="T4" y="T5"/>
                </a:cxn>
                <a:cxn ang="0">
                  <a:pos x="T6" y="T7"/>
                </a:cxn>
                <a:cxn ang="0">
                  <a:pos x="T8" y="T9"/>
                </a:cxn>
                <a:cxn ang="0">
                  <a:pos x="T10" y="T11"/>
                </a:cxn>
              </a:cxnLst>
              <a:rect l="0" t="0" r="r" b="b"/>
              <a:pathLst>
                <a:path w="187" h="176">
                  <a:moveTo>
                    <a:pt x="0" y="0"/>
                  </a:moveTo>
                  <a:lnTo>
                    <a:pt x="187" y="0"/>
                  </a:lnTo>
                  <a:lnTo>
                    <a:pt x="187" y="176"/>
                  </a:lnTo>
                  <a:lnTo>
                    <a:pt x="0" y="176"/>
                  </a:lnTo>
                  <a:lnTo>
                    <a:pt x="0" y="0"/>
                  </a:lnTo>
                  <a:lnTo>
                    <a:pt x="0" y="0"/>
                  </a:lnTo>
                  <a:close/>
                </a:path>
              </a:pathLst>
            </a:custGeom>
            <a:solidFill>
              <a:srgbClr val="CACED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7">
              <a:extLst>
                <a:ext uri="{FF2B5EF4-FFF2-40B4-BE49-F238E27FC236}">
                  <a16:creationId xmlns:a16="http://schemas.microsoft.com/office/drawing/2014/main" id="{0DBC29C7-FB5B-E54D-BD53-9DFBF63D7E2B}"/>
                </a:ext>
              </a:extLst>
            </p:cNvPr>
            <p:cNvSpPr>
              <a:spLocks/>
            </p:cNvSpPr>
            <p:nvPr/>
          </p:nvSpPr>
          <p:spPr bwMode="auto">
            <a:xfrm>
              <a:off x="12421466" y="5393846"/>
              <a:ext cx="283464" cy="287338"/>
            </a:xfrm>
            <a:custGeom>
              <a:avLst/>
              <a:gdLst>
                <a:gd name="T0" fmla="*/ 0 w 187"/>
                <a:gd name="T1" fmla="*/ 0 h 181"/>
                <a:gd name="T2" fmla="*/ 187 w 187"/>
                <a:gd name="T3" fmla="*/ 0 h 181"/>
                <a:gd name="T4" fmla="*/ 187 w 187"/>
                <a:gd name="T5" fmla="*/ 181 h 181"/>
                <a:gd name="T6" fmla="*/ 0 w 187"/>
                <a:gd name="T7" fmla="*/ 181 h 181"/>
                <a:gd name="T8" fmla="*/ 0 w 187"/>
                <a:gd name="T9" fmla="*/ 0 h 181"/>
                <a:gd name="T10" fmla="*/ 0 w 187"/>
                <a:gd name="T11" fmla="*/ 0 h 181"/>
              </a:gdLst>
              <a:ahLst/>
              <a:cxnLst>
                <a:cxn ang="0">
                  <a:pos x="T0" y="T1"/>
                </a:cxn>
                <a:cxn ang="0">
                  <a:pos x="T2" y="T3"/>
                </a:cxn>
                <a:cxn ang="0">
                  <a:pos x="T4" y="T5"/>
                </a:cxn>
                <a:cxn ang="0">
                  <a:pos x="T6" y="T7"/>
                </a:cxn>
                <a:cxn ang="0">
                  <a:pos x="T8" y="T9"/>
                </a:cxn>
                <a:cxn ang="0">
                  <a:pos x="T10" y="T11"/>
                </a:cxn>
              </a:cxnLst>
              <a:rect l="0" t="0" r="r" b="b"/>
              <a:pathLst>
                <a:path w="187" h="181">
                  <a:moveTo>
                    <a:pt x="0" y="0"/>
                  </a:moveTo>
                  <a:lnTo>
                    <a:pt x="187" y="0"/>
                  </a:lnTo>
                  <a:lnTo>
                    <a:pt x="187" y="181"/>
                  </a:lnTo>
                  <a:lnTo>
                    <a:pt x="0" y="181"/>
                  </a:lnTo>
                  <a:lnTo>
                    <a:pt x="0" y="0"/>
                  </a:lnTo>
                  <a:lnTo>
                    <a:pt x="0" y="0"/>
                  </a:lnTo>
                  <a:close/>
                </a:path>
              </a:pathLst>
            </a:custGeom>
            <a:solidFill>
              <a:srgbClr val="F4F5F5"/>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B95F2735-4043-AE4C-9D24-9F795E787A81}"/>
                </a:ext>
              </a:extLst>
            </p:cNvPr>
            <p:cNvSpPr/>
            <p:nvPr/>
          </p:nvSpPr>
          <p:spPr bwMode="gray">
            <a:xfrm>
              <a:off x="12420545" y="3478023"/>
              <a:ext cx="284385" cy="284385"/>
            </a:xfrm>
            <a:prstGeom prst="rect">
              <a:avLst/>
            </a:prstGeom>
            <a:solidFill>
              <a:srgbClr val="830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6928077"/>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4694" y="1286359"/>
            <a:ext cx="11338560" cy="4866467"/>
          </a:xfrm>
          <a:prstGeom prst="rect">
            <a:avLst/>
          </a:prstGeom>
        </p:spPr>
        <p:txBody>
          <a:bodyPr/>
          <a:lstStyle>
            <a:lvl1pPr marL="171450" indent="-171450">
              <a:lnSpc>
                <a:spcPct val="100000"/>
              </a:lnSpc>
              <a:spcBef>
                <a:spcPts val="1000"/>
              </a:spcBef>
              <a:defRPr sz="1600">
                <a:solidFill>
                  <a:schemeClr val="tx1"/>
                </a:solidFill>
              </a:defRPr>
            </a:lvl1pPr>
            <a:lvl2pPr marL="342900" indent="-171450">
              <a:lnSpc>
                <a:spcPct val="100000"/>
              </a:lnSpc>
              <a:spcBef>
                <a:spcPts val="800"/>
              </a:spcBef>
              <a:buFont typeface="Arial" panose="020B0604020202020204" pitchFamily="34" charset="0"/>
              <a:buChar char="-"/>
              <a:defRPr sz="1600">
                <a:solidFill>
                  <a:schemeClr val="tx1"/>
                </a:solidFill>
              </a:defRPr>
            </a:lvl2pPr>
            <a:lvl3pPr marL="571500" indent="-171450">
              <a:lnSpc>
                <a:spcPct val="100000"/>
              </a:lnSpc>
              <a:spcBef>
                <a:spcPts val="800"/>
              </a:spcBef>
              <a:buFont typeface="Arial" panose="020B0604020202020204" pitchFamily="34" charset="0"/>
              <a:buChar char="›"/>
              <a:defRPr sz="1600">
                <a:solidFill>
                  <a:schemeClr val="tx1"/>
                </a:solidFill>
              </a:defRPr>
            </a:lvl3pPr>
            <a:lvl4pPr marL="742950" indent="-171450">
              <a:lnSpc>
                <a:spcPct val="100000"/>
              </a:lnSpc>
              <a:spcBef>
                <a:spcPts val="800"/>
              </a:spcBef>
              <a:buFont typeface="Arial" panose="020B0604020202020204" pitchFamily="34" charset="0"/>
              <a:buChar char="»"/>
              <a:defRPr sz="1600">
                <a:solidFill>
                  <a:schemeClr val="tx1"/>
                </a:solidFill>
              </a:defRPr>
            </a:lvl4pPr>
            <a:lvl5pPr marL="914400" indent="-17145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7" name="Footer Placeholder 6"/>
          <p:cNvSpPr>
            <a:spLocks noGrp="1"/>
          </p:cNvSpPr>
          <p:nvPr>
            <p:ph type="ftr" sz="quarter" idx="10"/>
          </p:nvPr>
        </p:nvSpPr>
        <p:spPr>
          <a:xfrm>
            <a:off x="384693" y="6387858"/>
            <a:ext cx="9116145" cy="338087"/>
          </a:xfrm>
        </p:spPr>
        <p:txBody>
          <a:bodyPr/>
          <a:lstStyle/>
          <a:p>
            <a:endParaRPr lang="en-US" dirty="0"/>
          </a:p>
        </p:txBody>
      </p:sp>
      <p:sp>
        <p:nvSpPr>
          <p:cNvPr id="10" name="Rectangle 58"/>
          <p:cNvSpPr>
            <a:spLocks noChangeArrowheads="1"/>
          </p:cNvSpPr>
          <p:nvPr/>
        </p:nvSpPr>
        <p:spPr bwMode="gray">
          <a:xfrm>
            <a:off x="11615748" y="6420040"/>
            <a:ext cx="57625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1"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sp>
        <p:nvSpPr>
          <p:cNvPr id="13"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dirty="0"/>
              <a:t>Headlines Are 28pt Arial Bold Title Case</a:t>
            </a:r>
          </a:p>
        </p:txBody>
      </p:sp>
    </p:spTree>
    <p:extLst>
      <p:ext uri="{BB962C8B-B14F-4D97-AF65-F5344CB8AC3E}">
        <p14:creationId xmlns:p14="http://schemas.microsoft.com/office/powerpoint/2010/main" val="782910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_Subhead">
    <p:spTree>
      <p:nvGrpSpPr>
        <p:cNvPr id="1" name=""/>
        <p:cNvGrpSpPr/>
        <p:nvPr/>
      </p:nvGrpSpPr>
      <p:grpSpPr>
        <a:xfrm>
          <a:off x="0" y="0"/>
          <a:ext cx="0" cy="0"/>
          <a:chOff x="0" y="0"/>
          <a:chExt cx="0" cy="0"/>
        </a:xfrm>
      </p:grpSpPr>
      <p:sp>
        <p:nvSpPr>
          <p:cNvPr id="9" name="Text Placeholder 8"/>
          <p:cNvSpPr>
            <a:spLocks noGrp="1"/>
          </p:cNvSpPr>
          <p:nvPr>
            <p:ph type="body" sz="quarter" idx="16" hasCustomPrompt="1"/>
          </p:nvPr>
        </p:nvSpPr>
        <p:spPr>
          <a:xfrm>
            <a:off x="384694" y="1081826"/>
            <a:ext cx="11338560" cy="402336"/>
          </a:xfrm>
          <a:prstGeom prst="rect">
            <a:avLst/>
          </a:prstGeom>
        </p:spPr>
        <p:txBody>
          <a:bodyPr/>
          <a:lstStyle>
            <a:lvl1pPr marL="0" indent="0">
              <a:spcBef>
                <a:spcPts val="0"/>
              </a:spcBef>
              <a:buNone/>
              <a:defRPr sz="2000" i="1" baseline="0">
                <a:solidFill>
                  <a:schemeClr val="accent1"/>
                </a:solidFill>
              </a:defRPr>
            </a:lvl1pPr>
          </a:lstStyle>
          <a:p>
            <a:pPr lvl="0"/>
            <a:r>
              <a:rPr lang="en-US" dirty="0"/>
              <a:t>Subheads are 20pt Arial Italic sentence case</a:t>
            </a:r>
          </a:p>
        </p:txBody>
      </p:sp>
      <p:sp>
        <p:nvSpPr>
          <p:cNvPr id="2"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dirty="0"/>
              <a:t>Headlines Are 28pt Arial Bold Title Case</a:t>
            </a:r>
          </a:p>
        </p:txBody>
      </p:sp>
      <p:sp>
        <p:nvSpPr>
          <p:cNvPr id="3" name="Content Placeholder 2"/>
          <p:cNvSpPr>
            <a:spLocks noGrp="1"/>
          </p:cNvSpPr>
          <p:nvPr>
            <p:ph idx="1" hasCustomPrompt="1"/>
          </p:nvPr>
        </p:nvSpPr>
        <p:spPr>
          <a:xfrm>
            <a:off x="384694" y="1702630"/>
            <a:ext cx="11338560" cy="4450195"/>
          </a:xfrm>
          <a:prstGeom prst="rect">
            <a:avLst/>
          </a:prstGeom>
        </p:spPr>
        <p:txBody>
          <a:bodyPr/>
          <a:lstStyle>
            <a:lvl1pPr marL="171450" indent="-171450">
              <a:lnSpc>
                <a:spcPct val="100000"/>
              </a:lnSpc>
              <a:spcBef>
                <a:spcPts val="1000"/>
              </a:spcBef>
              <a:defRPr sz="1600">
                <a:solidFill>
                  <a:schemeClr val="tx1"/>
                </a:solidFill>
              </a:defRPr>
            </a:lvl1pPr>
            <a:lvl2pPr marL="342900" indent="-171450">
              <a:lnSpc>
                <a:spcPct val="100000"/>
              </a:lnSpc>
              <a:spcBef>
                <a:spcPts val="800"/>
              </a:spcBef>
              <a:buFont typeface="Arial" panose="020B0604020202020204" pitchFamily="34" charset="0"/>
              <a:buChar char="-"/>
              <a:defRPr sz="1600">
                <a:solidFill>
                  <a:schemeClr val="tx1"/>
                </a:solidFill>
              </a:defRPr>
            </a:lvl2pPr>
            <a:lvl3pPr marL="571500" indent="-171450">
              <a:lnSpc>
                <a:spcPct val="100000"/>
              </a:lnSpc>
              <a:spcBef>
                <a:spcPts val="800"/>
              </a:spcBef>
              <a:buFont typeface="Arial" panose="020B0604020202020204" pitchFamily="34" charset="0"/>
              <a:buChar char="›"/>
              <a:defRPr sz="1600">
                <a:solidFill>
                  <a:schemeClr val="tx1"/>
                </a:solidFill>
              </a:defRPr>
            </a:lvl3pPr>
            <a:lvl4pPr marL="742950" indent="-171450">
              <a:lnSpc>
                <a:spcPct val="100000"/>
              </a:lnSpc>
              <a:spcBef>
                <a:spcPts val="800"/>
              </a:spcBef>
              <a:buFont typeface="Arial" panose="020B0604020202020204" pitchFamily="34" charset="0"/>
              <a:buChar char="»"/>
              <a:defRPr sz="1600">
                <a:solidFill>
                  <a:schemeClr val="tx1"/>
                </a:solidFill>
              </a:defRPr>
            </a:lvl4pPr>
            <a:lvl5pPr marL="914400" indent="-17145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10" name="Footer Placeholder 6"/>
          <p:cNvSpPr>
            <a:spLocks noGrp="1"/>
          </p:cNvSpPr>
          <p:nvPr>
            <p:ph type="ftr" sz="quarter" idx="10"/>
          </p:nvPr>
        </p:nvSpPr>
        <p:spPr>
          <a:xfrm>
            <a:off x="384693" y="6387858"/>
            <a:ext cx="9116145" cy="338087"/>
          </a:xfrm>
        </p:spPr>
        <p:txBody>
          <a:bodyPr/>
          <a:lstStyle/>
          <a:p>
            <a:endParaRPr lang="en-US" dirty="0"/>
          </a:p>
        </p:txBody>
      </p:sp>
      <p:sp>
        <p:nvSpPr>
          <p:cNvPr id="13" name="Rectangle 58"/>
          <p:cNvSpPr>
            <a:spLocks noChangeArrowheads="1"/>
          </p:cNvSpPr>
          <p:nvPr/>
        </p:nvSpPr>
        <p:spPr bwMode="gray">
          <a:xfrm>
            <a:off x="11615748" y="6420040"/>
            <a:ext cx="57625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4"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spTree>
    <p:extLst>
      <p:ext uri="{BB962C8B-B14F-4D97-AF65-F5344CB8AC3E}">
        <p14:creationId xmlns:p14="http://schemas.microsoft.com/office/powerpoint/2010/main" val="1638257940"/>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_Callout Opt1">
    <p:spTree>
      <p:nvGrpSpPr>
        <p:cNvPr id="1" name=""/>
        <p:cNvGrpSpPr/>
        <p:nvPr/>
      </p:nvGrpSpPr>
      <p:grpSpPr>
        <a:xfrm>
          <a:off x="0" y="0"/>
          <a:ext cx="0" cy="0"/>
          <a:chOff x="0" y="0"/>
          <a:chExt cx="0" cy="0"/>
        </a:xfrm>
      </p:grpSpPr>
      <p:sp>
        <p:nvSpPr>
          <p:cNvPr id="8" name="Text Placeholder 11"/>
          <p:cNvSpPr>
            <a:spLocks noGrp="1"/>
          </p:cNvSpPr>
          <p:nvPr>
            <p:ph type="body" sz="quarter" idx="15" hasCustomPrompt="1"/>
          </p:nvPr>
        </p:nvSpPr>
        <p:spPr bwMode="gray">
          <a:xfrm>
            <a:off x="8132063" y="1876359"/>
            <a:ext cx="3764662" cy="4276468"/>
          </a:xfrm>
          <a:prstGeom prst="rect">
            <a:avLst/>
          </a:prstGeom>
        </p:spPr>
        <p:txBody>
          <a:bodyPr wrap="square" anchor="t" anchorCtr="0">
            <a:noAutofit/>
          </a:bodyPr>
          <a:lstStyle>
            <a:lvl1pPr marL="0" marR="0" indent="0" algn="l" defTabSz="1219170" rtl="0" eaLnBrk="0" fontAlgn="base" latinLnBrk="0" hangingPunct="0">
              <a:lnSpc>
                <a:spcPct val="100000"/>
              </a:lnSpc>
              <a:spcBef>
                <a:spcPts val="0"/>
              </a:spcBef>
              <a:spcAft>
                <a:spcPct val="0"/>
              </a:spcAft>
              <a:buClrTx/>
              <a:buSzTx/>
              <a:buFontTx/>
              <a:buNone/>
              <a:tabLst/>
              <a:defRPr sz="1600" b="1" i="0" baseline="0">
                <a:solidFill>
                  <a:schemeClr val="accent3"/>
                </a:solidFill>
                <a:latin typeface="+mj-lt"/>
              </a:defRPr>
            </a:lvl1pPr>
            <a:lvl2pPr marL="230188" indent="-119063">
              <a:lnSpc>
                <a:spcPct val="100000"/>
              </a:lnSpc>
              <a:buFont typeface="Arial"/>
              <a:buChar char="•"/>
              <a:defRPr sz="1200" b="0" i="0" baseline="0">
                <a:solidFill>
                  <a:schemeClr val="accent1"/>
                </a:solidFill>
                <a:latin typeface="+mj-lt"/>
                <a:cs typeface="Arial"/>
              </a:defRPr>
            </a:lvl2pPr>
            <a:lvl3pPr marL="609585" indent="-228594">
              <a:lnSpc>
                <a:spcPct val="100000"/>
              </a:lnSpc>
              <a:buFont typeface="Arial" pitchFamily="34" charset="0"/>
              <a:buChar char="•"/>
              <a:defRPr sz="1200" b="0" i="0">
                <a:solidFill>
                  <a:schemeClr val="bg1"/>
                </a:solidFill>
                <a:latin typeface="+mj-lt"/>
                <a:cs typeface="Arial"/>
              </a:defRPr>
            </a:lvl3pPr>
            <a:lvl4pPr>
              <a:defRPr sz="2133" b="0" i="0">
                <a:latin typeface="Georgia" pitchFamily="18" charset="0"/>
              </a:defRPr>
            </a:lvl4pPr>
          </a:lstStyle>
          <a:p>
            <a:pPr lvl="0"/>
            <a:r>
              <a:rPr lang="en-US" noProof="0" dirty="0"/>
              <a:t>Callouts are 16pt Arial Bold sentence case lorem ipsum dolor sit </a:t>
            </a:r>
            <a:r>
              <a:rPr lang="en-US" noProof="0" dirty="0" err="1"/>
              <a:t>amet</a:t>
            </a:r>
            <a:r>
              <a:rPr lang="en-US" noProof="0" dirty="0"/>
              <a:t>, </a:t>
            </a:r>
            <a:r>
              <a:rPr lang="en-US" noProof="0" dirty="0" err="1"/>
              <a:t>consec</a:t>
            </a:r>
            <a:r>
              <a:rPr lang="en-US" noProof="0" dirty="0"/>
              <a:t> </a:t>
            </a:r>
            <a:r>
              <a:rPr lang="en-US" noProof="0" dirty="0" err="1"/>
              <a:t>tetuer</a:t>
            </a:r>
            <a:r>
              <a:rPr lang="en-US" noProof="0" dirty="0"/>
              <a:t> </a:t>
            </a:r>
            <a:r>
              <a:rPr lang="en-US" noProof="0" dirty="0" err="1"/>
              <a:t>adipiscing</a:t>
            </a:r>
            <a:r>
              <a:rPr lang="en-US" noProof="0" dirty="0"/>
              <a:t> </a:t>
            </a:r>
            <a:r>
              <a:rPr lang="en-US" noProof="0" dirty="0" err="1"/>
              <a:t>elit</a:t>
            </a:r>
            <a:r>
              <a:rPr lang="en-US" noProof="0" dirty="0"/>
              <a:t>, </a:t>
            </a:r>
            <a:r>
              <a:rPr lang="en-US" noProof="0" dirty="0" err="1"/>
              <a:t>sed</a:t>
            </a:r>
            <a:r>
              <a:rPr lang="en-US" noProof="0" dirty="0"/>
              <a:t> </a:t>
            </a:r>
            <a:r>
              <a:rPr lang="en-US" noProof="0" dirty="0" err="1"/>
              <a:t>diam</a:t>
            </a:r>
            <a:r>
              <a:rPr lang="en-US" noProof="0" dirty="0"/>
              <a:t> </a:t>
            </a:r>
            <a:r>
              <a:rPr lang="en-US" noProof="0" dirty="0" err="1"/>
              <a:t>nonummy</a:t>
            </a:r>
            <a:r>
              <a:rPr lang="en-US" noProof="0" dirty="0"/>
              <a:t> </a:t>
            </a:r>
            <a:r>
              <a:rPr lang="en-US" noProof="0" dirty="0" err="1"/>
              <a:t>nibh</a:t>
            </a:r>
            <a:r>
              <a:rPr lang="en-US" noProof="0" dirty="0"/>
              <a:t> </a:t>
            </a:r>
            <a:r>
              <a:rPr lang="en-US" noProof="0" dirty="0" err="1"/>
              <a:t>euismod</a:t>
            </a:r>
            <a:r>
              <a:rPr lang="en-US" noProof="0" dirty="0"/>
              <a:t> </a:t>
            </a:r>
            <a:r>
              <a:rPr lang="en-US" noProof="0" dirty="0" err="1"/>
              <a:t>tincidunt</a:t>
            </a:r>
            <a:r>
              <a:rPr lang="en-US" noProof="0" dirty="0"/>
              <a:t> </a:t>
            </a:r>
            <a:r>
              <a:rPr lang="en-US" noProof="0" dirty="0" err="1"/>
              <a:t>ut</a:t>
            </a:r>
            <a:r>
              <a:rPr lang="en-US" noProof="0" dirty="0"/>
              <a:t> </a:t>
            </a:r>
            <a:r>
              <a:rPr lang="en-US" noProof="0" dirty="0" err="1"/>
              <a:t>laoreet</a:t>
            </a:r>
            <a:r>
              <a:rPr lang="en-US" noProof="0" dirty="0"/>
              <a:t> </a:t>
            </a:r>
            <a:r>
              <a:rPr lang="en-US" noProof="0" dirty="0" err="1"/>
              <a:t>dolore</a:t>
            </a:r>
            <a:r>
              <a:rPr lang="en-US" noProof="0" dirty="0"/>
              <a:t> magna </a:t>
            </a:r>
            <a:r>
              <a:rPr lang="en-US" noProof="0" dirty="0" err="1"/>
              <a:t>aliquam</a:t>
            </a:r>
            <a:r>
              <a:rPr lang="en-US" noProof="0" dirty="0"/>
              <a:t> </a:t>
            </a:r>
            <a:r>
              <a:rPr lang="en-US" noProof="0" dirty="0" err="1"/>
              <a:t>erat</a:t>
            </a:r>
            <a:r>
              <a:rPr lang="en-US" noProof="0" dirty="0"/>
              <a:t> </a:t>
            </a:r>
            <a:r>
              <a:rPr lang="en-US" noProof="0" dirty="0" err="1"/>
              <a:t>volutpat</a:t>
            </a:r>
            <a:r>
              <a:rPr lang="en-US" noProof="0" dirty="0"/>
              <a:t>. Lorem ipsum dolor sit </a:t>
            </a:r>
            <a:r>
              <a:rPr lang="en-US" noProof="0" dirty="0" err="1"/>
              <a:t>amet</a:t>
            </a:r>
            <a:r>
              <a:rPr lang="en-US" noProof="0" dirty="0"/>
              <a:t>, </a:t>
            </a:r>
            <a:r>
              <a:rPr lang="en-US" noProof="0" dirty="0" err="1"/>
              <a:t>consectetuer</a:t>
            </a:r>
            <a:r>
              <a:rPr lang="en-US" noProof="0" dirty="0"/>
              <a:t> </a:t>
            </a:r>
            <a:r>
              <a:rPr lang="en-US" noProof="0" dirty="0" err="1"/>
              <a:t>adipiscing</a:t>
            </a:r>
            <a:r>
              <a:rPr lang="en-US" noProof="0" dirty="0"/>
              <a:t> </a:t>
            </a:r>
            <a:r>
              <a:rPr lang="en-US" noProof="0" dirty="0" err="1"/>
              <a:t>elit</a:t>
            </a:r>
            <a:r>
              <a:rPr lang="en-US" noProof="0" dirty="0"/>
              <a:t>, </a:t>
            </a:r>
            <a:r>
              <a:rPr lang="en-US" noProof="0" dirty="0" err="1"/>
              <a:t>sed</a:t>
            </a:r>
            <a:r>
              <a:rPr lang="en-US" noProof="0" dirty="0"/>
              <a:t> </a:t>
            </a:r>
            <a:r>
              <a:rPr lang="en-US" noProof="0" dirty="0" err="1"/>
              <a:t>diam</a:t>
            </a:r>
            <a:r>
              <a:rPr lang="en-US" noProof="0" dirty="0"/>
              <a:t> </a:t>
            </a:r>
            <a:r>
              <a:rPr lang="en-US" noProof="0" dirty="0" err="1"/>
              <a:t>nonummy</a:t>
            </a:r>
            <a:r>
              <a:rPr lang="en-US" noProof="0" dirty="0"/>
              <a:t> </a:t>
            </a:r>
            <a:r>
              <a:rPr lang="en-US" noProof="0" dirty="0" err="1"/>
              <a:t>nibh</a:t>
            </a:r>
            <a:r>
              <a:rPr lang="en-US" noProof="0" dirty="0"/>
              <a:t> </a:t>
            </a:r>
            <a:r>
              <a:rPr lang="en-US" noProof="0" dirty="0" err="1"/>
              <a:t>euismod</a:t>
            </a:r>
            <a:r>
              <a:rPr lang="en-US" noProof="0" dirty="0"/>
              <a:t> </a:t>
            </a:r>
            <a:r>
              <a:rPr lang="en-US" noProof="0" dirty="0" err="1"/>
              <a:t>ut</a:t>
            </a:r>
            <a:r>
              <a:rPr lang="en-US" noProof="0" dirty="0"/>
              <a:t> </a:t>
            </a:r>
            <a:r>
              <a:rPr lang="en-US" noProof="0" dirty="0" err="1"/>
              <a:t>dolore</a:t>
            </a:r>
            <a:r>
              <a:rPr lang="en-US" noProof="0" dirty="0"/>
              <a:t> magna </a:t>
            </a:r>
            <a:r>
              <a:rPr lang="en-US" noProof="0" dirty="0" err="1"/>
              <a:t>aliquam</a:t>
            </a:r>
            <a:r>
              <a:rPr lang="en-US" noProof="0" dirty="0"/>
              <a:t> </a:t>
            </a:r>
            <a:r>
              <a:rPr lang="en-US" noProof="0" dirty="0" err="1"/>
              <a:t>erat</a:t>
            </a:r>
            <a:r>
              <a:rPr lang="en-US" noProof="0" dirty="0"/>
              <a:t> </a:t>
            </a:r>
            <a:r>
              <a:rPr lang="en-US" noProof="0" dirty="0" err="1"/>
              <a:t>volutpat</a:t>
            </a:r>
            <a:r>
              <a:rPr lang="en-US" noProof="0" dirty="0"/>
              <a:t>. </a:t>
            </a:r>
          </a:p>
        </p:txBody>
      </p:sp>
      <p:sp>
        <p:nvSpPr>
          <p:cNvPr id="6" name="Rectangle 5"/>
          <p:cNvSpPr/>
          <p:nvPr/>
        </p:nvSpPr>
        <p:spPr bwMode="gray">
          <a:xfrm>
            <a:off x="8220075" y="1687496"/>
            <a:ext cx="3971925" cy="952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dirty="0"/>
          </a:p>
        </p:txBody>
      </p:sp>
      <p:sp>
        <p:nvSpPr>
          <p:cNvPr id="3" name="Content Placeholder 2"/>
          <p:cNvSpPr>
            <a:spLocks noGrp="1"/>
          </p:cNvSpPr>
          <p:nvPr>
            <p:ph idx="1" hasCustomPrompt="1"/>
          </p:nvPr>
        </p:nvSpPr>
        <p:spPr>
          <a:xfrm>
            <a:off x="384694" y="1702631"/>
            <a:ext cx="7492481" cy="4450196"/>
          </a:xfrm>
          <a:prstGeom prst="rect">
            <a:avLst/>
          </a:prstGeom>
        </p:spPr>
        <p:txBody>
          <a:bodyPr/>
          <a:lstStyle>
            <a:lvl1pPr marL="171450" indent="-171450">
              <a:lnSpc>
                <a:spcPct val="100000"/>
              </a:lnSpc>
              <a:spcBef>
                <a:spcPts val="1000"/>
              </a:spcBef>
              <a:defRPr sz="1600">
                <a:solidFill>
                  <a:schemeClr val="tx1"/>
                </a:solidFill>
              </a:defRPr>
            </a:lvl1pPr>
            <a:lvl2pPr marL="342900" indent="-171450">
              <a:lnSpc>
                <a:spcPct val="100000"/>
              </a:lnSpc>
              <a:spcBef>
                <a:spcPts val="800"/>
              </a:spcBef>
              <a:buFont typeface="Arial" panose="020B0604020202020204" pitchFamily="34" charset="0"/>
              <a:buChar char="-"/>
              <a:defRPr sz="1600">
                <a:solidFill>
                  <a:schemeClr val="tx1"/>
                </a:solidFill>
              </a:defRPr>
            </a:lvl2pPr>
            <a:lvl3pPr marL="571500" indent="-171450">
              <a:lnSpc>
                <a:spcPct val="100000"/>
              </a:lnSpc>
              <a:spcBef>
                <a:spcPts val="800"/>
              </a:spcBef>
              <a:buFont typeface="Arial" panose="020B0604020202020204" pitchFamily="34" charset="0"/>
              <a:buChar char="›"/>
              <a:defRPr sz="1600">
                <a:solidFill>
                  <a:schemeClr val="tx1"/>
                </a:solidFill>
              </a:defRPr>
            </a:lvl3pPr>
            <a:lvl4pPr marL="742950" indent="-171450">
              <a:lnSpc>
                <a:spcPct val="100000"/>
              </a:lnSpc>
              <a:spcBef>
                <a:spcPts val="800"/>
              </a:spcBef>
              <a:buFont typeface="Arial" panose="020B0604020202020204" pitchFamily="34" charset="0"/>
              <a:buChar char="»"/>
              <a:defRPr sz="1600">
                <a:solidFill>
                  <a:schemeClr val="tx1"/>
                </a:solidFill>
              </a:defRPr>
            </a:lvl4pPr>
            <a:lvl5pPr marL="914400" indent="-17145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14" name="Text Placeholder 8"/>
          <p:cNvSpPr>
            <a:spLocks noGrp="1"/>
          </p:cNvSpPr>
          <p:nvPr>
            <p:ph type="body" sz="quarter" idx="16" hasCustomPrompt="1"/>
          </p:nvPr>
        </p:nvSpPr>
        <p:spPr>
          <a:xfrm>
            <a:off x="384694" y="1081826"/>
            <a:ext cx="11338560" cy="402336"/>
          </a:xfrm>
          <a:prstGeom prst="rect">
            <a:avLst/>
          </a:prstGeom>
        </p:spPr>
        <p:txBody>
          <a:bodyPr/>
          <a:lstStyle>
            <a:lvl1pPr marL="0" indent="0">
              <a:spcBef>
                <a:spcPts val="0"/>
              </a:spcBef>
              <a:buNone/>
              <a:defRPr sz="2000" i="1" baseline="0">
                <a:solidFill>
                  <a:schemeClr val="accent1"/>
                </a:solidFill>
              </a:defRPr>
            </a:lvl1pPr>
          </a:lstStyle>
          <a:p>
            <a:pPr lvl="0"/>
            <a:r>
              <a:rPr lang="en-US" dirty="0"/>
              <a:t>Subheads are 20pt Arial Italic sentence case</a:t>
            </a:r>
          </a:p>
        </p:txBody>
      </p:sp>
      <p:sp>
        <p:nvSpPr>
          <p:cNvPr id="15"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dirty="0"/>
              <a:t>Headlines Are 28pt Arial Bold Title Case</a:t>
            </a:r>
          </a:p>
        </p:txBody>
      </p:sp>
      <p:sp>
        <p:nvSpPr>
          <p:cNvPr id="16" name="Footer Placeholder 6"/>
          <p:cNvSpPr>
            <a:spLocks noGrp="1"/>
          </p:cNvSpPr>
          <p:nvPr>
            <p:ph type="ftr" sz="quarter" idx="10"/>
          </p:nvPr>
        </p:nvSpPr>
        <p:spPr>
          <a:xfrm>
            <a:off x="384693" y="6387858"/>
            <a:ext cx="9116145" cy="338087"/>
          </a:xfrm>
        </p:spPr>
        <p:txBody>
          <a:bodyPr/>
          <a:lstStyle/>
          <a:p>
            <a:endParaRPr lang="en-US" dirty="0"/>
          </a:p>
        </p:txBody>
      </p:sp>
      <p:sp>
        <p:nvSpPr>
          <p:cNvPr id="18" name="Rectangle 58"/>
          <p:cNvSpPr>
            <a:spLocks noChangeArrowheads="1"/>
          </p:cNvSpPr>
          <p:nvPr/>
        </p:nvSpPr>
        <p:spPr bwMode="gray">
          <a:xfrm>
            <a:off x="11615748" y="6420040"/>
            <a:ext cx="57625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9"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spTree>
    <p:extLst>
      <p:ext uri="{BB962C8B-B14F-4D97-AF65-F5344CB8AC3E}">
        <p14:creationId xmlns:p14="http://schemas.microsoft.com/office/powerpoint/2010/main" val="3579172109"/>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_Callout Opt2">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4694" y="1702631"/>
            <a:ext cx="7492481" cy="4450196"/>
          </a:xfrm>
          <a:prstGeom prst="rect">
            <a:avLst/>
          </a:prstGeom>
        </p:spPr>
        <p:txBody>
          <a:bodyPr/>
          <a:lstStyle>
            <a:lvl1pPr marL="171450" indent="-171450">
              <a:lnSpc>
                <a:spcPct val="100000"/>
              </a:lnSpc>
              <a:spcBef>
                <a:spcPts val="1000"/>
              </a:spcBef>
              <a:defRPr sz="1600">
                <a:solidFill>
                  <a:schemeClr val="tx1"/>
                </a:solidFill>
              </a:defRPr>
            </a:lvl1pPr>
            <a:lvl2pPr marL="342900" indent="-171450">
              <a:lnSpc>
                <a:spcPct val="100000"/>
              </a:lnSpc>
              <a:spcBef>
                <a:spcPts val="800"/>
              </a:spcBef>
              <a:buFont typeface="Arial" panose="020B0604020202020204" pitchFamily="34" charset="0"/>
              <a:buChar char="-"/>
              <a:defRPr sz="1600">
                <a:solidFill>
                  <a:schemeClr val="tx1"/>
                </a:solidFill>
              </a:defRPr>
            </a:lvl2pPr>
            <a:lvl3pPr marL="571500" indent="-171450">
              <a:lnSpc>
                <a:spcPct val="100000"/>
              </a:lnSpc>
              <a:spcBef>
                <a:spcPts val="800"/>
              </a:spcBef>
              <a:buFont typeface="Arial" panose="020B0604020202020204" pitchFamily="34" charset="0"/>
              <a:buChar char="›"/>
              <a:defRPr sz="1600">
                <a:solidFill>
                  <a:schemeClr val="tx1"/>
                </a:solidFill>
              </a:defRPr>
            </a:lvl3pPr>
            <a:lvl4pPr marL="742950" indent="-171450">
              <a:lnSpc>
                <a:spcPct val="100000"/>
              </a:lnSpc>
              <a:spcBef>
                <a:spcPts val="800"/>
              </a:spcBef>
              <a:buFont typeface="Arial" panose="020B0604020202020204" pitchFamily="34" charset="0"/>
              <a:buChar char="»"/>
              <a:defRPr sz="1600">
                <a:solidFill>
                  <a:schemeClr val="tx1"/>
                </a:solidFill>
              </a:defRPr>
            </a:lvl4pPr>
            <a:lvl5pPr marL="914400" indent="-17145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13" name="Text Placeholder 11"/>
          <p:cNvSpPr>
            <a:spLocks noGrp="1"/>
          </p:cNvSpPr>
          <p:nvPr>
            <p:ph type="body" sz="quarter" idx="15" hasCustomPrompt="1"/>
          </p:nvPr>
        </p:nvSpPr>
        <p:spPr bwMode="gray">
          <a:xfrm>
            <a:off x="8132063" y="1876358"/>
            <a:ext cx="3764662" cy="4276468"/>
          </a:xfrm>
          <a:prstGeom prst="rect">
            <a:avLst/>
          </a:prstGeom>
        </p:spPr>
        <p:txBody>
          <a:bodyPr wrap="square" anchor="t" anchorCtr="0">
            <a:noAutofit/>
          </a:bodyPr>
          <a:lstStyle>
            <a:lvl1pPr marL="0" marR="0" indent="0" algn="l" defTabSz="1219170" rtl="0" eaLnBrk="0" fontAlgn="base" latinLnBrk="0" hangingPunct="0">
              <a:lnSpc>
                <a:spcPct val="100000"/>
              </a:lnSpc>
              <a:spcBef>
                <a:spcPts val="0"/>
              </a:spcBef>
              <a:spcAft>
                <a:spcPct val="0"/>
              </a:spcAft>
              <a:buClrTx/>
              <a:buSzTx/>
              <a:buFontTx/>
              <a:buNone/>
              <a:tabLst/>
              <a:defRPr sz="1600" b="1" i="0" baseline="0">
                <a:solidFill>
                  <a:schemeClr val="accent4"/>
                </a:solidFill>
                <a:latin typeface="+mj-lt"/>
              </a:defRPr>
            </a:lvl1pPr>
            <a:lvl2pPr marL="230188" indent="-119063">
              <a:lnSpc>
                <a:spcPct val="100000"/>
              </a:lnSpc>
              <a:buFont typeface="Arial"/>
              <a:buChar char="•"/>
              <a:defRPr sz="1200" b="0" i="0" baseline="0">
                <a:solidFill>
                  <a:schemeClr val="accent1"/>
                </a:solidFill>
                <a:latin typeface="+mj-lt"/>
                <a:cs typeface="Arial"/>
              </a:defRPr>
            </a:lvl2pPr>
            <a:lvl3pPr marL="609585" indent="-228594">
              <a:lnSpc>
                <a:spcPct val="100000"/>
              </a:lnSpc>
              <a:buFont typeface="Arial" pitchFamily="34" charset="0"/>
              <a:buChar char="•"/>
              <a:defRPr sz="1200" b="0" i="0">
                <a:solidFill>
                  <a:schemeClr val="bg1"/>
                </a:solidFill>
                <a:latin typeface="+mj-lt"/>
                <a:cs typeface="Arial"/>
              </a:defRPr>
            </a:lvl3pPr>
            <a:lvl4pPr>
              <a:defRPr sz="2133" b="0" i="0">
                <a:latin typeface="Georgia" pitchFamily="18" charset="0"/>
              </a:defRPr>
            </a:lvl4pPr>
          </a:lstStyle>
          <a:p>
            <a:pPr lvl="0"/>
            <a:r>
              <a:rPr lang="en-US" noProof="0" dirty="0"/>
              <a:t>Callouts are 16pt Arial Bold sentence case lorem ipsum dolor sit </a:t>
            </a:r>
            <a:r>
              <a:rPr lang="en-US" noProof="0" dirty="0" err="1"/>
              <a:t>amet</a:t>
            </a:r>
            <a:r>
              <a:rPr lang="en-US" noProof="0" dirty="0"/>
              <a:t>, </a:t>
            </a:r>
            <a:r>
              <a:rPr lang="en-US" noProof="0" dirty="0" err="1"/>
              <a:t>consec</a:t>
            </a:r>
            <a:r>
              <a:rPr lang="en-US" noProof="0" dirty="0"/>
              <a:t> </a:t>
            </a:r>
            <a:r>
              <a:rPr lang="en-US" noProof="0" dirty="0" err="1"/>
              <a:t>tetuer</a:t>
            </a:r>
            <a:r>
              <a:rPr lang="en-US" noProof="0" dirty="0"/>
              <a:t> </a:t>
            </a:r>
            <a:r>
              <a:rPr lang="en-US" noProof="0" dirty="0" err="1"/>
              <a:t>adipiscing</a:t>
            </a:r>
            <a:r>
              <a:rPr lang="en-US" noProof="0" dirty="0"/>
              <a:t> </a:t>
            </a:r>
            <a:r>
              <a:rPr lang="en-US" noProof="0" dirty="0" err="1"/>
              <a:t>elit</a:t>
            </a:r>
            <a:r>
              <a:rPr lang="en-US" noProof="0" dirty="0"/>
              <a:t>, </a:t>
            </a:r>
            <a:r>
              <a:rPr lang="en-US" noProof="0" dirty="0" err="1"/>
              <a:t>sed</a:t>
            </a:r>
            <a:r>
              <a:rPr lang="en-US" noProof="0" dirty="0"/>
              <a:t> </a:t>
            </a:r>
            <a:r>
              <a:rPr lang="en-US" noProof="0" dirty="0" err="1"/>
              <a:t>diam</a:t>
            </a:r>
            <a:r>
              <a:rPr lang="en-US" noProof="0" dirty="0"/>
              <a:t> </a:t>
            </a:r>
            <a:r>
              <a:rPr lang="en-US" noProof="0" dirty="0" err="1"/>
              <a:t>nonummy</a:t>
            </a:r>
            <a:r>
              <a:rPr lang="en-US" noProof="0" dirty="0"/>
              <a:t> </a:t>
            </a:r>
            <a:r>
              <a:rPr lang="en-US" noProof="0" dirty="0" err="1"/>
              <a:t>nibh</a:t>
            </a:r>
            <a:r>
              <a:rPr lang="en-US" noProof="0" dirty="0"/>
              <a:t> </a:t>
            </a:r>
            <a:r>
              <a:rPr lang="en-US" noProof="0" dirty="0" err="1"/>
              <a:t>euismod</a:t>
            </a:r>
            <a:r>
              <a:rPr lang="en-US" noProof="0" dirty="0"/>
              <a:t> </a:t>
            </a:r>
            <a:r>
              <a:rPr lang="en-US" noProof="0" dirty="0" err="1"/>
              <a:t>tincidunt</a:t>
            </a:r>
            <a:r>
              <a:rPr lang="en-US" noProof="0" dirty="0"/>
              <a:t> </a:t>
            </a:r>
            <a:r>
              <a:rPr lang="en-US" noProof="0" dirty="0" err="1"/>
              <a:t>ut</a:t>
            </a:r>
            <a:r>
              <a:rPr lang="en-US" noProof="0" dirty="0"/>
              <a:t> </a:t>
            </a:r>
            <a:r>
              <a:rPr lang="en-US" noProof="0" dirty="0" err="1"/>
              <a:t>laoreet</a:t>
            </a:r>
            <a:r>
              <a:rPr lang="en-US" noProof="0" dirty="0"/>
              <a:t> </a:t>
            </a:r>
            <a:r>
              <a:rPr lang="en-US" noProof="0" dirty="0" err="1"/>
              <a:t>dolore</a:t>
            </a:r>
            <a:r>
              <a:rPr lang="en-US" noProof="0" dirty="0"/>
              <a:t> magna </a:t>
            </a:r>
            <a:r>
              <a:rPr lang="en-US" noProof="0" dirty="0" err="1"/>
              <a:t>aliquam</a:t>
            </a:r>
            <a:r>
              <a:rPr lang="en-US" noProof="0" dirty="0"/>
              <a:t> </a:t>
            </a:r>
            <a:r>
              <a:rPr lang="en-US" noProof="0" dirty="0" err="1"/>
              <a:t>erat</a:t>
            </a:r>
            <a:r>
              <a:rPr lang="en-US" noProof="0" dirty="0"/>
              <a:t> </a:t>
            </a:r>
            <a:r>
              <a:rPr lang="en-US" noProof="0" dirty="0" err="1"/>
              <a:t>volutpat</a:t>
            </a:r>
            <a:r>
              <a:rPr lang="en-US" noProof="0" dirty="0"/>
              <a:t>. Lorem ipsum dolor sit </a:t>
            </a:r>
            <a:r>
              <a:rPr lang="en-US" noProof="0" dirty="0" err="1"/>
              <a:t>amet</a:t>
            </a:r>
            <a:r>
              <a:rPr lang="en-US" noProof="0" dirty="0"/>
              <a:t>, </a:t>
            </a:r>
            <a:r>
              <a:rPr lang="en-US" noProof="0" dirty="0" err="1"/>
              <a:t>consectetuer</a:t>
            </a:r>
            <a:r>
              <a:rPr lang="en-US" noProof="0" dirty="0"/>
              <a:t> </a:t>
            </a:r>
            <a:r>
              <a:rPr lang="en-US" noProof="0" dirty="0" err="1"/>
              <a:t>adipiscing</a:t>
            </a:r>
            <a:r>
              <a:rPr lang="en-US" noProof="0" dirty="0"/>
              <a:t> </a:t>
            </a:r>
            <a:r>
              <a:rPr lang="en-US" noProof="0" dirty="0" err="1"/>
              <a:t>elit</a:t>
            </a:r>
            <a:r>
              <a:rPr lang="en-US" noProof="0" dirty="0"/>
              <a:t>, </a:t>
            </a:r>
            <a:r>
              <a:rPr lang="en-US" noProof="0" dirty="0" err="1"/>
              <a:t>sed</a:t>
            </a:r>
            <a:r>
              <a:rPr lang="en-US" noProof="0" dirty="0"/>
              <a:t> </a:t>
            </a:r>
            <a:r>
              <a:rPr lang="en-US" noProof="0" dirty="0" err="1"/>
              <a:t>diam</a:t>
            </a:r>
            <a:r>
              <a:rPr lang="en-US" noProof="0" dirty="0"/>
              <a:t> </a:t>
            </a:r>
            <a:r>
              <a:rPr lang="en-US" noProof="0" dirty="0" err="1"/>
              <a:t>nonummy</a:t>
            </a:r>
            <a:r>
              <a:rPr lang="en-US" noProof="0" dirty="0"/>
              <a:t> </a:t>
            </a:r>
            <a:r>
              <a:rPr lang="en-US" noProof="0" dirty="0" err="1"/>
              <a:t>nibh</a:t>
            </a:r>
            <a:r>
              <a:rPr lang="en-US" noProof="0" dirty="0"/>
              <a:t> </a:t>
            </a:r>
            <a:r>
              <a:rPr lang="en-US" noProof="0" dirty="0" err="1"/>
              <a:t>euismod</a:t>
            </a:r>
            <a:r>
              <a:rPr lang="en-US" noProof="0" dirty="0"/>
              <a:t> </a:t>
            </a:r>
            <a:r>
              <a:rPr lang="en-US" noProof="0" dirty="0" err="1"/>
              <a:t>ut</a:t>
            </a:r>
            <a:r>
              <a:rPr lang="en-US" noProof="0" dirty="0"/>
              <a:t> </a:t>
            </a:r>
            <a:r>
              <a:rPr lang="en-US" noProof="0" dirty="0" err="1"/>
              <a:t>dolore</a:t>
            </a:r>
            <a:r>
              <a:rPr lang="en-US" noProof="0" dirty="0"/>
              <a:t> magna </a:t>
            </a:r>
            <a:r>
              <a:rPr lang="en-US" noProof="0" dirty="0" err="1"/>
              <a:t>aliquam</a:t>
            </a:r>
            <a:r>
              <a:rPr lang="en-US" noProof="0" dirty="0"/>
              <a:t> </a:t>
            </a:r>
            <a:r>
              <a:rPr lang="en-US" noProof="0" dirty="0" err="1"/>
              <a:t>erat</a:t>
            </a:r>
            <a:r>
              <a:rPr lang="en-US" noProof="0" dirty="0"/>
              <a:t> </a:t>
            </a:r>
            <a:r>
              <a:rPr lang="en-US" noProof="0" dirty="0" err="1"/>
              <a:t>volutpat</a:t>
            </a:r>
            <a:r>
              <a:rPr lang="en-US" noProof="0" dirty="0"/>
              <a:t>. </a:t>
            </a:r>
          </a:p>
        </p:txBody>
      </p:sp>
      <p:sp>
        <p:nvSpPr>
          <p:cNvPr id="14" name="Rectangle 13"/>
          <p:cNvSpPr/>
          <p:nvPr/>
        </p:nvSpPr>
        <p:spPr bwMode="gray">
          <a:xfrm>
            <a:off x="8220075" y="1687496"/>
            <a:ext cx="3971925" cy="952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dirty="0"/>
          </a:p>
        </p:txBody>
      </p:sp>
      <p:sp>
        <p:nvSpPr>
          <p:cNvPr id="16" name="Text Placeholder 8"/>
          <p:cNvSpPr>
            <a:spLocks noGrp="1"/>
          </p:cNvSpPr>
          <p:nvPr>
            <p:ph type="body" sz="quarter" idx="16" hasCustomPrompt="1"/>
          </p:nvPr>
        </p:nvSpPr>
        <p:spPr>
          <a:xfrm>
            <a:off x="384694" y="1081826"/>
            <a:ext cx="11338560" cy="402336"/>
          </a:xfrm>
          <a:prstGeom prst="rect">
            <a:avLst/>
          </a:prstGeom>
        </p:spPr>
        <p:txBody>
          <a:bodyPr/>
          <a:lstStyle>
            <a:lvl1pPr marL="0" indent="0">
              <a:spcBef>
                <a:spcPts val="0"/>
              </a:spcBef>
              <a:buNone/>
              <a:defRPr sz="2000" i="1" baseline="0">
                <a:solidFill>
                  <a:schemeClr val="accent1"/>
                </a:solidFill>
              </a:defRPr>
            </a:lvl1pPr>
          </a:lstStyle>
          <a:p>
            <a:pPr lvl="0"/>
            <a:r>
              <a:rPr lang="en-US" dirty="0"/>
              <a:t>Subheads are 20pt Arial Italic sentence case</a:t>
            </a:r>
          </a:p>
        </p:txBody>
      </p:sp>
      <p:sp>
        <p:nvSpPr>
          <p:cNvPr id="17"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dirty="0"/>
              <a:t>Headlines Are 28pt Arial Bold Title Case</a:t>
            </a:r>
          </a:p>
        </p:txBody>
      </p:sp>
      <p:sp>
        <p:nvSpPr>
          <p:cNvPr id="18" name="Footer Placeholder 6"/>
          <p:cNvSpPr>
            <a:spLocks noGrp="1"/>
          </p:cNvSpPr>
          <p:nvPr>
            <p:ph type="ftr" sz="quarter" idx="10"/>
          </p:nvPr>
        </p:nvSpPr>
        <p:spPr>
          <a:xfrm>
            <a:off x="384693" y="6387858"/>
            <a:ext cx="9116145" cy="338087"/>
          </a:xfrm>
        </p:spPr>
        <p:txBody>
          <a:bodyPr/>
          <a:lstStyle/>
          <a:p>
            <a:endParaRPr lang="en-US" dirty="0"/>
          </a:p>
        </p:txBody>
      </p:sp>
      <p:sp>
        <p:nvSpPr>
          <p:cNvPr id="20" name="Rectangle 58"/>
          <p:cNvSpPr>
            <a:spLocks noChangeArrowheads="1"/>
          </p:cNvSpPr>
          <p:nvPr/>
        </p:nvSpPr>
        <p:spPr bwMode="gray">
          <a:xfrm>
            <a:off x="11615748" y="6420040"/>
            <a:ext cx="57625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21"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spTree>
    <p:extLst>
      <p:ext uri="{BB962C8B-B14F-4D97-AF65-F5344CB8AC3E}">
        <p14:creationId xmlns:p14="http://schemas.microsoft.com/office/powerpoint/2010/main" val="294054667"/>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_Callout Opt3">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4694" y="1702631"/>
            <a:ext cx="7492481" cy="4450196"/>
          </a:xfrm>
          <a:prstGeom prst="rect">
            <a:avLst/>
          </a:prstGeom>
        </p:spPr>
        <p:txBody>
          <a:bodyPr/>
          <a:lstStyle>
            <a:lvl1pPr marL="171450" indent="-171450">
              <a:lnSpc>
                <a:spcPct val="100000"/>
              </a:lnSpc>
              <a:spcBef>
                <a:spcPts val="1000"/>
              </a:spcBef>
              <a:defRPr sz="1600">
                <a:solidFill>
                  <a:schemeClr val="tx1"/>
                </a:solidFill>
              </a:defRPr>
            </a:lvl1pPr>
            <a:lvl2pPr marL="342900" indent="-171450">
              <a:lnSpc>
                <a:spcPct val="100000"/>
              </a:lnSpc>
              <a:spcBef>
                <a:spcPts val="800"/>
              </a:spcBef>
              <a:buFont typeface="Arial" panose="020B0604020202020204" pitchFamily="34" charset="0"/>
              <a:buChar char="-"/>
              <a:defRPr sz="1600">
                <a:solidFill>
                  <a:schemeClr val="tx1"/>
                </a:solidFill>
              </a:defRPr>
            </a:lvl2pPr>
            <a:lvl3pPr marL="571500" indent="-171450">
              <a:lnSpc>
                <a:spcPct val="100000"/>
              </a:lnSpc>
              <a:spcBef>
                <a:spcPts val="800"/>
              </a:spcBef>
              <a:buFont typeface="Arial" panose="020B0604020202020204" pitchFamily="34" charset="0"/>
              <a:buChar char="›"/>
              <a:defRPr sz="1600">
                <a:solidFill>
                  <a:schemeClr val="tx1"/>
                </a:solidFill>
              </a:defRPr>
            </a:lvl3pPr>
            <a:lvl4pPr marL="742950" indent="-171450">
              <a:lnSpc>
                <a:spcPct val="100000"/>
              </a:lnSpc>
              <a:spcBef>
                <a:spcPts val="800"/>
              </a:spcBef>
              <a:buFont typeface="Arial" panose="020B0604020202020204" pitchFamily="34" charset="0"/>
              <a:buChar char="»"/>
              <a:defRPr sz="1600">
                <a:solidFill>
                  <a:schemeClr val="tx1"/>
                </a:solidFill>
              </a:defRPr>
            </a:lvl4pPr>
            <a:lvl5pPr marL="914400" indent="-17145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12" name="Text Placeholder 11"/>
          <p:cNvSpPr>
            <a:spLocks noGrp="1"/>
          </p:cNvSpPr>
          <p:nvPr>
            <p:ph type="body" sz="quarter" idx="15" hasCustomPrompt="1"/>
          </p:nvPr>
        </p:nvSpPr>
        <p:spPr bwMode="gray">
          <a:xfrm>
            <a:off x="8132063" y="1876358"/>
            <a:ext cx="3764662" cy="4276469"/>
          </a:xfrm>
          <a:prstGeom prst="rect">
            <a:avLst/>
          </a:prstGeom>
        </p:spPr>
        <p:txBody>
          <a:bodyPr wrap="square" anchor="t" anchorCtr="0">
            <a:noAutofit/>
          </a:bodyPr>
          <a:lstStyle>
            <a:lvl1pPr marL="0" marR="0" indent="0" algn="l" defTabSz="1219170" rtl="0" eaLnBrk="0" fontAlgn="base" latinLnBrk="0" hangingPunct="0">
              <a:lnSpc>
                <a:spcPct val="100000"/>
              </a:lnSpc>
              <a:spcBef>
                <a:spcPts val="0"/>
              </a:spcBef>
              <a:spcAft>
                <a:spcPct val="0"/>
              </a:spcAft>
              <a:buClrTx/>
              <a:buSzTx/>
              <a:buFontTx/>
              <a:buNone/>
              <a:tabLst/>
              <a:defRPr sz="1600" b="1" i="0" baseline="0">
                <a:solidFill>
                  <a:schemeClr val="accent2"/>
                </a:solidFill>
                <a:latin typeface="+mj-lt"/>
              </a:defRPr>
            </a:lvl1pPr>
            <a:lvl2pPr marL="230188" indent="-119063">
              <a:lnSpc>
                <a:spcPct val="100000"/>
              </a:lnSpc>
              <a:buFont typeface="Arial"/>
              <a:buChar char="•"/>
              <a:defRPr sz="1200" b="0" i="0" baseline="0">
                <a:solidFill>
                  <a:schemeClr val="accent1"/>
                </a:solidFill>
                <a:latin typeface="+mj-lt"/>
                <a:cs typeface="Arial"/>
              </a:defRPr>
            </a:lvl2pPr>
            <a:lvl3pPr marL="609585" indent="-228594">
              <a:lnSpc>
                <a:spcPct val="100000"/>
              </a:lnSpc>
              <a:buFont typeface="Arial" pitchFamily="34" charset="0"/>
              <a:buChar char="•"/>
              <a:defRPr sz="1200" b="0" i="0">
                <a:solidFill>
                  <a:schemeClr val="bg1"/>
                </a:solidFill>
                <a:latin typeface="+mj-lt"/>
                <a:cs typeface="Arial"/>
              </a:defRPr>
            </a:lvl3pPr>
            <a:lvl4pPr>
              <a:defRPr sz="2133" b="0" i="0">
                <a:latin typeface="Georgia" pitchFamily="18" charset="0"/>
              </a:defRPr>
            </a:lvl4pPr>
          </a:lstStyle>
          <a:p>
            <a:pPr lvl="0"/>
            <a:r>
              <a:rPr lang="en-US" noProof="0" dirty="0"/>
              <a:t>Callouts are 16pt Arial Bold sentence case lorem ipsum dolor sit </a:t>
            </a:r>
            <a:r>
              <a:rPr lang="en-US" noProof="0" dirty="0" err="1"/>
              <a:t>amet</a:t>
            </a:r>
            <a:r>
              <a:rPr lang="en-US" noProof="0" dirty="0"/>
              <a:t>, </a:t>
            </a:r>
            <a:r>
              <a:rPr lang="en-US" noProof="0" dirty="0" err="1"/>
              <a:t>consec</a:t>
            </a:r>
            <a:r>
              <a:rPr lang="en-US" noProof="0" dirty="0"/>
              <a:t> </a:t>
            </a:r>
            <a:r>
              <a:rPr lang="en-US" noProof="0" dirty="0" err="1"/>
              <a:t>tetuer</a:t>
            </a:r>
            <a:r>
              <a:rPr lang="en-US" noProof="0" dirty="0"/>
              <a:t> </a:t>
            </a:r>
            <a:r>
              <a:rPr lang="en-US" noProof="0" dirty="0" err="1"/>
              <a:t>adipiscing</a:t>
            </a:r>
            <a:r>
              <a:rPr lang="en-US" noProof="0" dirty="0"/>
              <a:t> </a:t>
            </a:r>
            <a:r>
              <a:rPr lang="en-US" noProof="0" dirty="0" err="1"/>
              <a:t>elit</a:t>
            </a:r>
            <a:r>
              <a:rPr lang="en-US" noProof="0" dirty="0"/>
              <a:t>, </a:t>
            </a:r>
            <a:r>
              <a:rPr lang="en-US" noProof="0" dirty="0" err="1"/>
              <a:t>sed</a:t>
            </a:r>
            <a:r>
              <a:rPr lang="en-US" noProof="0" dirty="0"/>
              <a:t> </a:t>
            </a:r>
            <a:r>
              <a:rPr lang="en-US" noProof="0" dirty="0" err="1"/>
              <a:t>diam</a:t>
            </a:r>
            <a:r>
              <a:rPr lang="en-US" noProof="0" dirty="0"/>
              <a:t> </a:t>
            </a:r>
            <a:r>
              <a:rPr lang="en-US" noProof="0" dirty="0" err="1"/>
              <a:t>nonummy</a:t>
            </a:r>
            <a:r>
              <a:rPr lang="en-US" noProof="0" dirty="0"/>
              <a:t> </a:t>
            </a:r>
            <a:r>
              <a:rPr lang="en-US" noProof="0" dirty="0" err="1"/>
              <a:t>nibh</a:t>
            </a:r>
            <a:r>
              <a:rPr lang="en-US" noProof="0" dirty="0"/>
              <a:t> </a:t>
            </a:r>
            <a:r>
              <a:rPr lang="en-US" noProof="0" dirty="0" err="1"/>
              <a:t>euismod</a:t>
            </a:r>
            <a:r>
              <a:rPr lang="en-US" noProof="0" dirty="0"/>
              <a:t> </a:t>
            </a:r>
            <a:r>
              <a:rPr lang="en-US" noProof="0" dirty="0" err="1"/>
              <a:t>tincidunt</a:t>
            </a:r>
            <a:r>
              <a:rPr lang="en-US" noProof="0" dirty="0"/>
              <a:t> </a:t>
            </a:r>
            <a:r>
              <a:rPr lang="en-US" noProof="0" dirty="0" err="1"/>
              <a:t>ut</a:t>
            </a:r>
            <a:r>
              <a:rPr lang="en-US" noProof="0" dirty="0"/>
              <a:t> </a:t>
            </a:r>
            <a:r>
              <a:rPr lang="en-US" noProof="0" dirty="0" err="1"/>
              <a:t>laoreet</a:t>
            </a:r>
            <a:r>
              <a:rPr lang="en-US" noProof="0" dirty="0"/>
              <a:t> </a:t>
            </a:r>
            <a:r>
              <a:rPr lang="en-US" noProof="0" dirty="0" err="1"/>
              <a:t>dolore</a:t>
            </a:r>
            <a:r>
              <a:rPr lang="en-US" noProof="0" dirty="0"/>
              <a:t> magna </a:t>
            </a:r>
            <a:r>
              <a:rPr lang="en-US" noProof="0" dirty="0" err="1"/>
              <a:t>aliquam</a:t>
            </a:r>
            <a:r>
              <a:rPr lang="en-US" noProof="0" dirty="0"/>
              <a:t> </a:t>
            </a:r>
            <a:r>
              <a:rPr lang="en-US" noProof="0" dirty="0" err="1"/>
              <a:t>erat</a:t>
            </a:r>
            <a:r>
              <a:rPr lang="en-US" noProof="0" dirty="0"/>
              <a:t> </a:t>
            </a:r>
            <a:r>
              <a:rPr lang="en-US" noProof="0" dirty="0" err="1"/>
              <a:t>volutpat</a:t>
            </a:r>
            <a:r>
              <a:rPr lang="en-US" noProof="0" dirty="0"/>
              <a:t>. Lorem ipsum dolor sit </a:t>
            </a:r>
            <a:r>
              <a:rPr lang="en-US" noProof="0" dirty="0" err="1"/>
              <a:t>amet</a:t>
            </a:r>
            <a:r>
              <a:rPr lang="en-US" noProof="0" dirty="0"/>
              <a:t>, </a:t>
            </a:r>
            <a:r>
              <a:rPr lang="en-US" noProof="0" dirty="0" err="1"/>
              <a:t>consectetuer</a:t>
            </a:r>
            <a:r>
              <a:rPr lang="en-US" noProof="0" dirty="0"/>
              <a:t> </a:t>
            </a:r>
            <a:r>
              <a:rPr lang="en-US" noProof="0" dirty="0" err="1"/>
              <a:t>adipiscing</a:t>
            </a:r>
            <a:r>
              <a:rPr lang="en-US" noProof="0" dirty="0"/>
              <a:t> </a:t>
            </a:r>
            <a:r>
              <a:rPr lang="en-US" noProof="0" dirty="0" err="1"/>
              <a:t>elit</a:t>
            </a:r>
            <a:r>
              <a:rPr lang="en-US" noProof="0" dirty="0"/>
              <a:t>, </a:t>
            </a:r>
            <a:r>
              <a:rPr lang="en-US" noProof="0" dirty="0" err="1"/>
              <a:t>sed</a:t>
            </a:r>
            <a:r>
              <a:rPr lang="en-US" noProof="0" dirty="0"/>
              <a:t> </a:t>
            </a:r>
            <a:r>
              <a:rPr lang="en-US" noProof="0" dirty="0" err="1"/>
              <a:t>diam</a:t>
            </a:r>
            <a:r>
              <a:rPr lang="en-US" noProof="0" dirty="0"/>
              <a:t> </a:t>
            </a:r>
            <a:r>
              <a:rPr lang="en-US" noProof="0" dirty="0" err="1"/>
              <a:t>nonummy</a:t>
            </a:r>
            <a:r>
              <a:rPr lang="en-US" noProof="0" dirty="0"/>
              <a:t> </a:t>
            </a:r>
            <a:r>
              <a:rPr lang="en-US" noProof="0" dirty="0" err="1"/>
              <a:t>nibh</a:t>
            </a:r>
            <a:r>
              <a:rPr lang="en-US" noProof="0" dirty="0"/>
              <a:t> </a:t>
            </a:r>
            <a:r>
              <a:rPr lang="en-US" noProof="0" dirty="0" err="1"/>
              <a:t>euismod</a:t>
            </a:r>
            <a:r>
              <a:rPr lang="en-US" noProof="0" dirty="0"/>
              <a:t> </a:t>
            </a:r>
            <a:r>
              <a:rPr lang="en-US" noProof="0" dirty="0" err="1"/>
              <a:t>ut</a:t>
            </a:r>
            <a:r>
              <a:rPr lang="en-US" noProof="0" dirty="0"/>
              <a:t> </a:t>
            </a:r>
            <a:r>
              <a:rPr lang="en-US" noProof="0" dirty="0" err="1"/>
              <a:t>dolore</a:t>
            </a:r>
            <a:r>
              <a:rPr lang="en-US" noProof="0" dirty="0"/>
              <a:t> magna </a:t>
            </a:r>
            <a:r>
              <a:rPr lang="en-US" noProof="0" dirty="0" err="1"/>
              <a:t>aliquam</a:t>
            </a:r>
            <a:r>
              <a:rPr lang="en-US" noProof="0" dirty="0"/>
              <a:t> </a:t>
            </a:r>
            <a:r>
              <a:rPr lang="en-US" noProof="0" dirty="0" err="1"/>
              <a:t>erat</a:t>
            </a:r>
            <a:r>
              <a:rPr lang="en-US" noProof="0" dirty="0"/>
              <a:t> </a:t>
            </a:r>
            <a:r>
              <a:rPr lang="en-US" noProof="0" dirty="0" err="1"/>
              <a:t>volutpat</a:t>
            </a:r>
            <a:r>
              <a:rPr lang="en-US" noProof="0" dirty="0"/>
              <a:t>. </a:t>
            </a:r>
          </a:p>
        </p:txBody>
      </p:sp>
      <p:sp>
        <p:nvSpPr>
          <p:cNvPr id="13" name="Rectangle 12"/>
          <p:cNvSpPr/>
          <p:nvPr/>
        </p:nvSpPr>
        <p:spPr bwMode="gray">
          <a:xfrm>
            <a:off x="8220075" y="1687496"/>
            <a:ext cx="3971925" cy="952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dirty="0"/>
          </a:p>
        </p:txBody>
      </p:sp>
      <p:sp>
        <p:nvSpPr>
          <p:cNvPr id="16" name="Text Placeholder 8"/>
          <p:cNvSpPr>
            <a:spLocks noGrp="1"/>
          </p:cNvSpPr>
          <p:nvPr>
            <p:ph type="body" sz="quarter" idx="16" hasCustomPrompt="1"/>
          </p:nvPr>
        </p:nvSpPr>
        <p:spPr>
          <a:xfrm>
            <a:off x="384694" y="1081826"/>
            <a:ext cx="11338560" cy="402336"/>
          </a:xfrm>
          <a:prstGeom prst="rect">
            <a:avLst/>
          </a:prstGeom>
        </p:spPr>
        <p:txBody>
          <a:bodyPr/>
          <a:lstStyle>
            <a:lvl1pPr marL="0" indent="0">
              <a:spcBef>
                <a:spcPts val="0"/>
              </a:spcBef>
              <a:buNone/>
              <a:defRPr sz="2000" i="1" baseline="0">
                <a:solidFill>
                  <a:schemeClr val="accent1"/>
                </a:solidFill>
              </a:defRPr>
            </a:lvl1pPr>
          </a:lstStyle>
          <a:p>
            <a:pPr lvl="0"/>
            <a:r>
              <a:rPr lang="en-US" dirty="0"/>
              <a:t>Subheads are 20pt Arial Italic sentence case</a:t>
            </a:r>
          </a:p>
        </p:txBody>
      </p:sp>
      <p:sp>
        <p:nvSpPr>
          <p:cNvPr id="17"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dirty="0"/>
              <a:t>Headlines Are 28pt Arial Bold Title Case</a:t>
            </a:r>
          </a:p>
        </p:txBody>
      </p:sp>
      <p:sp>
        <p:nvSpPr>
          <p:cNvPr id="18" name="Footer Placeholder 6"/>
          <p:cNvSpPr>
            <a:spLocks noGrp="1"/>
          </p:cNvSpPr>
          <p:nvPr>
            <p:ph type="ftr" sz="quarter" idx="10"/>
          </p:nvPr>
        </p:nvSpPr>
        <p:spPr>
          <a:xfrm>
            <a:off x="384693" y="6387858"/>
            <a:ext cx="9116145" cy="338087"/>
          </a:xfrm>
        </p:spPr>
        <p:txBody>
          <a:bodyPr/>
          <a:lstStyle/>
          <a:p>
            <a:endParaRPr lang="en-US" dirty="0"/>
          </a:p>
        </p:txBody>
      </p:sp>
      <p:sp>
        <p:nvSpPr>
          <p:cNvPr id="20" name="Rectangle 58"/>
          <p:cNvSpPr>
            <a:spLocks noChangeArrowheads="1"/>
          </p:cNvSpPr>
          <p:nvPr/>
        </p:nvSpPr>
        <p:spPr bwMode="gray">
          <a:xfrm>
            <a:off x="11615748" y="6420040"/>
            <a:ext cx="57625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21"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spTree>
    <p:extLst>
      <p:ext uri="{BB962C8B-B14F-4D97-AF65-F5344CB8AC3E}">
        <p14:creationId xmlns:p14="http://schemas.microsoft.com/office/powerpoint/2010/main" val="1506527247"/>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bwMode="gray">
          <a:xfrm>
            <a:off x="384694" y="6387858"/>
            <a:ext cx="8831696" cy="338087"/>
          </a:xfrm>
          <a:prstGeom prst="rect">
            <a:avLst/>
          </a:prstGeom>
          <a:no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endParaRPr lang="en-US" dirty="0"/>
          </a:p>
        </p:txBody>
      </p:sp>
      <p:grpSp>
        <p:nvGrpSpPr>
          <p:cNvPr id="10" name="Group 9">
            <a:extLst>
              <a:ext uri="{FF2B5EF4-FFF2-40B4-BE49-F238E27FC236}">
                <a16:creationId xmlns:a16="http://schemas.microsoft.com/office/drawing/2014/main" id="{778894B8-D26D-784B-9A2D-8BA77A511B8E}"/>
              </a:ext>
            </a:extLst>
          </p:cNvPr>
          <p:cNvGrpSpPr/>
          <p:nvPr userDrawn="1"/>
        </p:nvGrpSpPr>
        <p:grpSpPr>
          <a:xfrm>
            <a:off x="12420545" y="0"/>
            <a:ext cx="286823" cy="5681184"/>
            <a:chOff x="12420545" y="0"/>
            <a:chExt cx="286823" cy="5681184"/>
          </a:xfrm>
        </p:grpSpPr>
        <p:sp>
          <p:nvSpPr>
            <p:cNvPr id="35" name="Rectangle 34"/>
            <p:cNvSpPr/>
            <p:nvPr/>
          </p:nvSpPr>
          <p:spPr bwMode="gray">
            <a:xfrm>
              <a:off x="12420545" y="3146922"/>
              <a:ext cx="284385" cy="284385"/>
            </a:xfrm>
            <a:prstGeom prst="rect">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bwMode="gray">
            <a:xfrm>
              <a:off x="12420545" y="2207810"/>
              <a:ext cx="284385" cy="284385"/>
            </a:xfrm>
            <a:prstGeom prst="rect">
              <a:avLst/>
            </a:prstGeom>
            <a:solidFill>
              <a:srgbClr val="FE8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bwMode="gray">
            <a:xfrm>
              <a:off x="12420545" y="2542393"/>
              <a:ext cx="284385" cy="284385"/>
            </a:xfrm>
            <a:prstGeom prst="rect">
              <a:avLst/>
            </a:prstGeom>
            <a:solidFill>
              <a:srgbClr val="F0B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bwMode="gray">
            <a:xfrm>
              <a:off x="12420545" y="0"/>
              <a:ext cx="284385" cy="2843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bwMode="gray">
            <a:xfrm>
              <a:off x="12420545" y="333901"/>
              <a:ext cx="284385" cy="284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bwMode="gray">
            <a:xfrm>
              <a:off x="12420545" y="1603218"/>
              <a:ext cx="284385" cy="284385"/>
            </a:xfrm>
            <a:prstGeom prst="rect">
              <a:avLst/>
            </a:prstGeom>
            <a:solidFill>
              <a:srgbClr val="00BF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bwMode="gray">
            <a:xfrm>
              <a:off x="12420545" y="937409"/>
              <a:ext cx="284385" cy="2843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p:cNvSpPr/>
            <p:nvPr/>
          </p:nvSpPr>
          <p:spPr bwMode="gray">
            <a:xfrm>
              <a:off x="12420545" y="1270313"/>
              <a:ext cx="284385" cy="2843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bwMode="gray">
            <a:xfrm>
              <a:off x="12422983" y="4081065"/>
              <a:ext cx="284385" cy="2843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14">
              <a:extLst>
                <a:ext uri="{FF2B5EF4-FFF2-40B4-BE49-F238E27FC236}">
                  <a16:creationId xmlns:a16="http://schemas.microsoft.com/office/drawing/2014/main" id="{A7F0CCA1-1BDC-6D43-89F6-11113CF56218}"/>
                </a:ext>
              </a:extLst>
            </p:cNvPr>
            <p:cNvSpPr>
              <a:spLocks/>
            </p:cNvSpPr>
            <p:nvPr userDrawn="1"/>
          </p:nvSpPr>
          <p:spPr bwMode="auto">
            <a:xfrm>
              <a:off x="12421466" y="4414180"/>
              <a:ext cx="283464" cy="279400"/>
            </a:xfrm>
            <a:custGeom>
              <a:avLst/>
              <a:gdLst>
                <a:gd name="T0" fmla="*/ 0 w 187"/>
                <a:gd name="T1" fmla="*/ 0 h 176"/>
                <a:gd name="T2" fmla="*/ 187 w 187"/>
                <a:gd name="T3" fmla="*/ 0 h 176"/>
                <a:gd name="T4" fmla="*/ 187 w 187"/>
                <a:gd name="T5" fmla="*/ 176 h 176"/>
                <a:gd name="T6" fmla="*/ 0 w 187"/>
                <a:gd name="T7" fmla="*/ 176 h 176"/>
                <a:gd name="T8" fmla="*/ 0 w 187"/>
                <a:gd name="T9" fmla="*/ 0 h 176"/>
                <a:gd name="T10" fmla="*/ 0 w 187"/>
                <a:gd name="T11" fmla="*/ 0 h 176"/>
              </a:gdLst>
              <a:ahLst/>
              <a:cxnLst>
                <a:cxn ang="0">
                  <a:pos x="T0" y="T1"/>
                </a:cxn>
                <a:cxn ang="0">
                  <a:pos x="T2" y="T3"/>
                </a:cxn>
                <a:cxn ang="0">
                  <a:pos x="T4" y="T5"/>
                </a:cxn>
                <a:cxn ang="0">
                  <a:pos x="T6" y="T7"/>
                </a:cxn>
                <a:cxn ang="0">
                  <a:pos x="T8" y="T9"/>
                </a:cxn>
                <a:cxn ang="0">
                  <a:pos x="T10" y="T11"/>
                </a:cxn>
              </a:cxnLst>
              <a:rect l="0" t="0" r="r" b="b"/>
              <a:pathLst>
                <a:path w="187" h="176">
                  <a:moveTo>
                    <a:pt x="0" y="0"/>
                  </a:moveTo>
                  <a:lnTo>
                    <a:pt x="187" y="0"/>
                  </a:lnTo>
                  <a:lnTo>
                    <a:pt x="187" y="176"/>
                  </a:lnTo>
                  <a:lnTo>
                    <a:pt x="0" y="176"/>
                  </a:lnTo>
                  <a:lnTo>
                    <a:pt x="0" y="0"/>
                  </a:lnTo>
                  <a:lnTo>
                    <a:pt x="0" y="0"/>
                  </a:lnTo>
                  <a:close/>
                </a:path>
              </a:pathLst>
            </a:custGeom>
            <a:solidFill>
              <a:srgbClr val="606B71"/>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5">
              <a:extLst>
                <a:ext uri="{FF2B5EF4-FFF2-40B4-BE49-F238E27FC236}">
                  <a16:creationId xmlns:a16="http://schemas.microsoft.com/office/drawing/2014/main" id="{E2BB2394-A9D6-454D-88E4-2A451A6EC6C6}"/>
                </a:ext>
              </a:extLst>
            </p:cNvPr>
            <p:cNvSpPr>
              <a:spLocks/>
            </p:cNvSpPr>
            <p:nvPr userDrawn="1"/>
          </p:nvSpPr>
          <p:spPr bwMode="auto">
            <a:xfrm>
              <a:off x="12421466" y="4737540"/>
              <a:ext cx="283464" cy="287338"/>
            </a:xfrm>
            <a:custGeom>
              <a:avLst/>
              <a:gdLst>
                <a:gd name="T0" fmla="*/ 0 w 187"/>
                <a:gd name="T1" fmla="*/ 0 h 181"/>
                <a:gd name="T2" fmla="*/ 187 w 187"/>
                <a:gd name="T3" fmla="*/ 0 h 181"/>
                <a:gd name="T4" fmla="*/ 187 w 187"/>
                <a:gd name="T5" fmla="*/ 181 h 181"/>
                <a:gd name="T6" fmla="*/ 0 w 187"/>
                <a:gd name="T7" fmla="*/ 181 h 181"/>
                <a:gd name="T8" fmla="*/ 0 w 187"/>
                <a:gd name="T9" fmla="*/ 0 h 181"/>
                <a:gd name="T10" fmla="*/ 0 w 187"/>
                <a:gd name="T11" fmla="*/ 0 h 181"/>
              </a:gdLst>
              <a:ahLst/>
              <a:cxnLst>
                <a:cxn ang="0">
                  <a:pos x="T0" y="T1"/>
                </a:cxn>
                <a:cxn ang="0">
                  <a:pos x="T2" y="T3"/>
                </a:cxn>
                <a:cxn ang="0">
                  <a:pos x="T4" y="T5"/>
                </a:cxn>
                <a:cxn ang="0">
                  <a:pos x="T6" y="T7"/>
                </a:cxn>
                <a:cxn ang="0">
                  <a:pos x="T8" y="T9"/>
                </a:cxn>
                <a:cxn ang="0">
                  <a:pos x="T10" y="T11"/>
                </a:cxn>
              </a:cxnLst>
              <a:rect l="0" t="0" r="r" b="b"/>
              <a:pathLst>
                <a:path w="187" h="181">
                  <a:moveTo>
                    <a:pt x="0" y="0"/>
                  </a:moveTo>
                  <a:lnTo>
                    <a:pt x="187" y="0"/>
                  </a:lnTo>
                  <a:lnTo>
                    <a:pt x="187" y="181"/>
                  </a:lnTo>
                  <a:lnTo>
                    <a:pt x="0" y="181"/>
                  </a:lnTo>
                  <a:lnTo>
                    <a:pt x="0" y="0"/>
                  </a:lnTo>
                  <a:lnTo>
                    <a:pt x="0" y="0"/>
                  </a:lnTo>
                  <a:close/>
                </a:path>
              </a:pathLst>
            </a:custGeom>
            <a:solidFill>
              <a:srgbClr val="959CA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5DACD99F-8995-A248-B782-7676B997027F}"/>
                </a:ext>
              </a:extLst>
            </p:cNvPr>
            <p:cNvSpPr>
              <a:spLocks/>
            </p:cNvSpPr>
            <p:nvPr userDrawn="1"/>
          </p:nvSpPr>
          <p:spPr bwMode="auto">
            <a:xfrm>
              <a:off x="12421466" y="5071139"/>
              <a:ext cx="283464" cy="279400"/>
            </a:xfrm>
            <a:custGeom>
              <a:avLst/>
              <a:gdLst>
                <a:gd name="T0" fmla="*/ 0 w 187"/>
                <a:gd name="T1" fmla="*/ 0 h 176"/>
                <a:gd name="T2" fmla="*/ 187 w 187"/>
                <a:gd name="T3" fmla="*/ 0 h 176"/>
                <a:gd name="T4" fmla="*/ 187 w 187"/>
                <a:gd name="T5" fmla="*/ 176 h 176"/>
                <a:gd name="T6" fmla="*/ 0 w 187"/>
                <a:gd name="T7" fmla="*/ 176 h 176"/>
                <a:gd name="T8" fmla="*/ 0 w 187"/>
                <a:gd name="T9" fmla="*/ 0 h 176"/>
                <a:gd name="T10" fmla="*/ 0 w 187"/>
                <a:gd name="T11" fmla="*/ 0 h 176"/>
              </a:gdLst>
              <a:ahLst/>
              <a:cxnLst>
                <a:cxn ang="0">
                  <a:pos x="T0" y="T1"/>
                </a:cxn>
                <a:cxn ang="0">
                  <a:pos x="T2" y="T3"/>
                </a:cxn>
                <a:cxn ang="0">
                  <a:pos x="T4" y="T5"/>
                </a:cxn>
                <a:cxn ang="0">
                  <a:pos x="T6" y="T7"/>
                </a:cxn>
                <a:cxn ang="0">
                  <a:pos x="T8" y="T9"/>
                </a:cxn>
                <a:cxn ang="0">
                  <a:pos x="T10" y="T11"/>
                </a:cxn>
              </a:cxnLst>
              <a:rect l="0" t="0" r="r" b="b"/>
              <a:pathLst>
                <a:path w="187" h="176">
                  <a:moveTo>
                    <a:pt x="0" y="0"/>
                  </a:moveTo>
                  <a:lnTo>
                    <a:pt x="187" y="0"/>
                  </a:lnTo>
                  <a:lnTo>
                    <a:pt x="187" y="176"/>
                  </a:lnTo>
                  <a:lnTo>
                    <a:pt x="0" y="176"/>
                  </a:lnTo>
                  <a:lnTo>
                    <a:pt x="0" y="0"/>
                  </a:lnTo>
                  <a:lnTo>
                    <a:pt x="0" y="0"/>
                  </a:lnTo>
                  <a:close/>
                </a:path>
              </a:pathLst>
            </a:custGeom>
            <a:solidFill>
              <a:srgbClr val="CACED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7">
              <a:extLst>
                <a:ext uri="{FF2B5EF4-FFF2-40B4-BE49-F238E27FC236}">
                  <a16:creationId xmlns:a16="http://schemas.microsoft.com/office/drawing/2014/main" id="{CA758B28-CC3F-4A41-A5E7-4A74934E67B4}"/>
                </a:ext>
              </a:extLst>
            </p:cNvPr>
            <p:cNvSpPr>
              <a:spLocks/>
            </p:cNvSpPr>
            <p:nvPr userDrawn="1"/>
          </p:nvSpPr>
          <p:spPr bwMode="auto">
            <a:xfrm>
              <a:off x="12421466" y="5393846"/>
              <a:ext cx="283464" cy="287338"/>
            </a:xfrm>
            <a:custGeom>
              <a:avLst/>
              <a:gdLst>
                <a:gd name="T0" fmla="*/ 0 w 187"/>
                <a:gd name="T1" fmla="*/ 0 h 181"/>
                <a:gd name="T2" fmla="*/ 187 w 187"/>
                <a:gd name="T3" fmla="*/ 0 h 181"/>
                <a:gd name="T4" fmla="*/ 187 w 187"/>
                <a:gd name="T5" fmla="*/ 181 h 181"/>
                <a:gd name="T6" fmla="*/ 0 w 187"/>
                <a:gd name="T7" fmla="*/ 181 h 181"/>
                <a:gd name="T8" fmla="*/ 0 w 187"/>
                <a:gd name="T9" fmla="*/ 0 h 181"/>
                <a:gd name="T10" fmla="*/ 0 w 187"/>
                <a:gd name="T11" fmla="*/ 0 h 181"/>
              </a:gdLst>
              <a:ahLst/>
              <a:cxnLst>
                <a:cxn ang="0">
                  <a:pos x="T0" y="T1"/>
                </a:cxn>
                <a:cxn ang="0">
                  <a:pos x="T2" y="T3"/>
                </a:cxn>
                <a:cxn ang="0">
                  <a:pos x="T4" y="T5"/>
                </a:cxn>
                <a:cxn ang="0">
                  <a:pos x="T6" y="T7"/>
                </a:cxn>
                <a:cxn ang="0">
                  <a:pos x="T8" y="T9"/>
                </a:cxn>
                <a:cxn ang="0">
                  <a:pos x="T10" y="T11"/>
                </a:cxn>
              </a:cxnLst>
              <a:rect l="0" t="0" r="r" b="b"/>
              <a:pathLst>
                <a:path w="187" h="181">
                  <a:moveTo>
                    <a:pt x="0" y="0"/>
                  </a:moveTo>
                  <a:lnTo>
                    <a:pt x="187" y="0"/>
                  </a:lnTo>
                  <a:lnTo>
                    <a:pt x="187" y="181"/>
                  </a:lnTo>
                  <a:lnTo>
                    <a:pt x="0" y="181"/>
                  </a:lnTo>
                  <a:lnTo>
                    <a:pt x="0" y="0"/>
                  </a:lnTo>
                  <a:lnTo>
                    <a:pt x="0" y="0"/>
                  </a:lnTo>
                  <a:close/>
                </a:path>
              </a:pathLst>
            </a:custGeom>
            <a:solidFill>
              <a:srgbClr val="F4F5F5"/>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Rectangle 93">
              <a:extLst>
                <a:ext uri="{FF2B5EF4-FFF2-40B4-BE49-F238E27FC236}">
                  <a16:creationId xmlns:a16="http://schemas.microsoft.com/office/drawing/2014/main" id="{32D86985-318E-0B4D-B203-342D281E3150}"/>
                </a:ext>
              </a:extLst>
            </p:cNvPr>
            <p:cNvSpPr/>
            <p:nvPr userDrawn="1"/>
          </p:nvSpPr>
          <p:spPr bwMode="gray">
            <a:xfrm>
              <a:off x="12420545" y="3478023"/>
              <a:ext cx="284385" cy="284385"/>
            </a:xfrm>
            <a:prstGeom prst="rect">
              <a:avLst/>
            </a:prstGeom>
            <a:solidFill>
              <a:srgbClr val="830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56591946"/>
      </p:ext>
    </p:extLst>
  </p:cSld>
  <p:clrMap bg1="lt1" tx1="dk1" bg2="lt2" tx2="dk2" accent1="accent1" accent2="accent2" accent3="accent3" accent4="accent4" accent5="accent5" accent6="accent6" hlink="hlink" folHlink="folHlink"/>
  <p:sldLayoutIdLst>
    <p:sldLayoutId id="2147483852" r:id="rId1"/>
    <p:sldLayoutId id="2147483872" r:id="rId2"/>
    <p:sldLayoutId id="2147483870" r:id="rId3"/>
    <p:sldLayoutId id="2147483871"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 id="2147483865" r:id="rId17"/>
    <p:sldLayoutId id="2147483866" r:id="rId18"/>
    <p:sldLayoutId id="2147483867" r:id="rId1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7.emf"/></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14.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08535A-9815-1E4A-A343-14A3BE60B5AA}"/>
              </a:ext>
            </a:extLst>
          </p:cNvPr>
          <p:cNvSpPr>
            <a:spLocks noGrp="1"/>
          </p:cNvSpPr>
          <p:nvPr>
            <p:ph type="body" sz="quarter" idx="10"/>
          </p:nvPr>
        </p:nvSpPr>
        <p:spPr>
          <a:xfrm>
            <a:off x="5938328" y="4257038"/>
            <a:ext cx="5781818" cy="646331"/>
          </a:xfrm>
        </p:spPr>
        <p:txBody>
          <a:bodyPr/>
          <a:lstStyle/>
          <a:p>
            <a:r>
              <a:rPr lang="en-US">
                <a:solidFill>
                  <a:srgbClr val="00A3E2"/>
                </a:solidFill>
              </a:rPr>
              <a:t>Minimizing </a:t>
            </a:r>
            <a:r>
              <a:rPr lang="en-US" sz="2400">
                <a:solidFill>
                  <a:srgbClr val="0070C0"/>
                </a:solidFill>
              </a:rPr>
              <a:t>EFWA</a:t>
            </a:r>
            <a:endParaRPr lang="en-US"/>
          </a:p>
          <a:p>
            <a:r>
              <a:rPr lang="en-US" sz="1600">
                <a:solidFill>
                  <a:schemeClr val="tx1"/>
                </a:solidFill>
              </a:rPr>
              <a:t>*EFWA – Error, Fraud, Waste and Abuse</a:t>
            </a:r>
            <a:endParaRPr lang="en-US" sz="1600" dirty="0">
              <a:solidFill>
                <a:schemeClr val="tx1"/>
              </a:solidFill>
            </a:endParaRPr>
          </a:p>
        </p:txBody>
      </p:sp>
      <p:sp>
        <p:nvSpPr>
          <p:cNvPr id="2" name="Title 1">
            <a:extLst>
              <a:ext uri="{FF2B5EF4-FFF2-40B4-BE49-F238E27FC236}">
                <a16:creationId xmlns:a16="http://schemas.microsoft.com/office/drawing/2014/main" id="{C5874EF9-FF06-ED47-A753-E7AB6F640043}"/>
              </a:ext>
            </a:extLst>
          </p:cNvPr>
          <p:cNvSpPr>
            <a:spLocks noGrp="1"/>
          </p:cNvSpPr>
          <p:nvPr>
            <p:ph type="ctrTitle"/>
          </p:nvPr>
        </p:nvSpPr>
        <p:spPr/>
        <p:txBody>
          <a:bodyPr/>
          <a:lstStyle/>
          <a:p>
            <a:r>
              <a:rPr lang="en-US"/>
              <a:t>Payer Analytics </a:t>
            </a:r>
            <a:endParaRPr lang="en-US" dirty="0"/>
          </a:p>
        </p:txBody>
      </p:sp>
    </p:spTree>
    <p:extLst>
      <p:ext uri="{BB962C8B-B14F-4D97-AF65-F5344CB8AC3E}">
        <p14:creationId xmlns:p14="http://schemas.microsoft.com/office/powerpoint/2010/main" val="1375895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a:xfrm>
            <a:off x="426720" y="132055"/>
            <a:ext cx="11338560" cy="768263"/>
          </a:xfrm>
        </p:spPr>
        <p:txBody>
          <a:bodyPr/>
          <a:lstStyle/>
          <a:p>
            <a:r>
              <a:rPr lang="en-US" altLang="en-US" sz="2400" kern="0" dirty="0" err="1">
                <a:solidFill>
                  <a:srgbClr val="3F5765"/>
                </a:solidFill>
                <a:latin typeface="Arial"/>
                <a:ea typeface="+mn-ea"/>
                <a:cs typeface="Arial"/>
              </a:rPr>
              <a:t>Benford’s</a:t>
            </a:r>
            <a:r>
              <a:rPr lang="en-US" altLang="en-US" sz="2400" kern="0" dirty="0">
                <a:solidFill>
                  <a:srgbClr val="3F5765"/>
                </a:solidFill>
                <a:latin typeface="Arial"/>
                <a:ea typeface="+mn-ea"/>
                <a:cs typeface="Arial"/>
              </a:rPr>
              <a:t> Law : Digital Analysis of Fraud Patterns</a:t>
            </a:r>
          </a:p>
        </p:txBody>
      </p:sp>
      <p:sp>
        <p:nvSpPr>
          <p:cNvPr id="6" name="Freeform: Shape 5">
            <a:extLst>
              <a:ext uri="{FF2B5EF4-FFF2-40B4-BE49-F238E27FC236}">
                <a16:creationId xmlns:a16="http://schemas.microsoft.com/office/drawing/2014/main" id="{27C43AF1-D518-472F-9C8C-C536DCF3FE18}"/>
              </a:ext>
            </a:extLst>
          </p:cNvPr>
          <p:cNvSpPr/>
          <p:nvPr/>
        </p:nvSpPr>
        <p:spPr>
          <a:xfrm>
            <a:off x="121812" y="1143000"/>
            <a:ext cx="2926080" cy="1463040"/>
          </a:xfrm>
          <a:custGeom>
            <a:avLst/>
            <a:gdLst>
              <a:gd name="connsiteX0" fmla="*/ 0 w 2706687"/>
              <a:gd name="connsiteY0" fmla="*/ 0 h 1624012"/>
              <a:gd name="connsiteX1" fmla="*/ 2706687 w 2706687"/>
              <a:gd name="connsiteY1" fmla="*/ 0 h 1624012"/>
              <a:gd name="connsiteX2" fmla="*/ 2706687 w 2706687"/>
              <a:gd name="connsiteY2" fmla="*/ 1624012 h 1624012"/>
              <a:gd name="connsiteX3" fmla="*/ 0 w 2706687"/>
              <a:gd name="connsiteY3" fmla="*/ 1624012 h 1624012"/>
              <a:gd name="connsiteX4" fmla="*/ 0 w 2706687"/>
              <a:gd name="connsiteY4" fmla="*/ 0 h 162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687" h="1624012">
                <a:moveTo>
                  <a:pt x="0" y="0"/>
                </a:moveTo>
                <a:lnTo>
                  <a:pt x="2706687" y="0"/>
                </a:lnTo>
                <a:lnTo>
                  <a:pt x="2706687" y="1624012"/>
                </a:lnTo>
                <a:lnTo>
                  <a:pt x="0" y="162401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200" b="1" kern="1200" dirty="0"/>
              <a:t>Statistical Evidence for Fraud in Iranian Election</a:t>
            </a:r>
          </a:p>
          <a:p>
            <a:pPr marL="171450" lvl="0" indent="-171450" algn="ctr" defTabSz="488950">
              <a:lnSpc>
                <a:spcPct val="90000"/>
              </a:lnSpc>
              <a:spcBef>
                <a:spcPct val="0"/>
              </a:spcBef>
              <a:spcAft>
                <a:spcPct val="35000"/>
              </a:spcAft>
              <a:buFont typeface="Arial" panose="020B0604020202020204" pitchFamily="34" charset="0"/>
              <a:buChar char="•"/>
            </a:pPr>
            <a:r>
              <a:rPr lang="en-US" sz="1100" kern="1200" dirty="0"/>
              <a:t>Prof. Walter Mebane at the University of Michigan applied a 2</a:t>
            </a:r>
            <a:r>
              <a:rPr lang="en-US" sz="1100" kern="1200" baseline="30000" dirty="0"/>
              <a:t>nd</a:t>
            </a:r>
            <a:r>
              <a:rPr lang="en-US" sz="1100" kern="1200" dirty="0"/>
              <a:t>- digit </a:t>
            </a:r>
            <a:r>
              <a:rPr lang="en-US" sz="1100" kern="1200" dirty="0" err="1"/>
              <a:t>Benford’s</a:t>
            </a:r>
            <a:r>
              <a:rPr lang="en-US" sz="1100" kern="1200" dirty="0"/>
              <a:t> test on polling station level data</a:t>
            </a:r>
          </a:p>
          <a:p>
            <a:pPr marL="171450" lvl="0" indent="-171450" algn="ctr" defTabSz="488950">
              <a:lnSpc>
                <a:spcPct val="90000"/>
              </a:lnSpc>
              <a:spcBef>
                <a:spcPct val="0"/>
              </a:spcBef>
              <a:spcAft>
                <a:spcPct val="35000"/>
              </a:spcAft>
              <a:buFont typeface="Arial" panose="020B0604020202020204" pitchFamily="34" charset="0"/>
              <a:buChar char="•"/>
            </a:pPr>
            <a:r>
              <a:rPr lang="en-US" sz="1100" kern="1200" dirty="0"/>
              <a:t>As a result, Ahmadinejad’s share of vote increased from an average of 0.64 to 0.77</a:t>
            </a:r>
          </a:p>
        </p:txBody>
      </p:sp>
      <p:sp>
        <p:nvSpPr>
          <p:cNvPr id="7" name="Freeform: Shape 6">
            <a:extLst>
              <a:ext uri="{FF2B5EF4-FFF2-40B4-BE49-F238E27FC236}">
                <a16:creationId xmlns:a16="http://schemas.microsoft.com/office/drawing/2014/main" id="{63A3B949-CC97-44E2-B552-2BE99CF25A4A}"/>
              </a:ext>
            </a:extLst>
          </p:cNvPr>
          <p:cNvSpPr/>
          <p:nvPr/>
        </p:nvSpPr>
        <p:spPr>
          <a:xfrm>
            <a:off x="6182644" y="1143000"/>
            <a:ext cx="2926080" cy="1463040"/>
          </a:xfrm>
          <a:custGeom>
            <a:avLst/>
            <a:gdLst>
              <a:gd name="connsiteX0" fmla="*/ 0 w 2706687"/>
              <a:gd name="connsiteY0" fmla="*/ 0 h 1624012"/>
              <a:gd name="connsiteX1" fmla="*/ 2706687 w 2706687"/>
              <a:gd name="connsiteY1" fmla="*/ 0 h 1624012"/>
              <a:gd name="connsiteX2" fmla="*/ 2706687 w 2706687"/>
              <a:gd name="connsiteY2" fmla="*/ 1624012 h 1624012"/>
              <a:gd name="connsiteX3" fmla="*/ 0 w 2706687"/>
              <a:gd name="connsiteY3" fmla="*/ 1624012 h 1624012"/>
              <a:gd name="connsiteX4" fmla="*/ 0 w 2706687"/>
              <a:gd name="connsiteY4" fmla="*/ 0 h 162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687" h="1624012">
                <a:moveTo>
                  <a:pt x="0" y="0"/>
                </a:moveTo>
                <a:lnTo>
                  <a:pt x="2706687" y="0"/>
                </a:lnTo>
                <a:lnTo>
                  <a:pt x="2706687" y="1624012"/>
                </a:lnTo>
                <a:lnTo>
                  <a:pt x="0" y="1624012"/>
                </a:lnTo>
                <a:lnTo>
                  <a:pt x="0" y="0"/>
                </a:lnTo>
                <a:close/>
              </a:path>
            </a:pathLst>
          </a:custGeom>
          <a:solidFill>
            <a:schemeClr val="accent3">
              <a:lumMod val="40000"/>
              <a:lumOff val="60000"/>
            </a:schemeClr>
          </a:solidFill>
          <a:ln>
            <a:noFill/>
          </a:ln>
        </p:spPr>
        <p:style>
          <a:lnRef idx="3">
            <a:schemeClr val="lt1"/>
          </a:lnRef>
          <a:fillRef idx="1">
            <a:schemeClr val="accent1"/>
          </a:fillRef>
          <a:effectRef idx="1">
            <a:schemeClr val="accent1"/>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200" b="1" kern="1200" dirty="0">
                <a:solidFill>
                  <a:schemeClr val="tx1">
                    <a:lumMod val="75000"/>
                  </a:schemeClr>
                </a:solidFill>
              </a:rPr>
              <a:t>Legal Status</a:t>
            </a:r>
          </a:p>
          <a:p>
            <a:pPr algn="ctr" defTabSz="488950">
              <a:lnSpc>
                <a:spcPct val="90000"/>
              </a:lnSpc>
              <a:spcBef>
                <a:spcPct val="0"/>
              </a:spcBef>
              <a:spcAft>
                <a:spcPct val="35000"/>
              </a:spcAft>
            </a:pPr>
            <a:r>
              <a:rPr lang="en-US" sz="1100" dirty="0">
                <a:solidFill>
                  <a:schemeClr val="tx1">
                    <a:lumMod val="75000"/>
                  </a:schemeClr>
                </a:solidFill>
              </a:rPr>
              <a:t>In the United States, evidence based on </a:t>
            </a:r>
            <a:r>
              <a:rPr lang="en-US" sz="1100" dirty="0" err="1">
                <a:solidFill>
                  <a:schemeClr val="tx1">
                    <a:lumMod val="75000"/>
                  </a:schemeClr>
                </a:solidFill>
              </a:rPr>
              <a:t>Benford's</a:t>
            </a:r>
            <a:r>
              <a:rPr lang="en-US" sz="1100" dirty="0">
                <a:solidFill>
                  <a:schemeClr val="tx1">
                    <a:lumMod val="75000"/>
                  </a:schemeClr>
                </a:solidFill>
              </a:rPr>
              <a:t> law has been admitted in criminal cases at the federal, state, and local levels</a:t>
            </a:r>
          </a:p>
          <a:p>
            <a:pPr marL="0" lvl="0" indent="0" algn="ctr" defTabSz="488950">
              <a:lnSpc>
                <a:spcPct val="90000"/>
              </a:lnSpc>
              <a:spcBef>
                <a:spcPct val="0"/>
              </a:spcBef>
              <a:spcAft>
                <a:spcPct val="35000"/>
              </a:spcAft>
              <a:buNone/>
            </a:pPr>
            <a:endParaRPr lang="en-US" sz="1000" kern="1200" dirty="0">
              <a:solidFill>
                <a:schemeClr val="tx1">
                  <a:lumMod val="75000"/>
                </a:schemeClr>
              </a:solidFill>
            </a:endParaRPr>
          </a:p>
        </p:txBody>
      </p:sp>
      <p:sp>
        <p:nvSpPr>
          <p:cNvPr id="8" name="Freeform: Shape 7">
            <a:extLst>
              <a:ext uri="{FF2B5EF4-FFF2-40B4-BE49-F238E27FC236}">
                <a16:creationId xmlns:a16="http://schemas.microsoft.com/office/drawing/2014/main" id="{694E73A4-3985-48D1-BF3C-689DF0AD083E}"/>
              </a:ext>
            </a:extLst>
          </p:cNvPr>
          <p:cNvSpPr/>
          <p:nvPr/>
        </p:nvSpPr>
        <p:spPr>
          <a:xfrm>
            <a:off x="9204160" y="1151792"/>
            <a:ext cx="2926080" cy="1463040"/>
          </a:xfrm>
          <a:custGeom>
            <a:avLst/>
            <a:gdLst>
              <a:gd name="connsiteX0" fmla="*/ 0 w 2706687"/>
              <a:gd name="connsiteY0" fmla="*/ 0 h 1624012"/>
              <a:gd name="connsiteX1" fmla="*/ 2706687 w 2706687"/>
              <a:gd name="connsiteY1" fmla="*/ 0 h 1624012"/>
              <a:gd name="connsiteX2" fmla="*/ 2706687 w 2706687"/>
              <a:gd name="connsiteY2" fmla="*/ 1624012 h 1624012"/>
              <a:gd name="connsiteX3" fmla="*/ 0 w 2706687"/>
              <a:gd name="connsiteY3" fmla="*/ 1624012 h 1624012"/>
              <a:gd name="connsiteX4" fmla="*/ 0 w 2706687"/>
              <a:gd name="connsiteY4" fmla="*/ 0 h 162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687" h="1624012">
                <a:moveTo>
                  <a:pt x="0" y="0"/>
                </a:moveTo>
                <a:lnTo>
                  <a:pt x="2706687" y="0"/>
                </a:lnTo>
                <a:lnTo>
                  <a:pt x="2706687" y="1624012"/>
                </a:lnTo>
                <a:lnTo>
                  <a:pt x="0" y="1624012"/>
                </a:lnTo>
                <a:lnTo>
                  <a:pt x="0" y="0"/>
                </a:lnTo>
                <a:close/>
              </a:path>
            </a:pathLst>
          </a:custGeom>
          <a:solidFill>
            <a:schemeClr val="accent2">
              <a:lumMod val="50000"/>
            </a:schemeClr>
          </a:solidFill>
          <a:ln>
            <a:noFill/>
          </a:ln>
        </p:spPr>
        <p:style>
          <a:lnRef idx="2">
            <a:schemeClr val="accent1"/>
          </a:lnRef>
          <a:fillRef idx="1">
            <a:schemeClr val="lt1"/>
          </a:fillRef>
          <a:effectRef idx="0">
            <a:schemeClr val="accent1"/>
          </a:effectRef>
          <a:fontRef idx="minor">
            <a:schemeClr val="dk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200" b="1" dirty="0">
                <a:solidFill>
                  <a:schemeClr val="bg1"/>
                </a:solidFill>
              </a:rPr>
              <a:t>Detection of income tax evasion</a:t>
            </a:r>
          </a:p>
          <a:p>
            <a:pPr algn="ctr" defTabSz="488950">
              <a:lnSpc>
                <a:spcPct val="90000"/>
              </a:lnSpc>
              <a:spcBef>
                <a:spcPct val="0"/>
              </a:spcBef>
              <a:spcAft>
                <a:spcPct val="35000"/>
              </a:spcAft>
            </a:pPr>
            <a:r>
              <a:rPr lang="en-US" sz="1100" dirty="0">
                <a:solidFill>
                  <a:schemeClr val="bg1"/>
                </a:solidFill>
              </a:rPr>
              <a:t>The digits of interest income and dividend income reported by taxpayers were analyzed for tax frauds</a:t>
            </a:r>
          </a:p>
        </p:txBody>
      </p:sp>
      <p:sp>
        <p:nvSpPr>
          <p:cNvPr id="9" name="Freeform: Shape 8">
            <a:extLst>
              <a:ext uri="{FF2B5EF4-FFF2-40B4-BE49-F238E27FC236}">
                <a16:creationId xmlns:a16="http://schemas.microsoft.com/office/drawing/2014/main" id="{3BD5FB5D-58C0-4E63-8D50-DC894123A97F}"/>
              </a:ext>
            </a:extLst>
          </p:cNvPr>
          <p:cNvSpPr/>
          <p:nvPr/>
        </p:nvSpPr>
        <p:spPr>
          <a:xfrm>
            <a:off x="3143544" y="1143000"/>
            <a:ext cx="2926080" cy="1463040"/>
          </a:xfrm>
          <a:custGeom>
            <a:avLst/>
            <a:gdLst>
              <a:gd name="connsiteX0" fmla="*/ 0 w 2706687"/>
              <a:gd name="connsiteY0" fmla="*/ 0 h 1624012"/>
              <a:gd name="connsiteX1" fmla="*/ 2706687 w 2706687"/>
              <a:gd name="connsiteY1" fmla="*/ 0 h 1624012"/>
              <a:gd name="connsiteX2" fmla="*/ 2706687 w 2706687"/>
              <a:gd name="connsiteY2" fmla="*/ 1624012 h 1624012"/>
              <a:gd name="connsiteX3" fmla="*/ 0 w 2706687"/>
              <a:gd name="connsiteY3" fmla="*/ 1624012 h 1624012"/>
              <a:gd name="connsiteX4" fmla="*/ 0 w 2706687"/>
              <a:gd name="connsiteY4" fmla="*/ 0 h 162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687" h="1624012">
                <a:moveTo>
                  <a:pt x="0" y="0"/>
                </a:moveTo>
                <a:lnTo>
                  <a:pt x="2706687" y="0"/>
                </a:lnTo>
                <a:lnTo>
                  <a:pt x="2706687" y="1624012"/>
                </a:lnTo>
                <a:lnTo>
                  <a:pt x="0" y="1624012"/>
                </a:lnTo>
                <a:lnTo>
                  <a:pt x="0" y="0"/>
                </a:lnTo>
                <a:close/>
              </a:path>
            </a:pathLst>
          </a:custGeom>
          <a:solidFill>
            <a:schemeClr val="accent3">
              <a:lumMod val="60000"/>
              <a:lumOff val="40000"/>
            </a:schemeClr>
          </a:solidFill>
          <a:ln>
            <a:noFill/>
          </a:ln>
        </p:spPr>
        <p:style>
          <a:lnRef idx="2">
            <a:schemeClr val="accent1"/>
          </a:lnRef>
          <a:fillRef idx="1">
            <a:schemeClr val="lt1"/>
          </a:fillRef>
          <a:effectRef idx="0">
            <a:schemeClr val="accent1"/>
          </a:effectRef>
          <a:fontRef idx="minor">
            <a:schemeClr val="dk1"/>
          </a:fontRef>
        </p:style>
        <p:txBody>
          <a:bodyPr spcFirstLastPara="0" vert="horz" wrap="square" lIns="41910" tIns="41910" rIns="41910" bIns="41910" numCol="1" spcCol="1270" anchor="ctr" anchorCtr="0">
            <a:noAutofit/>
          </a:bodyPr>
          <a:lstStyle/>
          <a:p>
            <a:pPr algn="ctr"/>
            <a:r>
              <a:rPr lang="en-US" sz="1200" b="1" dirty="0">
                <a:solidFill>
                  <a:schemeClr val="bg1"/>
                </a:solidFill>
              </a:rPr>
              <a:t>Detection of Fraud committed by Enron Executives</a:t>
            </a:r>
          </a:p>
          <a:p>
            <a:endParaRPr lang="en-US" sz="1000" dirty="0">
              <a:solidFill>
                <a:schemeClr val="bg1"/>
              </a:solidFill>
            </a:endParaRPr>
          </a:p>
          <a:p>
            <a:r>
              <a:rPr lang="en-US" sz="1100" dirty="0">
                <a:solidFill>
                  <a:schemeClr val="bg1"/>
                </a:solidFill>
              </a:rPr>
              <a:t>Enron executives were caught for concealing its mushrooming debt using business-financing operations called Special Purpose Vehicle. </a:t>
            </a:r>
            <a:r>
              <a:rPr lang="en-US" sz="1100" dirty="0" err="1">
                <a:solidFill>
                  <a:schemeClr val="bg1"/>
                </a:solidFill>
              </a:rPr>
              <a:t>Benford’s</a:t>
            </a:r>
            <a:r>
              <a:rPr lang="en-US" sz="1100" dirty="0">
                <a:solidFill>
                  <a:schemeClr val="bg1"/>
                </a:solidFill>
              </a:rPr>
              <a:t> Law helped in detecting a lot of fraud refunds to the tune of $40M</a:t>
            </a:r>
          </a:p>
        </p:txBody>
      </p:sp>
      <p:sp>
        <p:nvSpPr>
          <p:cNvPr id="30" name="Round Diagonal Corner Rectangle 30">
            <a:extLst>
              <a:ext uri="{FF2B5EF4-FFF2-40B4-BE49-F238E27FC236}">
                <a16:creationId xmlns:a16="http://schemas.microsoft.com/office/drawing/2014/main" id="{13BDD16B-3001-453E-BFCA-499BBD594230}"/>
              </a:ext>
            </a:extLst>
          </p:cNvPr>
          <p:cNvSpPr/>
          <p:nvPr/>
        </p:nvSpPr>
        <p:spPr>
          <a:xfrm>
            <a:off x="1226673" y="3175378"/>
            <a:ext cx="8449274" cy="1007936"/>
          </a:xfrm>
          <a:prstGeom prst="round2DiagRect">
            <a:avLst/>
          </a:prstGeom>
          <a:ln>
            <a:noFill/>
          </a:ln>
        </p:spPr>
        <p:style>
          <a:lnRef idx="2">
            <a:schemeClr val="accent4"/>
          </a:lnRef>
          <a:fillRef idx="1">
            <a:schemeClr val="lt1"/>
          </a:fillRef>
          <a:effectRef idx="0">
            <a:schemeClr val="accent4"/>
          </a:effectRef>
          <a:fontRef idx="minor">
            <a:schemeClr val="dk1"/>
          </a:fontRef>
        </p:style>
        <p:txBody>
          <a:bodyPr wrap="square">
            <a:spAutoFit/>
          </a:bodyPr>
          <a:lstStyle/>
          <a:p>
            <a:pPr eaLnBrk="0" fontAlgn="base" hangingPunct="0">
              <a:lnSpc>
                <a:spcPct val="95000"/>
              </a:lnSpc>
              <a:spcBef>
                <a:spcPct val="0"/>
              </a:spcBef>
              <a:spcAft>
                <a:spcPct val="0"/>
              </a:spcAft>
            </a:pPr>
            <a:r>
              <a:rPr lang="en-US" sz="1400" dirty="0">
                <a:solidFill>
                  <a:schemeClr val="tx1">
                    <a:lumMod val="50000"/>
                  </a:schemeClr>
                </a:solidFill>
                <a:latin typeface="Calibri" panose="020F0502020204030204" pitchFamily="34" charset="0"/>
                <a:cs typeface="Calibri" panose="020F0502020204030204" pitchFamily="34" charset="0"/>
              </a:rPr>
              <a:t>Digital Analysis of scale invariant data depending upon the position of the digit occurring in a number. The expected proportion of the digits is determined by  : </a:t>
            </a:r>
          </a:p>
          <a:p>
            <a:pPr eaLnBrk="0" fontAlgn="base" hangingPunct="0">
              <a:lnSpc>
                <a:spcPct val="95000"/>
              </a:lnSpc>
              <a:spcBef>
                <a:spcPct val="0"/>
              </a:spcBef>
              <a:spcAft>
                <a:spcPct val="0"/>
              </a:spcAft>
            </a:pPr>
            <a:endParaRPr lang="en-US" sz="1400" dirty="0">
              <a:solidFill>
                <a:schemeClr val="tx1">
                  <a:lumMod val="50000"/>
                </a:schemeClr>
              </a:solidFill>
              <a:latin typeface="Calibri" panose="020F0502020204030204" pitchFamily="34" charset="0"/>
              <a:cs typeface="Calibri" panose="020F0502020204030204" pitchFamily="34" charset="0"/>
            </a:endParaRPr>
          </a:p>
          <a:p>
            <a:pPr eaLnBrk="0" fontAlgn="base" hangingPunct="0">
              <a:lnSpc>
                <a:spcPct val="95000"/>
              </a:lnSpc>
              <a:spcBef>
                <a:spcPct val="0"/>
              </a:spcBef>
              <a:spcAft>
                <a:spcPct val="0"/>
              </a:spcAft>
            </a:pPr>
            <a:r>
              <a:rPr lang="en-US" altLang="en-US" sz="1400" i="1" dirty="0">
                <a:solidFill>
                  <a:srgbClr val="63666A"/>
                </a:solidFill>
                <a:latin typeface="Calibri" panose="020F0502020204030204" pitchFamily="34" charset="0"/>
                <a:cs typeface="Calibri" panose="020F0502020204030204" pitchFamily="34" charset="0"/>
              </a:rPr>
              <a:t>                   </a:t>
            </a:r>
            <a:r>
              <a:rPr lang="en-US" altLang="en-US" sz="1400" b="1" i="1" dirty="0">
                <a:solidFill>
                  <a:srgbClr val="0070C0"/>
                </a:solidFill>
                <a:latin typeface="Calibri" pitchFamily="34" charset="0"/>
                <a:cs typeface="Calibri" pitchFamily="34" charset="0"/>
              </a:rPr>
              <a:t>P(d)= Log10(1+1/d) (1)     Where: d is a number 1, 2 …9, and  P is the probability</a:t>
            </a:r>
          </a:p>
        </p:txBody>
      </p:sp>
      <p:sp>
        <p:nvSpPr>
          <p:cNvPr id="31" name="TextBox 30">
            <a:extLst>
              <a:ext uri="{FF2B5EF4-FFF2-40B4-BE49-F238E27FC236}">
                <a16:creationId xmlns:a16="http://schemas.microsoft.com/office/drawing/2014/main" id="{3697F538-FCB4-481A-A137-2FD4E4D90DEE}"/>
              </a:ext>
            </a:extLst>
          </p:cNvPr>
          <p:cNvSpPr txBox="1"/>
          <p:nvPr/>
        </p:nvSpPr>
        <p:spPr>
          <a:xfrm>
            <a:off x="1100231" y="4550769"/>
            <a:ext cx="3254892" cy="324851"/>
          </a:xfrm>
          <a:prstGeom prst="rect">
            <a:avLst/>
          </a:prstGeom>
          <a:noFill/>
        </p:spPr>
        <p:txBody>
          <a:bodyPr wrap="square" rtlCol="0">
            <a:spAutoFit/>
          </a:bodyPr>
          <a:lstStyle/>
          <a:p>
            <a:pPr eaLnBrk="0" fontAlgn="base" hangingPunct="0">
              <a:lnSpc>
                <a:spcPct val="95000"/>
              </a:lnSpc>
              <a:spcBef>
                <a:spcPct val="0"/>
              </a:spcBef>
              <a:spcAft>
                <a:spcPct val="0"/>
              </a:spcAft>
            </a:pPr>
            <a:r>
              <a:rPr lang="en-US" sz="1600" b="1" i="1" u="sng" dirty="0">
                <a:latin typeface="Calibri" panose="020F0502020204030204" pitchFamily="34" charset="0"/>
                <a:ea typeface="Geneva" charset="-128"/>
                <a:cs typeface="Calibri" panose="020F0502020204030204" pitchFamily="34" charset="0"/>
              </a:rPr>
              <a:t>High Level Process flow </a:t>
            </a:r>
          </a:p>
        </p:txBody>
      </p:sp>
      <p:grpSp>
        <p:nvGrpSpPr>
          <p:cNvPr id="32" name="Group 31">
            <a:extLst>
              <a:ext uri="{FF2B5EF4-FFF2-40B4-BE49-F238E27FC236}">
                <a16:creationId xmlns:a16="http://schemas.microsoft.com/office/drawing/2014/main" id="{1F547D21-54E7-4AB6-B450-B8E921370775}"/>
              </a:ext>
            </a:extLst>
          </p:cNvPr>
          <p:cNvGrpSpPr/>
          <p:nvPr/>
        </p:nvGrpSpPr>
        <p:grpSpPr>
          <a:xfrm>
            <a:off x="1106320" y="4981147"/>
            <a:ext cx="8723748" cy="1226301"/>
            <a:chOff x="355600" y="3280498"/>
            <a:chExt cx="8723748" cy="1967787"/>
          </a:xfrm>
        </p:grpSpPr>
        <p:grpSp>
          <p:nvGrpSpPr>
            <p:cNvPr id="33" name="Group 32">
              <a:extLst>
                <a:ext uri="{FF2B5EF4-FFF2-40B4-BE49-F238E27FC236}">
                  <a16:creationId xmlns:a16="http://schemas.microsoft.com/office/drawing/2014/main" id="{5F21E5BB-6AFA-45BD-BD05-A4F1A1F9CB76}"/>
                </a:ext>
              </a:extLst>
            </p:cNvPr>
            <p:cNvGrpSpPr/>
            <p:nvPr/>
          </p:nvGrpSpPr>
          <p:grpSpPr>
            <a:xfrm>
              <a:off x="355600" y="3473452"/>
              <a:ext cx="1608138" cy="1383504"/>
              <a:chOff x="323854" y="3168650"/>
              <a:chExt cx="1973580" cy="1638323"/>
            </a:xfrm>
          </p:grpSpPr>
          <p:pic>
            <p:nvPicPr>
              <p:cNvPr id="48" name="Picture 16" descr="C:\Users\skadam12\AppData\Local\Microsoft\Windows\Temporary Internet Files\Content.IE5\AEYXY283\Server-DB[1].png">
                <a:extLst>
                  <a:ext uri="{FF2B5EF4-FFF2-40B4-BE49-F238E27FC236}">
                    <a16:creationId xmlns:a16="http://schemas.microsoft.com/office/drawing/2014/main" id="{F7CD5575-CE0E-4E2A-9C0A-75BF214573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300" y="3168650"/>
                <a:ext cx="1270000" cy="127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49" name="TextBox 1">
                <a:extLst>
                  <a:ext uri="{FF2B5EF4-FFF2-40B4-BE49-F238E27FC236}">
                    <a16:creationId xmlns:a16="http://schemas.microsoft.com/office/drawing/2014/main" id="{A9326861-F769-4190-A8EF-55F933EDEF2D}"/>
                  </a:ext>
                </a:extLst>
              </p:cNvPr>
              <p:cNvSpPr txBox="1">
                <a:spLocks noChangeArrowheads="1"/>
              </p:cNvSpPr>
              <p:nvPr/>
            </p:nvSpPr>
            <p:spPr bwMode="auto">
              <a:xfrm>
                <a:off x="323854" y="4381504"/>
                <a:ext cx="1973580" cy="42546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1400" b="1">
                    <a:solidFill>
                      <a:schemeClr val="bg1"/>
                    </a:solidFill>
                    <a:latin typeface="Arial" pitchFamily="34" charset="0"/>
                    <a:ea typeface="Geneva" charset="-128"/>
                  </a:defRPr>
                </a:lvl1pPr>
                <a:lvl2pPr marL="742950" indent="-285750">
                  <a:defRPr sz="1400" b="1">
                    <a:solidFill>
                      <a:schemeClr val="bg1"/>
                    </a:solidFill>
                    <a:latin typeface="Arial" pitchFamily="34" charset="0"/>
                    <a:ea typeface="Geneva" charset="-128"/>
                  </a:defRPr>
                </a:lvl2pPr>
                <a:lvl3pPr marL="1143000" indent="-228600">
                  <a:defRPr sz="1400" b="1">
                    <a:solidFill>
                      <a:schemeClr val="bg1"/>
                    </a:solidFill>
                    <a:latin typeface="Arial" pitchFamily="34" charset="0"/>
                    <a:ea typeface="Geneva" charset="-128"/>
                  </a:defRPr>
                </a:lvl3pPr>
                <a:lvl4pPr marL="1600200" indent="-228600">
                  <a:defRPr sz="1400" b="1">
                    <a:solidFill>
                      <a:schemeClr val="bg1"/>
                    </a:solidFill>
                    <a:latin typeface="Arial" pitchFamily="34" charset="0"/>
                    <a:ea typeface="Geneva" charset="-128"/>
                  </a:defRPr>
                </a:lvl4pPr>
                <a:lvl5pPr marL="2057400" indent="-228600">
                  <a:defRPr sz="1400" b="1">
                    <a:solidFill>
                      <a:schemeClr val="bg1"/>
                    </a:solidFill>
                    <a:latin typeface="Arial" pitchFamily="34" charset="0"/>
                    <a:ea typeface="Geneva" charset="-128"/>
                  </a:defRPr>
                </a:lvl5pPr>
                <a:lvl6pPr marL="25146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6pPr>
                <a:lvl7pPr marL="29718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7pPr>
                <a:lvl8pPr marL="34290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8pPr>
                <a:lvl9pPr marL="38862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9pPr>
              </a:lstStyle>
              <a:p>
                <a:pPr algn="ctr" eaLnBrk="0" fontAlgn="base" hangingPunct="0">
                  <a:lnSpc>
                    <a:spcPct val="95000"/>
                  </a:lnSpc>
                  <a:spcBef>
                    <a:spcPct val="0"/>
                  </a:spcBef>
                  <a:spcAft>
                    <a:spcPct val="0"/>
                  </a:spcAft>
                </a:pPr>
                <a:r>
                  <a:rPr lang="en-US" altLang="en-US" sz="900" i="1" dirty="0">
                    <a:solidFill>
                      <a:srgbClr val="C00000"/>
                    </a:solidFill>
                    <a:latin typeface="Calibri" panose="020F0502020204030204" pitchFamily="34" charset="0"/>
                    <a:cs typeface="Calibri" pitchFamily="34" charset="0"/>
                  </a:rPr>
                  <a:t>Claims Data</a:t>
                </a:r>
                <a:endParaRPr lang="en-US" altLang="en-US" sz="1200" i="1" dirty="0">
                  <a:solidFill>
                    <a:srgbClr val="C00000"/>
                  </a:solidFill>
                  <a:latin typeface="Calibri" pitchFamily="34" charset="0"/>
                  <a:cs typeface="Calibri" pitchFamily="34" charset="0"/>
                </a:endParaRPr>
              </a:p>
            </p:txBody>
          </p:sp>
        </p:grpSp>
        <p:sp>
          <p:nvSpPr>
            <p:cNvPr id="34" name="Striped Right Arrow 33">
              <a:extLst>
                <a:ext uri="{FF2B5EF4-FFF2-40B4-BE49-F238E27FC236}">
                  <a16:creationId xmlns:a16="http://schemas.microsoft.com/office/drawing/2014/main" id="{74266DDA-D731-4E68-B2DF-312D68BC7BC2}"/>
                </a:ext>
              </a:extLst>
            </p:cNvPr>
            <p:cNvSpPr/>
            <p:nvPr/>
          </p:nvSpPr>
          <p:spPr bwMode="auto">
            <a:xfrm>
              <a:off x="2057400" y="3742986"/>
              <a:ext cx="736600" cy="536235"/>
            </a:xfrm>
            <a:prstGeom prst="stripedRightArrow">
              <a:avLst/>
            </a:prstGeom>
            <a:solidFill>
              <a:srgbClr val="92D050"/>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endParaRPr lang="en-US" sz="1400" b="1">
                <a:solidFill>
                  <a:srgbClr val="FFFFFF"/>
                </a:solidFill>
                <a:latin typeface="Calibri" panose="020F0502020204030204" pitchFamily="34" charset="0"/>
                <a:cs typeface="Calibri" panose="020F0502020204030204" pitchFamily="34" charset="0"/>
              </a:endParaRPr>
            </a:p>
          </p:txBody>
        </p:sp>
        <p:grpSp>
          <p:nvGrpSpPr>
            <p:cNvPr id="35" name="Group 34">
              <a:extLst>
                <a:ext uri="{FF2B5EF4-FFF2-40B4-BE49-F238E27FC236}">
                  <a16:creationId xmlns:a16="http://schemas.microsoft.com/office/drawing/2014/main" id="{82337341-B533-4306-A4EF-4A300B51E56F}"/>
                </a:ext>
              </a:extLst>
            </p:cNvPr>
            <p:cNvGrpSpPr/>
            <p:nvPr/>
          </p:nvGrpSpPr>
          <p:grpSpPr>
            <a:xfrm>
              <a:off x="2861163" y="3321052"/>
              <a:ext cx="2101857" cy="1429250"/>
              <a:chOff x="3077063" y="3346452"/>
              <a:chExt cx="2101857" cy="1429250"/>
            </a:xfrm>
          </p:grpSpPr>
          <p:sp>
            <p:nvSpPr>
              <p:cNvPr id="45" name="Rounded Rectangle 48">
                <a:extLst>
                  <a:ext uri="{FF2B5EF4-FFF2-40B4-BE49-F238E27FC236}">
                    <a16:creationId xmlns:a16="http://schemas.microsoft.com/office/drawing/2014/main" id="{04A3CF7A-1A7E-4E59-BD54-5C66D1D2B5A0}"/>
                  </a:ext>
                </a:extLst>
              </p:cNvPr>
              <p:cNvSpPr/>
              <p:nvPr/>
            </p:nvSpPr>
            <p:spPr bwMode="auto">
              <a:xfrm>
                <a:off x="3536950" y="3707426"/>
                <a:ext cx="966788" cy="688635"/>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a:ln w="2857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endParaRPr lang="en-US" sz="1400" b="1">
                  <a:solidFill>
                    <a:srgbClr val="FFFFFF"/>
                  </a:solidFill>
                  <a:latin typeface="Calibri" panose="020F0502020204030204" pitchFamily="34" charset="0"/>
                  <a:cs typeface="Calibri" panose="020F0502020204030204" pitchFamily="34" charset="0"/>
                </a:endParaRPr>
              </a:p>
            </p:txBody>
          </p:sp>
          <p:sp>
            <p:nvSpPr>
              <p:cNvPr id="46" name="TextBox 1">
                <a:extLst>
                  <a:ext uri="{FF2B5EF4-FFF2-40B4-BE49-F238E27FC236}">
                    <a16:creationId xmlns:a16="http://schemas.microsoft.com/office/drawing/2014/main" id="{65481268-1A19-4DA8-AA1B-E2FF9240F65F}"/>
                  </a:ext>
                </a:extLst>
              </p:cNvPr>
              <p:cNvSpPr txBox="1">
                <a:spLocks noChangeArrowheads="1"/>
              </p:cNvSpPr>
              <p:nvPr/>
            </p:nvSpPr>
            <p:spPr bwMode="auto">
              <a:xfrm>
                <a:off x="3279775" y="3346452"/>
                <a:ext cx="1608138" cy="29700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1400" b="1">
                    <a:solidFill>
                      <a:schemeClr val="bg1"/>
                    </a:solidFill>
                    <a:latin typeface="Arial" pitchFamily="34" charset="0"/>
                    <a:ea typeface="Geneva" charset="-128"/>
                  </a:defRPr>
                </a:lvl1pPr>
                <a:lvl2pPr marL="742950" indent="-285750">
                  <a:defRPr sz="1400" b="1">
                    <a:solidFill>
                      <a:schemeClr val="bg1"/>
                    </a:solidFill>
                    <a:latin typeface="Arial" pitchFamily="34" charset="0"/>
                    <a:ea typeface="Geneva" charset="-128"/>
                  </a:defRPr>
                </a:lvl2pPr>
                <a:lvl3pPr marL="1143000" indent="-228600">
                  <a:defRPr sz="1400" b="1">
                    <a:solidFill>
                      <a:schemeClr val="bg1"/>
                    </a:solidFill>
                    <a:latin typeface="Arial" pitchFamily="34" charset="0"/>
                    <a:ea typeface="Geneva" charset="-128"/>
                  </a:defRPr>
                </a:lvl3pPr>
                <a:lvl4pPr marL="1600200" indent="-228600">
                  <a:defRPr sz="1400" b="1">
                    <a:solidFill>
                      <a:schemeClr val="bg1"/>
                    </a:solidFill>
                    <a:latin typeface="Arial" pitchFamily="34" charset="0"/>
                    <a:ea typeface="Geneva" charset="-128"/>
                  </a:defRPr>
                </a:lvl4pPr>
                <a:lvl5pPr marL="2057400" indent="-228600">
                  <a:defRPr sz="1400" b="1">
                    <a:solidFill>
                      <a:schemeClr val="bg1"/>
                    </a:solidFill>
                    <a:latin typeface="Arial" pitchFamily="34" charset="0"/>
                    <a:ea typeface="Geneva" charset="-128"/>
                  </a:defRPr>
                </a:lvl5pPr>
                <a:lvl6pPr marL="25146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6pPr>
                <a:lvl7pPr marL="29718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7pPr>
                <a:lvl8pPr marL="34290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8pPr>
                <a:lvl9pPr marL="38862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9pPr>
              </a:lstStyle>
              <a:p>
                <a:pPr algn="ctr" eaLnBrk="0" fontAlgn="base" hangingPunct="0">
                  <a:lnSpc>
                    <a:spcPct val="95000"/>
                  </a:lnSpc>
                  <a:spcBef>
                    <a:spcPct val="0"/>
                  </a:spcBef>
                  <a:spcAft>
                    <a:spcPct val="0"/>
                  </a:spcAft>
                </a:pPr>
                <a:r>
                  <a:rPr lang="en-US" altLang="en-US" dirty="0">
                    <a:solidFill>
                      <a:srgbClr val="0070C0"/>
                    </a:solidFill>
                    <a:latin typeface="Calibri" panose="020F0502020204030204" pitchFamily="34" charset="0"/>
                    <a:cs typeface="Calibri" pitchFamily="34" charset="0"/>
                  </a:rPr>
                  <a:t>Feature Selection</a:t>
                </a:r>
              </a:p>
            </p:txBody>
          </p:sp>
          <p:sp>
            <p:nvSpPr>
              <p:cNvPr id="47" name="Rectangle 46">
                <a:extLst>
                  <a:ext uri="{FF2B5EF4-FFF2-40B4-BE49-F238E27FC236}">
                    <a16:creationId xmlns:a16="http://schemas.microsoft.com/office/drawing/2014/main" id="{8FCFBCC4-09F3-4D7F-8BA7-5381247CA95D}"/>
                  </a:ext>
                </a:extLst>
              </p:cNvPr>
              <p:cNvSpPr/>
              <p:nvPr/>
            </p:nvSpPr>
            <p:spPr>
              <a:xfrm>
                <a:off x="3077063" y="4420220"/>
                <a:ext cx="2101857" cy="355482"/>
              </a:xfrm>
              <a:prstGeom prst="rect">
                <a:avLst/>
              </a:prstGeom>
              <a:ln>
                <a:noFill/>
              </a:ln>
            </p:spPr>
            <p:txBody>
              <a:bodyPr wrap="none">
                <a:spAutoFit/>
              </a:bodyPr>
              <a:lstStyle/>
              <a:p>
                <a:pPr algn="ctr" eaLnBrk="0" fontAlgn="base" hangingPunct="0">
                  <a:lnSpc>
                    <a:spcPct val="95000"/>
                  </a:lnSpc>
                  <a:spcBef>
                    <a:spcPct val="0"/>
                  </a:spcBef>
                  <a:spcAft>
                    <a:spcPct val="0"/>
                  </a:spcAft>
                </a:pPr>
                <a:r>
                  <a:rPr lang="en-US" altLang="en-US" sz="900" b="1" i="1" dirty="0">
                    <a:solidFill>
                      <a:srgbClr val="C00000"/>
                    </a:solidFill>
                    <a:latin typeface="Calibri" pitchFamily="34" charset="0"/>
                    <a:ea typeface="Geneva" charset="-128"/>
                    <a:cs typeface="Calibri" pitchFamily="34" charset="0"/>
                  </a:rPr>
                  <a:t>Claims for Durable Medical Equipment </a:t>
                </a:r>
              </a:p>
              <a:p>
                <a:pPr algn="ctr" eaLnBrk="0" fontAlgn="base" hangingPunct="0">
                  <a:lnSpc>
                    <a:spcPct val="95000"/>
                  </a:lnSpc>
                  <a:spcBef>
                    <a:spcPct val="0"/>
                  </a:spcBef>
                  <a:spcAft>
                    <a:spcPct val="0"/>
                  </a:spcAft>
                </a:pPr>
                <a:r>
                  <a:rPr lang="en-US" sz="900" b="1" i="1" dirty="0">
                    <a:solidFill>
                      <a:srgbClr val="C00000"/>
                    </a:solidFill>
                    <a:latin typeface="Calibri" pitchFamily="34" charset="0"/>
                    <a:ea typeface="Geneva" charset="-128"/>
                    <a:cs typeface="Calibri" pitchFamily="34" charset="0"/>
                  </a:rPr>
                  <a:t>Billing, Visits, Value etc.,</a:t>
                </a:r>
                <a:endParaRPr lang="en-US" sz="900" b="1" dirty="0">
                  <a:solidFill>
                    <a:srgbClr val="FFFFFF"/>
                  </a:solidFill>
                  <a:latin typeface="Calibri" panose="020F0502020204030204" pitchFamily="34" charset="0"/>
                  <a:ea typeface="Geneva" charset="-128"/>
                  <a:cs typeface="Calibri" panose="020F0502020204030204" pitchFamily="34" charset="0"/>
                </a:endParaRPr>
              </a:p>
            </p:txBody>
          </p:sp>
        </p:grpSp>
        <p:pic>
          <p:nvPicPr>
            <p:cNvPr id="36" name="Picture 11" descr="C:\Users\skadam12\Pictures\Picture2.jpg">
              <a:extLst>
                <a:ext uri="{FF2B5EF4-FFF2-40B4-BE49-F238E27FC236}">
                  <a16:creationId xmlns:a16="http://schemas.microsoft.com/office/drawing/2014/main" id="{3E2300E0-3BD5-4C1E-A826-6EE9E645949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41986" y="3748647"/>
              <a:ext cx="849314" cy="84931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9306CE53-A30B-42D6-9584-FDC93FBCD7EA}"/>
                </a:ext>
              </a:extLst>
            </p:cNvPr>
            <p:cNvSpPr/>
            <p:nvPr/>
          </p:nvSpPr>
          <p:spPr>
            <a:xfrm>
              <a:off x="5169693" y="3310212"/>
              <a:ext cx="2132014" cy="297004"/>
            </a:xfrm>
            <a:prstGeom prst="rect">
              <a:avLst/>
            </a:prstGeom>
            <a:ln>
              <a:noFill/>
            </a:ln>
          </p:spPr>
          <p:txBody>
            <a:bodyPr wrap="square">
              <a:spAutoFit/>
            </a:bodyPr>
            <a:lstStyle/>
            <a:p>
              <a:pPr algn="ctr" eaLnBrk="0" fontAlgn="base" hangingPunct="0">
                <a:lnSpc>
                  <a:spcPct val="95000"/>
                </a:lnSpc>
                <a:spcBef>
                  <a:spcPct val="0"/>
                </a:spcBef>
                <a:spcAft>
                  <a:spcPct val="0"/>
                </a:spcAft>
              </a:pPr>
              <a:r>
                <a:rPr lang="en-US" altLang="en-US" sz="1400" b="1" dirty="0">
                  <a:solidFill>
                    <a:srgbClr val="0070C0"/>
                  </a:solidFill>
                  <a:latin typeface="Calibri" panose="020F0502020204030204" pitchFamily="34" charset="0"/>
                  <a:cs typeface="Calibri" pitchFamily="34" charset="0"/>
                </a:rPr>
                <a:t>Apply </a:t>
              </a:r>
              <a:r>
                <a:rPr lang="en-US" altLang="en-US" sz="1400" b="1" dirty="0" err="1">
                  <a:solidFill>
                    <a:srgbClr val="0070C0"/>
                  </a:solidFill>
                  <a:latin typeface="Calibri" pitchFamily="34" charset="0"/>
                  <a:cs typeface="Calibri" pitchFamily="34" charset="0"/>
                </a:rPr>
                <a:t>Benford’s</a:t>
              </a:r>
              <a:r>
                <a:rPr lang="en-US" altLang="en-US" sz="1400" b="1" dirty="0">
                  <a:solidFill>
                    <a:srgbClr val="0070C0"/>
                  </a:solidFill>
                  <a:latin typeface="Calibri" pitchFamily="34" charset="0"/>
                  <a:cs typeface="Calibri" pitchFamily="34" charset="0"/>
                </a:rPr>
                <a:t> Law </a:t>
              </a:r>
            </a:p>
          </p:txBody>
        </p:sp>
        <p:sp>
          <p:nvSpPr>
            <p:cNvPr id="38" name="Striped Right Arrow 38">
              <a:extLst>
                <a:ext uri="{FF2B5EF4-FFF2-40B4-BE49-F238E27FC236}">
                  <a16:creationId xmlns:a16="http://schemas.microsoft.com/office/drawing/2014/main" id="{9D1281F6-D5DA-423F-A27E-E718D49C6707}"/>
                </a:ext>
              </a:extLst>
            </p:cNvPr>
            <p:cNvSpPr/>
            <p:nvPr/>
          </p:nvSpPr>
          <p:spPr bwMode="auto">
            <a:xfrm>
              <a:off x="4736306" y="3748647"/>
              <a:ext cx="736600" cy="536235"/>
            </a:xfrm>
            <a:prstGeom prst="stripedRightArrow">
              <a:avLst>
                <a:gd name="adj1" fmla="val 45263"/>
                <a:gd name="adj2" fmla="val 50000"/>
              </a:avLst>
            </a:prstGeom>
            <a:solidFill>
              <a:srgbClr val="92D050"/>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endParaRPr lang="en-US" sz="1400" b="1">
                <a:solidFill>
                  <a:srgbClr val="FFFFFF"/>
                </a:solidFill>
                <a:latin typeface="Calibri" panose="020F0502020204030204" pitchFamily="34" charset="0"/>
                <a:cs typeface="Calibri" panose="020F0502020204030204" pitchFamily="34" charset="0"/>
              </a:endParaRPr>
            </a:p>
          </p:txBody>
        </p:sp>
        <p:sp>
          <p:nvSpPr>
            <p:cNvPr id="39" name="Rectangle 38">
              <a:extLst>
                <a:ext uri="{FF2B5EF4-FFF2-40B4-BE49-F238E27FC236}">
                  <a16:creationId xmlns:a16="http://schemas.microsoft.com/office/drawing/2014/main" id="{CA439DD0-596F-4413-87CA-F31C6E802A49}"/>
                </a:ext>
              </a:extLst>
            </p:cNvPr>
            <p:cNvSpPr/>
            <p:nvPr/>
          </p:nvSpPr>
          <p:spPr>
            <a:xfrm>
              <a:off x="5234283" y="4629654"/>
              <a:ext cx="1875835" cy="618631"/>
            </a:xfrm>
            <a:prstGeom prst="rect">
              <a:avLst/>
            </a:prstGeom>
            <a:ln>
              <a:noFill/>
            </a:ln>
          </p:spPr>
          <p:txBody>
            <a:bodyPr wrap="none">
              <a:spAutoFit/>
            </a:bodyPr>
            <a:lstStyle/>
            <a:p>
              <a:pPr algn="ctr" eaLnBrk="0" fontAlgn="base" hangingPunct="0">
                <a:lnSpc>
                  <a:spcPct val="95000"/>
                </a:lnSpc>
                <a:spcBef>
                  <a:spcPct val="0"/>
                </a:spcBef>
                <a:spcAft>
                  <a:spcPct val="0"/>
                </a:spcAft>
              </a:pPr>
              <a:r>
                <a:rPr lang="en-US" sz="900" b="1" i="1" dirty="0">
                  <a:solidFill>
                    <a:srgbClr val="C00000"/>
                  </a:solidFill>
                  <a:latin typeface="Calibri" panose="020F0502020204030204" pitchFamily="34" charset="0"/>
                  <a:ea typeface="Geneva" charset="-128"/>
                  <a:cs typeface="Calibri" pitchFamily="34" charset="0"/>
                </a:rPr>
                <a:t>Chi-Square test and </a:t>
              </a:r>
            </a:p>
            <a:p>
              <a:pPr algn="ctr" eaLnBrk="0" fontAlgn="base" hangingPunct="0">
                <a:lnSpc>
                  <a:spcPct val="95000"/>
                </a:lnSpc>
                <a:spcBef>
                  <a:spcPct val="0"/>
                </a:spcBef>
                <a:spcAft>
                  <a:spcPct val="0"/>
                </a:spcAft>
              </a:pPr>
              <a:r>
                <a:rPr lang="en-US" sz="900" b="1" i="1" dirty="0">
                  <a:solidFill>
                    <a:srgbClr val="C00000"/>
                  </a:solidFill>
                  <a:latin typeface="Calibri" panose="020F0502020204030204" pitchFamily="34" charset="0"/>
                  <a:ea typeface="Geneva" charset="-128"/>
                  <a:cs typeface="Calibri" pitchFamily="34" charset="0"/>
                </a:rPr>
                <a:t>Z – test on First Digit, Second Digit, </a:t>
              </a:r>
            </a:p>
            <a:p>
              <a:pPr algn="ctr" eaLnBrk="0" fontAlgn="base" hangingPunct="0">
                <a:lnSpc>
                  <a:spcPct val="95000"/>
                </a:lnSpc>
                <a:spcBef>
                  <a:spcPct val="0"/>
                </a:spcBef>
                <a:spcAft>
                  <a:spcPct val="0"/>
                </a:spcAft>
              </a:pPr>
              <a:r>
                <a:rPr lang="en-US" sz="900" b="1" i="1" dirty="0">
                  <a:solidFill>
                    <a:srgbClr val="C00000"/>
                  </a:solidFill>
                  <a:latin typeface="Calibri" panose="020F0502020204030204" pitchFamily="34" charset="0"/>
                  <a:ea typeface="Geneva" charset="-128"/>
                  <a:cs typeface="Calibri" pitchFamily="34" charset="0"/>
                </a:rPr>
                <a:t>First Two Digits,  First Three Digits, </a:t>
              </a:r>
            </a:p>
            <a:p>
              <a:pPr algn="ctr" eaLnBrk="0" fontAlgn="base" hangingPunct="0">
                <a:lnSpc>
                  <a:spcPct val="95000"/>
                </a:lnSpc>
                <a:spcBef>
                  <a:spcPct val="0"/>
                </a:spcBef>
                <a:spcAft>
                  <a:spcPct val="0"/>
                </a:spcAft>
              </a:pPr>
              <a:r>
                <a:rPr lang="en-US" sz="900" b="1" i="1" dirty="0">
                  <a:solidFill>
                    <a:srgbClr val="C00000"/>
                  </a:solidFill>
                  <a:latin typeface="Calibri" panose="020F0502020204030204" pitchFamily="34" charset="0"/>
                  <a:ea typeface="Geneva" charset="-128"/>
                  <a:cs typeface="Calibri" pitchFamily="34" charset="0"/>
                </a:rPr>
                <a:t>and Last Two Digits</a:t>
              </a:r>
            </a:p>
          </p:txBody>
        </p:sp>
        <p:sp>
          <p:nvSpPr>
            <p:cNvPr id="40" name="Rectangle 39">
              <a:extLst>
                <a:ext uri="{FF2B5EF4-FFF2-40B4-BE49-F238E27FC236}">
                  <a16:creationId xmlns:a16="http://schemas.microsoft.com/office/drawing/2014/main" id="{8DD752D6-ED02-4CFF-B326-11CA0A94E8AB}"/>
                </a:ext>
              </a:extLst>
            </p:cNvPr>
            <p:cNvSpPr/>
            <p:nvPr/>
          </p:nvSpPr>
          <p:spPr>
            <a:xfrm>
              <a:off x="475953" y="3280498"/>
              <a:ext cx="1118063" cy="297004"/>
            </a:xfrm>
            <a:prstGeom prst="rect">
              <a:avLst/>
            </a:prstGeom>
            <a:ln>
              <a:noFill/>
            </a:ln>
          </p:spPr>
          <p:txBody>
            <a:bodyPr wrap="none">
              <a:spAutoFit/>
            </a:bodyPr>
            <a:lstStyle/>
            <a:p>
              <a:pPr algn="ctr" eaLnBrk="0" fontAlgn="base" hangingPunct="0">
                <a:lnSpc>
                  <a:spcPct val="95000"/>
                </a:lnSpc>
                <a:spcBef>
                  <a:spcPct val="0"/>
                </a:spcBef>
                <a:spcAft>
                  <a:spcPct val="0"/>
                </a:spcAft>
              </a:pPr>
              <a:r>
                <a:rPr lang="en-US" altLang="en-US" sz="1400" b="1" dirty="0">
                  <a:solidFill>
                    <a:srgbClr val="0070C0"/>
                  </a:solidFill>
                  <a:latin typeface="Calibri" panose="020F0502020204030204" pitchFamily="34" charset="0"/>
                  <a:ea typeface="Geneva" charset="-128"/>
                  <a:cs typeface="Calibri" pitchFamily="34" charset="0"/>
                </a:rPr>
                <a:t>Data Source</a:t>
              </a:r>
            </a:p>
          </p:txBody>
        </p:sp>
        <p:pic>
          <p:nvPicPr>
            <p:cNvPr id="41" name="Picture 13" descr="C:\Users\skadam12\AppData\Local\Microsoft\Windows\Temporary Internet Files\Content.IE5\0YSB3D8N\atencion[1].png">
              <a:extLst>
                <a:ext uri="{FF2B5EF4-FFF2-40B4-BE49-F238E27FC236}">
                  <a16:creationId xmlns:a16="http://schemas.microsoft.com/office/drawing/2014/main" id="{81A0714F-A194-4507-8C80-287920C8E070}"/>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8144391" y="3769692"/>
              <a:ext cx="659884" cy="59966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2" name="Striped Right Arrow 45">
              <a:extLst>
                <a:ext uri="{FF2B5EF4-FFF2-40B4-BE49-F238E27FC236}">
                  <a16:creationId xmlns:a16="http://schemas.microsoft.com/office/drawing/2014/main" id="{07F57DDD-A85F-4BDB-8EC4-5754483B6EDE}"/>
                </a:ext>
              </a:extLst>
            </p:cNvPr>
            <p:cNvSpPr/>
            <p:nvPr/>
          </p:nvSpPr>
          <p:spPr bwMode="auto">
            <a:xfrm>
              <a:off x="7093744" y="3834426"/>
              <a:ext cx="736600" cy="536235"/>
            </a:xfrm>
            <a:prstGeom prst="stripedRightArrow">
              <a:avLst>
                <a:gd name="adj1" fmla="val 45263"/>
                <a:gd name="adj2" fmla="val 50000"/>
              </a:avLst>
            </a:prstGeom>
            <a:solidFill>
              <a:srgbClr val="92D050"/>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endParaRPr lang="en-US" sz="1400" b="1">
                <a:solidFill>
                  <a:srgbClr val="FFFFFF"/>
                </a:solidFill>
                <a:latin typeface="Calibri" panose="020F0502020204030204" pitchFamily="34" charset="0"/>
                <a:cs typeface="Calibri" panose="020F0502020204030204" pitchFamily="34" charset="0"/>
              </a:endParaRPr>
            </a:p>
          </p:txBody>
        </p:sp>
        <p:sp>
          <p:nvSpPr>
            <p:cNvPr id="43" name="Rectangle 42">
              <a:extLst>
                <a:ext uri="{FF2B5EF4-FFF2-40B4-BE49-F238E27FC236}">
                  <a16:creationId xmlns:a16="http://schemas.microsoft.com/office/drawing/2014/main" id="{CA8230D9-0DE4-478D-80AF-2AF3EB2085E2}"/>
                </a:ext>
              </a:extLst>
            </p:cNvPr>
            <p:cNvSpPr/>
            <p:nvPr/>
          </p:nvSpPr>
          <p:spPr>
            <a:xfrm>
              <a:off x="7944644" y="3334222"/>
              <a:ext cx="1097280" cy="297004"/>
            </a:xfrm>
            <a:prstGeom prst="rect">
              <a:avLst/>
            </a:prstGeom>
            <a:ln>
              <a:noFill/>
            </a:ln>
          </p:spPr>
          <p:txBody>
            <a:bodyPr wrap="square">
              <a:spAutoFit/>
            </a:bodyPr>
            <a:lstStyle/>
            <a:p>
              <a:pPr eaLnBrk="0" fontAlgn="base" hangingPunct="0">
                <a:lnSpc>
                  <a:spcPct val="95000"/>
                </a:lnSpc>
                <a:spcBef>
                  <a:spcPct val="0"/>
                </a:spcBef>
                <a:spcAft>
                  <a:spcPct val="0"/>
                </a:spcAft>
              </a:pPr>
              <a:r>
                <a:rPr lang="en-US" altLang="en-US" sz="1400" b="1" dirty="0">
                  <a:solidFill>
                    <a:srgbClr val="0070C0"/>
                  </a:solidFill>
                  <a:latin typeface="Calibri" panose="020F0502020204030204" pitchFamily="34" charset="0"/>
                  <a:cs typeface="Calibri" pitchFamily="34" charset="0"/>
                </a:rPr>
                <a:t>FWAE Alert</a:t>
              </a:r>
            </a:p>
          </p:txBody>
        </p:sp>
        <p:sp>
          <p:nvSpPr>
            <p:cNvPr id="44" name="Rectangle 43">
              <a:extLst>
                <a:ext uri="{FF2B5EF4-FFF2-40B4-BE49-F238E27FC236}">
                  <a16:creationId xmlns:a16="http://schemas.microsoft.com/office/drawing/2014/main" id="{B1618C0F-82B4-45D1-BFC8-8D267A254F79}"/>
                </a:ext>
              </a:extLst>
            </p:cNvPr>
            <p:cNvSpPr/>
            <p:nvPr/>
          </p:nvSpPr>
          <p:spPr>
            <a:xfrm>
              <a:off x="7907232" y="4394820"/>
              <a:ext cx="1172116" cy="355482"/>
            </a:xfrm>
            <a:prstGeom prst="rect">
              <a:avLst/>
            </a:prstGeom>
            <a:ln>
              <a:noFill/>
            </a:ln>
          </p:spPr>
          <p:txBody>
            <a:bodyPr wrap="none">
              <a:spAutoFit/>
            </a:bodyPr>
            <a:lstStyle/>
            <a:p>
              <a:pPr algn="ctr" eaLnBrk="0" fontAlgn="base" hangingPunct="0">
                <a:lnSpc>
                  <a:spcPct val="95000"/>
                </a:lnSpc>
                <a:spcBef>
                  <a:spcPct val="0"/>
                </a:spcBef>
                <a:spcAft>
                  <a:spcPct val="0"/>
                </a:spcAft>
              </a:pPr>
              <a:r>
                <a:rPr lang="en-US" sz="900" b="1" i="1" dirty="0">
                  <a:solidFill>
                    <a:srgbClr val="C00000"/>
                  </a:solidFill>
                  <a:latin typeface="Calibri" pitchFamily="34" charset="0"/>
                  <a:ea typeface="Geneva" charset="-128"/>
                  <a:cs typeface="Calibri" pitchFamily="34" charset="0"/>
                </a:rPr>
                <a:t>Suspicious Claims or </a:t>
              </a:r>
            </a:p>
            <a:p>
              <a:pPr algn="ctr" eaLnBrk="0" fontAlgn="base" hangingPunct="0">
                <a:lnSpc>
                  <a:spcPct val="95000"/>
                </a:lnSpc>
                <a:spcBef>
                  <a:spcPct val="0"/>
                </a:spcBef>
                <a:spcAft>
                  <a:spcPct val="0"/>
                </a:spcAft>
              </a:pPr>
              <a:r>
                <a:rPr lang="en-US" sz="900" b="1" i="1" dirty="0">
                  <a:solidFill>
                    <a:srgbClr val="C00000"/>
                  </a:solidFill>
                  <a:latin typeface="Calibri" pitchFamily="34" charset="0"/>
                  <a:ea typeface="Geneva" charset="-128"/>
                  <a:cs typeface="Calibri" pitchFamily="34" charset="0"/>
                </a:rPr>
                <a:t>Provider </a:t>
              </a:r>
            </a:p>
          </p:txBody>
        </p:sp>
      </p:grpSp>
    </p:spTree>
    <p:extLst>
      <p:ext uri="{BB962C8B-B14F-4D97-AF65-F5344CB8AC3E}">
        <p14:creationId xmlns:p14="http://schemas.microsoft.com/office/powerpoint/2010/main" val="1931660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267686"/>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352746" y="268486"/>
            <a:ext cx="5680063" cy="4616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3F5765"/>
                </a:solidFill>
                <a:latin typeface="+mn-lt"/>
                <a:ea typeface="+mn-ea"/>
                <a:cs typeface="+mn-cs"/>
                <a:sym typeface="Arial"/>
              </a:defRPr>
            </a:lvl1pPr>
          </a:lstStyle>
          <a:p>
            <a:r>
              <a:rPr lang="en-US" sz="2400" dirty="0"/>
              <a:t>The Health Financing Challenge</a:t>
            </a:r>
            <a:endParaRPr sz="2400" dirty="0"/>
          </a:p>
        </p:txBody>
      </p:sp>
      <p:graphicFrame>
        <p:nvGraphicFramePr>
          <p:cNvPr id="2" name="Chart 1"/>
          <p:cNvGraphicFramePr/>
          <p:nvPr>
            <p:extLst>
              <p:ext uri="{D42A27DB-BD31-4B8C-83A1-F6EECF244321}">
                <p14:modId xmlns:p14="http://schemas.microsoft.com/office/powerpoint/2010/main" val="917117775"/>
              </p:ext>
            </p:extLst>
          </p:nvPr>
        </p:nvGraphicFramePr>
        <p:xfrm>
          <a:off x="1081826" y="2432996"/>
          <a:ext cx="2845738" cy="2899237"/>
        </p:xfrm>
        <a:graphic>
          <a:graphicData uri="http://schemas.openxmlformats.org/drawingml/2006/chart">
            <c:chart xmlns:c="http://schemas.openxmlformats.org/drawingml/2006/chart" xmlns:r="http://schemas.openxmlformats.org/officeDocument/2006/relationships" r:id="rId3"/>
          </a:graphicData>
        </a:graphic>
      </p:graphicFrame>
      <p:sp>
        <p:nvSpPr>
          <p:cNvPr id="75" name="Freeform 5184">
            <a:extLst>
              <a:ext uri="{FF2B5EF4-FFF2-40B4-BE49-F238E27FC236}">
                <a16:creationId xmlns:a16="http://schemas.microsoft.com/office/drawing/2014/main" id="{D4EEA932-345C-4AFA-95E2-CC08174CC10A}"/>
              </a:ext>
            </a:extLst>
          </p:cNvPr>
          <p:cNvSpPr>
            <a:spLocks/>
          </p:cNvSpPr>
          <p:nvPr/>
        </p:nvSpPr>
        <p:spPr bwMode="auto">
          <a:xfrm>
            <a:off x="9139690" y="868243"/>
            <a:ext cx="1211204" cy="1134606"/>
          </a:xfrm>
          <a:custGeom>
            <a:avLst/>
            <a:gdLst>
              <a:gd name="T0" fmla="*/ 383 w 9764"/>
              <a:gd name="T1" fmla="*/ 4952 h 9137"/>
              <a:gd name="T2" fmla="*/ 4185 w 9764"/>
              <a:gd name="T3" fmla="*/ 8754 h 9137"/>
              <a:gd name="T4" fmla="*/ 5579 w 9764"/>
              <a:gd name="T5" fmla="*/ 8754 h 9137"/>
              <a:gd name="T6" fmla="*/ 9381 w 9764"/>
              <a:gd name="T7" fmla="*/ 4952 h 9137"/>
              <a:gd name="T8" fmla="*/ 9381 w 9764"/>
              <a:gd name="T9" fmla="*/ 3558 h 9137"/>
              <a:gd name="T10" fmla="*/ 6973 w 9764"/>
              <a:gd name="T11" fmla="*/ 1150 h 9137"/>
              <a:gd name="T12" fmla="*/ 2791 w 9764"/>
              <a:gd name="T13" fmla="*/ 1150 h 9137"/>
              <a:gd name="T14" fmla="*/ 383 w 9764"/>
              <a:gd name="T15" fmla="*/ 3558 h 9137"/>
              <a:gd name="T16" fmla="*/ 383 w 9764"/>
              <a:gd name="T17" fmla="*/ 4952 h 9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64" h="9137">
                <a:moveTo>
                  <a:pt x="383" y="4952"/>
                </a:moveTo>
                <a:lnTo>
                  <a:pt x="4185" y="8754"/>
                </a:lnTo>
                <a:cubicBezTo>
                  <a:pt x="4569" y="9137"/>
                  <a:pt x="5196" y="9137"/>
                  <a:pt x="5579" y="8754"/>
                </a:cubicBezTo>
                <a:lnTo>
                  <a:pt x="9381" y="4952"/>
                </a:lnTo>
                <a:cubicBezTo>
                  <a:pt x="9764" y="4568"/>
                  <a:pt x="9764" y="3942"/>
                  <a:pt x="9381" y="3558"/>
                </a:cubicBezTo>
                <a:lnTo>
                  <a:pt x="6973" y="1150"/>
                </a:lnTo>
                <a:cubicBezTo>
                  <a:pt x="5823" y="0"/>
                  <a:pt x="3941" y="0"/>
                  <a:pt x="2791" y="1150"/>
                </a:cubicBezTo>
                <a:lnTo>
                  <a:pt x="383" y="3558"/>
                </a:lnTo>
                <a:cubicBezTo>
                  <a:pt x="0" y="3942"/>
                  <a:pt x="0" y="4568"/>
                  <a:pt x="383" y="4952"/>
                </a:cubicBezTo>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sz="800" dirty="0"/>
          </a:p>
        </p:txBody>
      </p:sp>
      <p:sp>
        <p:nvSpPr>
          <p:cNvPr id="76" name="Freeform 5185">
            <a:extLst>
              <a:ext uri="{FF2B5EF4-FFF2-40B4-BE49-F238E27FC236}">
                <a16:creationId xmlns:a16="http://schemas.microsoft.com/office/drawing/2014/main" id="{1AE0DA53-54D8-4418-9B02-31AECDC78660}"/>
              </a:ext>
            </a:extLst>
          </p:cNvPr>
          <p:cNvSpPr>
            <a:spLocks/>
          </p:cNvSpPr>
          <p:nvPr/>
        </p:nvSpPr>
        <p:spPr bwMode="auto">
          <a:xfrm>
            <a:off x="8467066" y="1469057"/>
            <a:ext cx="1213599" cy="1132214"/>
          </a:xfrm>
          <a:custGeom>
            <a:avLst/>
            <a:gdLst>
              <a:gd name="T0" fmla="*/ 383 w 9764"/>
              <a:gd name="T1" fmla="*/ 4185 h 9137"/>
              <a:gd name="T2" fmla="*/ 4185 w 9764"/>
              <a:gd name="T3" fmla="*/ 383 h 9137"/>
              <a:gd name="T4" fmla="*/ 5579 w 9764"/>
              <a:gd name="T5" fmla="*/ 383 h 9137"/>
              <a:gd name="T6" fmla="*/ 9381 w 9764"/>
              <a:gd name="T7" fmla="*/ 4185 h 9137"/>
              <a:gd name="T8" fmla="*/ 9381 w 9764"/>
              <a:gd name="T9" fmla="*/ 5579 h 9137"/>
              <a:gd name="T10" fmla="*/ 6973 w 9764"/>
              <a:gd name="T11" fmla="*/ 7987 h 9137"/>
              <a:gd name="T12" fmla="*/ 2792 w 9764"/>
              <a:gd name="T13" fmla="*/ 7987 h 9137"/>
              <a:gd name="T14" fmla="*/ 383 w 9764"/>
              <a:gd name="T15" fmla="*/ 5579 h 9137"/>
              <a:gd name="T16" fmla="*/ 383 w 9764"/>
              <a:gd name="T17" fmla="*/ 4185 h 9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64" h="9137">
                <a:moveTo>
                  <a:pt x="383" y="4185"/>
                </a:moveTo>
                <a:lnTo>
                  <a:pt x="4185" y="383"/>
                </a:lnTo>
                <a:cubicBezTo>
                  <a:pt x="4568" y="0"/>
                  <a:pt x="5196" y="0"/>
                  <a:pt x="5579" y="383"/>
                </a:cubicBezTo>
                <a:lnTo>
                  <a:pt x="9381" y="4185"/>
                </a:lnTo>
                <a:cubicBezTo>
                  <a:pt x="9764" y="4569"/>
                  <a:pt x="9764" y="5196"/>
                  <a:pt x="9381" y="5579"/>
                </a:cubicBezTo>
                <a:lnTo>
                  <a:pt x="6973" y="7987"/>
                </a:lnTo>
                <a:cubicBezTo>
                  <a:pt x="5823" y="9137"/>
                  <a:pt x="3941" y="9137"/>
                  <a:pt x="2792" y="7987"/>
                </a:cubicBezTo>
                <a:lnTo>
                  <a:pt x="383" y="5579"/>
                </a:lnTo>
                <a:cubicBezTo>
                  <a:pt x="0" y="5196"/>
                  <a:pt x="0" y="4569"/>
                  <a:pt x="383" y="4185"/>
                </a:cubicBezTo>
              </a:path>
            </a:pathLst>
          </a:custGeom>
          <a:solidFill>
            <a:srgbClr val="00B0F0"/>
          </a:solidFill>
          <a:ln>
            <a:noFill/>
          </a:ln>
          <a:effectLst/>
        </p:spPr>
        <p:txBody>
          <a:bodyPr vert="horz" wrap="square" lIns="91440" tIns="45720" rIns="91440" bIns="45720" numCol="1" anchor="ctr" anchorCtr="0" compatLnSpc="1">
            <a:prstTxWarp prst="textNoShape">
              <a:avLst/>
            </a:prstTxWarp>
          </a:bodyPr>
          <a:lstStyle/>
          <a:p>
            <a:pPr algn="ctr"/>
            <a:r>
              <a:rPr lang="en-US" sz="3600" b="1" dirty="0">
                <a:solidFill>
                  <a:schemeClr val="bg1"/>
                </a:solidFill>
                <a:effectLst>
                  <a:outerShdw blurRad="38100" dist="38100" dir="2700000" algn="tl">
                    <a:srgbClr val="000000">
                      <a:alpha val="43137"/>
                    </a:srgbClr>
                  </a:outerShdw>
                </a:effectLst>
                <a:latin typeface="Arial" charset="0"/>
                <a:ea typeface="Arial" charset="0"/>
                <a:cs typeface="Arial" charset="0"/>
              </a:rPr>
              <a:t>1</a:t>
            </a:r>
          </a:p>
        </p:txBody>
      </p:sp>
      <p:sp>
        <p:nvSpPr>
          <p:cNvPr id="77" name="Freeform 5186">
            <a:extLst>
              <a:ext uri="{FF2B5EF4-FFF2-40B4-BE49-F238E27FC236}">
                <a16:creationId xmlns:a16="http://schemas.microsoft.com/office/drawing/2014/main" id="{915A4C34-DC16-4E5D-A63E-259DEEC616AF}"/>
              </a:ext>
            </a:extLst>
          </p:cNvPr>
          <p:cNvSpPr>
            <a:spLocks/>
          </p:cNvSpPr>
          <p:nvPr/>
        </p:nvSpPr>
        <p:spPr bwMode="auto">
          <a:xfrm>
            <a:off x="10484941" y="868243"/>
            <a:ext cx="1211204" cy="1134606"/>
          </a:xfrm>
          <a:custGeom>
            <a:avLst/>
            <a:gdLst>
              <a:gd name="T0" fmla="*/ 384 w 9764"/>
              <a:gd name="T1" fmla="*/ 4952 h 9137"/>
              <a:gd name="T2" fmla="*/ 4186 w 9764"/>
              <a:gd name="T3" fmla="*/ 8754 h 9137"/>
              <a:gd name="T4" fmla="*/ 5579 w 9764"/>
              <a:gd name="T5" fmla="*/ 8754 h 9137"/>
              <a:gd name="T6" fmla="*/ 9381 w 9764"/>
              <a:gd name="T7" fmla="*/ 4952 h 9137"/>
              <a:gd name="T8" fmla="*/ 9381 w 9764"/>
              <a:gd name="T9" fmla="*/ 3558 h 9137"/>
              <a:gd name="T10" fmla="*/ 6973 w 9764"/>
              <a:gd name="T11" fmla="*/ 1150 h 9137"/>
              <a:gd name="T12" fmla="*/ 2792 w 9764"/>
              <a:gd name="T13" fmla="*/ 1150 h 9137"/>
              <a:gd name="T14" fmla="*/ 384 w 9764"/>
              <a:gd name="T15" fmla="*/ 3558 h 9137"/>
              <a:gd name="T16" fmla="*/ 384 w 9764"/>
              <a:gd name="T17" fmla="*/ 4952 h 9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64" h="9137">
                <a:moveTo>
                  <a:pt x="384" y="4952"/>
                </a:moveTo>
                <a:lnTo>
                  <a:pt x="4186" y="8754"/>
                </a:lnTo>
                <a:cubicBezTo>
                  <a:pt x="4569" y="9137"/>
                  <a:pt x="5196" y="9137"/>
                  <a:pt x="5579" y="8754"/>
                </a:cubicBezTo>
                <a:lnTo>
                  <a:pt x="9381" y="4952"/>
                </a:lnTo>
                <a:cubicBezTo>
                  <a:pt x="9764" y="4568"/>
                  <a:pt x="9764" y="3942"/>
                  <a:pt x="9381" y="3558"/>
                </a:cubicBezTo>
                <a:lnTo>
                  <a:pt x="6973" y="1150"/>
                </a:lnTo>
                <a:cubicBezTo>
                  <a:pt x="5823" y="0"/>
                  <a:pt x="3942" y="0"/>
                  <a:pt x="2792" y="1150"/>
                </a:cubicBezTo>
                <a:lnTo>
                  <a:pt x="384" y="3558"/>
                </a:lnTo>
                <a:cubicBezTo>
                  <a:pt x="0" y="3942"/>
                  <a:pt x="0" y="4568"/>
                  <a:pt x="384" y="4952"/>
                </a:cubicBezTo>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sz="800" dirty="0"/>
          </a:p>
        </p:txBody>
      </p:sp>
      <p:sp>
        <p:nvSpPr>
          <p:cNvPr id="78" name="Freeform 5187">
            <a:extLst>
              <a:ext uri="{FF2B5EF4-FFF2-40B4-BE49-F238E27FC236}">
                <a16:creationId xmlns:a16="http://schemas.microsoft.com/office/drawing/2014/main" id="{18C8F1B3-FCF7-47A9-8CA0-834BA6874DD9}"/>
              </a:ext>
            </a:extLst>
          </p:cNvPr>
          <p:cNvSpPr>
            <a:spLocks/>
          </p:cNvSpPr>
          <p:nvPr/>
        </p:nvSpPr>
        <p:spPr bwMode="auto">
          <a:xfrm>
            <a:off x="9812316" y="1469057"/>
            <a:ext cx="1213599" cy="1132214"/>
          </a:xfrm>
          <a:custGeom>
            <a:avLst/>
            <a:gdLst>
              <a:gd name="T0" fmla="*/ 384 w 9764"/>
              <a:gd name="T1" fmla="*/ 4185 h 9137"/>
              <a:gd name="T2" fmla="*/ 4185 w 9764"/>
              <a:gd name="T3" fmla="*/ 383 h 9137"/>
              <a:gd name="T4" fmla="*/ 5579 w 9764"/>
              <a:gd name="T5" fmla="*/ 383 h 9137"/>
              <a:gd name="T6" fmla="*/ 9381 w 9764"/>
              <a:gd name="T7" fmla="*/ 4185 h 9137"/>
              <a:gd name="T8" fmla="*/ 9381 w 9764"/>
              <a:gd name="T9" fmla="*/ 5579 h 9137"/>
              <a:gd name="T10" fmla="*/ 6973 w 9764"/>
              <a:gd name="T11" fmla="*/ 7987 h 9137"/>
              <a:gd name="T12" fmla="*/ 2792 w 9764"/>
              <a:gd name="T13" fmla="*/ 7987 h 9137"/>
              <a:gd name="T14" fmla="*/ 384 w 9764"/>
              <a:gd name="T15" fmla="*/ 5579 h 9137"/>
              <a:gd name="T16" fmla="*/ 384 w 9764"/>
              <a:gd name="T17" fmla="*/ 4185 h 9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64" h="9137">
                <a:moveTo>
                  <a:pt x="384" y="4185"/>
                </a:moveTo>
                <a:lnTo>
                  <a:pt x="4185" y="383"/>
                </a:lnTo>
                <a:cubicBezTo>
                  <a:pt x="4569" y="0"/>
                  <a:pt x="5196" y="0"/>
                  <a:pt x="5579" y="383"/>
                </a:cubicBezTo>
                <a:lnTo>
                  <a:pt x="9381" y="4185"/>
                </a:lnTo>
                <a:cubicBezTo>
                  <a:pt x="9764" y="4569"/>
                  <a:pt x="9764" y="5196"/>
                  <a:pt x="9381" y="5579"/>
                </a:cubicBezTo>
                <a:lnTo>
                  <a:pt x="6973" y="7987"/>
                </a:lnTo>
                <a:cubicBezTo>
                  <a:pt x="5823" y="9137"/>
                  <a:pt x="3942" y="9137"/>
                  <a:pt x="2792" y="7987"/>
                </a:cubicBezTo>
                <a:lnTo>
                  <a:pt x="384" y="5579"/>
                </a:lnTo>
                <a:cubicBezTo>
                  <a:pt x="0" y="5196"/>
                  <a:pt x="0" y="4569"/>
                  <a:pt x="384" y="4185"/>
                </a:cubicBezTo>
              </a:path>
            </a:pathLst>
          </a:custGeom>
          <a:solidFill>
            <a:srgbClr val="0070C0"/>
          </a:solidFill>
          <a:ln>
            <a:noFill/>
          </a:ln>
          <a:effectLst/>
        </p:spPr>
        <p:txBody>
          <a:bodyPr vert="horz" wrap="square" lIns="91440" tIns="45720" rIns="91440" bIns="45720" numCol="1" anchor="ctr" anchorCtr="0" compatLnSpc="1">
            <a:prstTxWarp prst="textNoShape">
              <a:avLst/>
            </a:prstTxWarp>
          </a:bodyPr>
          <a:lstStyle/>
          <a:p>
            <a:pPr algn="ctr"/>
            <a:r>
              <a:rPr lang="en-US" sz="3600" b="1" dirty="0">
                <a:solidFill>
                  <a:schemeClr val="bg1"/>
                </a:solidFill>
                <a:effectLst>
                  <a:outerShdw blurRad="38100" dist="38100" dir="2700000" algn="tl">
                    <a:srgbClr val="000000">
                      <a:alpha val="43137"/>
                    </a:srgbClr>
                  </a:outerShdw>
                </a:effectLst>
                <a:latin typeface="Arial" charset="0"/>
                <a:ea typeface="Arial" charset="0"/>
                <a:cs typeface="Arial" charset="0"/>
              </a:rPr>
              <a:t>2</a:t>
            </a:r>
          </a:p>
        </p:txBody>
      </p:sp>
      <p:sp>
        <p:nvSpPr>
          <p:cNvPr id="85" name="TextBox 84">
            <a:extLst>
              <a:ext uri="{FF2B5EF4-FFF2-40B4-BE49-F238E27FC236}">
                <a16:creationId xmlns:a16="http://schemas.microsoft.com/office/drawing/2014/main" id="{D236410C-3AD9-4C6F-AC31-362D703FA04F}"/>
              </a:ext>
            </a:extLst>
          </p:cNvPr>
          <p:cNvSpPr txBox="1"/>
          <p:nvPr/>
        </p:nvSpPr>
        <p:spPr>
          <a:xfrm>
            <a:off x="8537099" y="2641754"/>
            <a:ext cx="1131595" cy="943848"/>
          </a:xfrm>
          <a:prstGeom prst="rect">
            <a:avLst/>
          </a:prstGeom>
          <a:noFill/>
        </p:spPr>
        <p:txBody>
          <a:bodyPr wrap="square" lIns="0" rIns="0" rtlCol="0" anchor="t">
            <a:spAutoFit/>
          </a:bodyPr>
          <a:lstStyle/>
          <a:p>
            <a:pPr algn="ctr" fontAlgn="base" hangingPunct="1">
              <a:spcBef>
                <a:spcPts val="400"/>
              </a:spcBef>
              <a:spcAft>
                <a:spcPct val="0"/>
              </a:spcAft>
            </a:pPr>
            <a:r>
              <a:rPr lang="en-US" sz="1600" b="1" kern="1200" dirty="0">
                <a:solidFill>
                  <a:srgbClr val="00B0F0"/>
                </a:solidFill>
                <a:latin typeface="Arial" charset="0"/>
                <a:ea typeface="Arial" charset="0"/>
                <a:cs typeface="Arial" charset="0"/>
              </a:rPr>
              <a:t>Optimize</a:t>
            </a:r>
          </a:p>
          <a:p>
            <a:pPr algn="ctr" fontAlgn="base" hangingPunct="1">
              <a:spcBef>
                <a:spcPts val="400"/>
              </a:spcBef>
              <a:spcAft>
                <a:spcPct val="0"/>
              </a:spcAft>
            </a:pPr>
            <a:r>
              <a:rPr lang="en-US" sz="1200" kern="1200" dirty="0">
                <a:solidFill>
                  <a:schemeClr val="tx2">
                    <a:lumMod val="50000"/>
                  </a:schemeClr>
                </a:solidFill>
                <a:latin typeface="Arial" charset="0"/>
                <a:ea typeface="Arial" charset="0"/>
                <a:cs typeface="Arial" charset="0"/>
              </a:rPr>
              <a:t>Payer-Provider </a:t>
            </a:r>
            <a:r>
              <a:rPr lang="en-US" sz="1200" dirty="0">
                <a:solidFill>
                  <a:schemeClr val="tx2">
                    <a:lumMod val="50000"/>
                  </a:schemeClr>
                </a:solidFill>
                <a:latin typeface="Arial" charset="0"/>
                <a:ea typeface="Arial" charset="0"/>
                <a:cs typeface="Arial" charset="0"/>
              </a:rPr>
              <a:t>Ecosystem Operations</a:t>
            </a:r>
            <a:endParaRPr lang="en-US" sz="1200" kern="1200" dirty="0">
              <a:solidFill>
                <a:schemeClr val="tx2">
                  <a:lumMod val="50000"/>
                </a:schemeClr>
              </a:solidFill>
              <a:latin typeface="Arial" charset="0"/>
              <a:ea typeface="Arial" charset="0"/>
              <a:cs typeface="Arial" charset="0"/>
            </a:endParaRPr>
          </a:p>
        </p:txBody>
      </p:sp>
      <p:sp>
        <p:nvSpPr>
          <p:cNvPr id="87" name="TextBox 86">
            <a:extLst>
              <a:ext uri="{FF2B5EF4-FFF2-40B4-BE49-F238E27FC236}">
                <a16:creationId xmlns:a16="http://schemas.microsoft.com/office/drawing/2014/main" id="{C0C01B22-2E22-453F-8256-9A24B2F91E85}"/>
              </a:ext>
            </a:extLst>
          </p:cNvPr>
          <p:cNvSpPr txBox="1"/>
          <p:nvPr/>
        </p:nvSpPr>
        <p:spPr>
          <a:xfrm>
            <a:off x="9870381" y="2641754"/>
            <a:ext cx="1131595" cy="759182"/>
          </a:xfrm>
          <a:prstGeom prst="rect">
            <a:avLst/>
          </a:prstGeom>
          <a:noFill/>
        </p:spPr>
        <p:txBody>
          <a:bodyPr wrap="square" lIns="0" rIns="0" rtlCol="0" anchor="t">
            <a:spAutoFit/>
          </a:bodyPr>
          <a:lstStyle/>
          <a:p>
            <a:pPr algn="ctr" fontAlgn="base" hangingPunct="1">
              <a:spcBef>
                <a:spcPts val="400"/>
              </a:spcBef>
              <a:spcAft>
                <a:spcPct val="0"/>
              </a:spcAft>
            </a:pPr>
            <a:r>
              <a:rPr lang="en-US" sz="1600" b="1" kern="1200" dirty="0">
                <a:solidFill>
                  <a:srgbClr val="0070C0"/>
                </a:solidFill>
                <a:latin typeface="Arial" charset="0"/>
                <a:ea typeface="Arial" charset="0"/>
                <a:cs typeface="Arial" charset="0"/>
              </a:rPr>
              <a:t>Reduce</a:t>
            </a:r>
          </a:p>
          <a:p>
            <a:pPr algn="ctr" fontAlgn="base" hangingPunct="1">
              <a:spcBef>
                <a:spcPts val="400"/>
              </a:spcBef>
              <a:spcAft>
                <a:spcPct val="0"/>
              </a:spcAft>
            </a:pPr>
            <a:r>
              <a:rPr lang="en-US" sz="1200" kern="1200" dirty="0">
                <a:solidFill>
                  <a:schemeClr val="tx2">
                    <a:lumMod val="50000"/>
                  </a:schemeClr>
                </a:solidFill>
                <a:latin typeface="Arial" charset="0"/>
                <a:ea typeface="Arial" charset="0"/>
                <a:cs typeface="Arial" charset="0"/>
              </a:rPr>
              <a:t>Waste / Inefficiencies</a:t>
            </a:r>
          </a:p>
        </p:txBody>
      </p:sp>
      <p:sp>
        <p:nvSpPr>
          <p:cNvPr id="95" name="TextBox 94">
            <a:extLst>
              <a:ext uri="{FF2B5EF4-FFF2-40B4-BE49-F238E27FC236}">
                <a16:creationId xmlns:a16="http://schemas.microsoft.com/office/drawing/2014/main" id="{F0AAF3DD-3FFC-489B-A044-05CB81611748}"/>
              </a:ext>
            </a:extLst>
          </p:cNvPr>
          <p:cNvSpPr txBox="1"/>
          <p:nvPr/>
        </p:nvSpPr>
        <p:spPr>
          <a:xfrm>
            <a:off x="1859466" y="3282485"/>
            <a:ext cx="1333312" cy="1005403"/>
          </a:xfrm>
          <a:prstGeom prst="rect">
            <a:avLst/>
          </a:prstGeom>
          <a:noFill/>
        </p:spPr>
        <p:txBody>
          <a:bodyPr wrap="square" lIns="0" rIns="0" rtlCol="0" anchor="t">
            <a:spAutoFit/>
          </a:bodyPr>
          <a:lstStyle/>
          <a:p>
            <a:pPr algn="ctr" fontAlgn="base" hangingPunct="1">
              <a:spcBef>
                <a:spcPts val="400"/>
              </a:spcBef>
              <a:spcAft>
                <a:spcPct val="0"/>
              </a:spcAft>
            </a:pPr>
            <a:r>
              <a:rPr lang="en-US" sz="4000" b="1" dirty="0">
                <a:solidFill>
                  <a:srgbClr val="CB4D3D"/>
                </a:solidFill>
                <a:latin typeface="Arial" charset="0"/>
                <a:ea typeface="Arial" charset="0"/>
                <a:cs typeface="Arial" charset="0"/>
              </a:rPr>
              <a:t>13</a:t>
            </a:r>
            <a:r>
              <a:rPr lang="en-US" sz="4000" b="1" kern="1200" dirty="0">
                <a:solidFill>
                  <a:srgbClr val="CB4D3D"/>
                </a:solidFill>
                <a:latin typeface="Arial" charset="0"/>
                <a:ea typeface="Arial" charset="0"/>
                <a:cs typeface="Arial" charset="0"/>
              </a:rPr>
              <a:t>+</a:t>
            </a:r>
          </a:p>
          <a:p>
            <a:pPr algn="ctr" fontAlgn="base" hangingPunct="1">
              <a:spcBef>
                <a:spcPts val="400"/>
              </a:spcBef>
              <a:spcAft>
                <a:spcPct val="0"/>
              </a:spcAft>
            </a:pPr>
            <a:r>
              <a:rPr lang="en-US" sz="1600" b="1" dirty="0">
                <a:solidFill>
                  <a:srgbClr val="CB4D3D"/>
                </a:solidFill>
                <a:latin typeface="Arial" charset="0"/>
                <a:ea typeface="Arial" charset="0"/>
                <a:cs typeface="Arial" charset="0"/>
              </a:rPr>
              <a:t>Billion</a:t>
            </a:r>
            <a:r>
              <a:rPr lang="en-US" sz="1600" b="1" kern="1200" dirty="0">
                <a:solidFill>
                  <a:srgbClr val="CB4D3D"/>
                </a:solidFill>
                <a:latin typeface="Arial" charset="0"/>
                <a:ea typeface="Arial" charset="0"/>
                <a:cs typeface="Arial" charset="0"/>
              </a:rPr>
              <a:t> USD</a:t>
            </a:r>
            <a:endParaRPr lang="en-US" sz="1200" kern="1200" dirty="0">
              <a:solidFill>
                <a:srgbClr val="CB4D3D"/>
              </a:solidFill>
              <a:latin typeface="Arial" charset="0"/>
              <a:ea typeface="Arial" charset="0"/>
              <a:cs typeface="Arial" charset="0"/>
            </a:endParaRPr>
          </a:p>
        </p:txBody>
      </p:sp>
      <p:sp>
        <p:nvSpPr>
          <p:cNvPr id="98" name="TextBox 97">
            <a:extLst>
              <a:ext uri="{FF2B5EF4-FFF2-40B4-BE49-F238E27FC236}">
                <a16:creationId xmlns:a16="http://schemas.microsoft.com/office/drawing/2014/main" id="{F0AAF3DD-3FFC-489B-A044-05CB81611748}"/>
              </a:ext>
            </a:extLst>
          </p:cNvPr>
          <p:cNvSpPr txBox="1"/>
          <p:nvPr/>
        </p:nvSpPr>
        <p:spPr>
          <a:xfrm>
            <a:off x="280326" y="2490906"/>
            <a:ext cx="1131595" cy="574516"/>
          </a:xfrm>
          <a:prstGeom prst="rect">
            <a:avLst/>
          </a:prstGeom>
          <a:noFill/>
        </p:spPr>
        <p:txBody>
          <a:bodyPr wrap="square" lIns="0" rIns="0" rtlCol="0" anchor="t">
            <a:spAutoFit/>
          </a:bodyPr>
          <a:lstStyle/>
          <a:p>
            <a:pPr algn="ctr" fontAlgn="base" hangingPunct="1">
              <a:spcBef>
                <a:spcPts val="400"/>
              </a:spcBef>
              <a:spcAft>
                <a:spcPct val="0"/>
              </a:spcAft>
            </a:pPr>
            <a:r>
              <a:rPr lang="en-US" sz="1600" b="1" kern="1200" dirty="0">
                <a:solidFill>
                  <a:srgbClr val="00A4FF"/>
                </a:solidFill>
                <a:latin typeface="Arial" charset="0"/>
                <a:ea typeface="Arial" charset="0"/>
                <a:cs typeface="Arial" charset="0"/>
              </a:rPr>
              <a:t>18%</a:t>
            </a:r>
          </a:p>
          <a:p>
            <a:pPr algn="ctr" fontAlgn="base" hangingPunct="1">
              <a:spcBef>
                <a:spcPts val="400"/>
              </a:spcBef>
              <a:spcAft>
                <a:spcPct val="0"/>
              </a:spcAft>
            </a:pPr>
            <a:r>
              <a:rPr lang="en-US" sz="1200" kern="1200" dirty="0">
                <a:solidFill>
                  <a:srgbClr val="00A4FF"/>
                </a:solidFill>
                <a:latin typeface="Arial" charset="0"/>
                <a:ea typeface="Arial" charset="0"/>
                <a:cs typeface="Arial" charset="0"/>
              </a:rPr>
              <a:t>Out-of-pocket</a:t>
            </a:r>
          </a:p>
        </p:txBody>
      </p:sp>
      <p:sp>
        <p:nvSpPr>
          <p:cNvPr id="99" name="TextBox 98">
            <a:extLst>
              <a:ext uri="{FF2B5EF4-FFF2-40B4-BE49-F238E27FC236}">
                <a16:creationId xmlns:a16="http://schemas.microsoft.com/office/drawing/2014/main" id="{F0AAF3DD-3FFC-489B-A044-05CB81611748}"/>
              </a:ext>
            </a:extLst>
          </p:cNvPr>
          <p:cNvSpPr txBox="1"/>
          <p:nvPr/>
        </p:nvSpPr>
        <p:spPr>
          <a:xfrm>
            <a:off x="3608955" y="2551904"/>
            <a:ext cx="1364995" cy="933589"/>
          </a:xfrm>
          <a:prstGeom prst="rect">
            <a:avLst/>
          </a:prstGeom>
          <a:noFill/>
        </p:spPr>
        <p:txBody>
          <a:bodyPr wrap="square" lIns="0" rIns="0" rtlCol="0" anchor="t">
            <a:spAutoFit/>
          </a:bodyPr>
          <a:lstStyle/>
          <a:p>
            <a:pPr algn="ctr" fontAlgn="base" hangingPunct="1">
              <a:spcBef>
                <a:spcPts val="400"/>
              </a:spcBef>
              <a:spcAft>
                <a:spcPct val="0"/>
              </a:spcAft>
            </a:pPr>
            <a:r>
              <a:rPr lang="en-US" sz="1600" b="1" kern="1200" dirty="0">
                <a:solidFill>
                  <a:srgbClr val="005587"/>
                </a:solidFill>
                <a:latin typeface="Arial" charset="0"/>
                <a:ea typeface="Arial" charset="0"/>
                <a:cs typeface="Arial" charset="0"/>
              </a:rPr>
              <a:t>82%</a:t>
            </a:r>
          </a:p>
          <a:p>
            <a:pPr algn="ctr" fontAlgn="base" hangingPunct="1">
              <a:spcBef>
                <a:spcPts val="400"/>
              </a:spcBef>
              <a:spcAft>
                <a:spcPct val="0"/>
              </a:spcAft>
            </a:pPr>
            <a:r>
              <a:rPr lang="en-US" sz="1200" b="1" kern="1200" dirty="0">
                <a:solidFill>
                  <a:srgbClr val="005587"/>
                </a:solidFill>
                <a:latin typeface="Arial" charset="0"/>
                <a:ea typeface="Arial" charset="0"/>
                <a:cs typeface="Arial" charset="0"/>
              </a:rPr>
              <a:t>Payer-provider</a:t>
            </a:r>
          </a:p>
          <a:p>
            <a:pPr algn="ctr" fontAlgn="base" hangingPunct="1">
              <a:spcBef>
                <a:spcPts val="400"/>
              </a:spcBef>
              <a:spcAft>
                <a:spcPct val="0"/>
              </a:spcAft>
            </a:pPr>
            <a:r>
              <a:rPr lang="en-US" sz="1000" kern="1200" dirty="0">
                <a:solidFill>
                  <a:schemeClr val="tx2">
                    <a:lumMod val="50000"/>
                  </a:schemeClr>
                </a:solidFill>
                <a:latin typeface="Arial" charset="0"/>
                <a:ea typeface="Arial" charset="0"/>
                <a:cs typeface="Arial" charset="0"/>
              </a:rPr>
              <a:t>Public, social, donor &amp; private</a:t>
            </a:r>
          </a:p>
        </p:txBody>
      </p:sp>
      <p:sp>
        <p:nvSpPr>
          <p:cNvPr id="100" name="TextBox 99">
            <a:extLst>
              <a:ext uri="{FF2B5EF4-FFF2-40B4-BE49-F238E27FC236}">
                <a16:creationId xmlns:a16="http://schemas.microsoft.com/office/drawing/2014/main" id="{F0AAF3DD-3FFC-489B-A044-05CB81611748}"/>
              </a:ext>
            </a:extLst>
          </p:cNvPr>
          <p:cNvSpPr txBox="1"/>
          <p:nvPr/>
        </p:nvSpPr>
        <p:spPr>
          <a:xfrm>
            <a:off x="869500" y="5333750"/>
            <a:ext cx="3351903" cy="276999"/>
          </a:xfrm>
          <a:prstGeom prst="rect">
            <a:avLst/>
          </a:prstGeom>
          <a:noFill/>
        </p:spPr>
        <p:txBody>
          <a:bodyPr wrap="square" lIns="0" rIns="0" rtlCol="0" anchor="t">
            <a:spAutoFit/>
          </a:bodyPr>
          <a:lstStyle/>
          <a:p>
            <a:pPr algn="ctr" fontAlgn="base" hangingPunct="1">
              <a:spcBef>
                <a:spcPts val="400"/>
              </a:spcBef>
              <a:spcAft>
                <a:spcPct val="0"/>
              </a:spcAft>
            </a:pPr>
            <a:r>
              <a:rPr lang="en-US" sz="1200" b="1" kern="1200" dirty="0">
                <a:solidFill>
                  <a:srgbClr val="CB4D3D"/>
                </a:solidFill>
                <a:latin typeface="Arial" charset="0"/>
                <a:ea typeface="Arial" charset="0"/>
                <a:cs typeface="Arial" charset="0"/>
              </a:rPr>
              <a:t>20%- 40% wasted due to inefficiencies</a:t>
            </a:r>
          </a:p>
        </p:txBody>
      </p:sp>
      <p:sp>
        <p:nvSpPr>
          <p:cNvPr id="30" name="TextBox 29">
            <a:extLst>
              <a:ext uri="{FF2B5EF4-FFF2-40B4-BE49-F238E27FC236}">
                <a16:creationId xmlns:a16="http://schemas.microsoft.com/office/drawing/2014/main" id="{F0AAF3DD-3FFC-489B-A044-05CB81611748}"/>
              </a:ext>
            </a:extLst>
          </p:cNvPr>
          <p:cNvSpPr txBox="1"/>
          <p:nvPr/>
        </p:nvSpPr>
        <p:spPr>
          <a:xfrm>
            <a:off x="1039005" y="2035164"/>
            <a:ext cx="3032129" cy="246221"/>
          </a:xfrm>
          <a:prstGeom prst="rect">
            <a:avLst/>
          </a:prstGeom>
          <a:noFill/>
        </p:spPr>
        <p:txBody>
          <a:bodyPr wrap="square" lIns="0" rIns="0" rtlCol="0" anchor="t">
            <a:spAutoFit/>
          </a:bodyPr>
          <a:lstStyle/>
          <a:p>
            <a:pPr algn="ctr" fontAlgn="base" hangingPunct="1">
              <a:spcBef>
                <a:spcPts val="400"/>
              </a:spcBef>
              <a:spcAft>
                <a:spcPct val="0"/>
              </a:spcAft>
            </a:pPr>
            <a:r>
              <a:rPr lang="en-US" sz="1000" b="1" kern="1200" dirty="0">
                <a:solidFill>
                  <a:srgbClr val="3F5765"/>
                </a:solidFill>
                <a:latin typeface="Arial" charset="0"/>
                <a:ea typeface="Arial" charset="0"/>
                <a:cs typeface="Arial" charset="0"/>
              </a:rPr>
              <a:t>2017 UAE Healthcare Expenditure</a:t>
            </a:r>
          </a:p>
        </p:txBody>
      </p:sp>
      <p:sp>
        <p:nvSpPr>
          <p:cNvPr id="6" name="Arc 5"/>
          <p:cNvSpPr/>
          <p:nvPr/>
        </p:nvSpPr>
        <p:spPr>
          <a:xfrm>
            <a:off x="1125637" y="2512697"/>
            <a:ext cx="2739474" cy="2739474"/>
          </a:xfrm>
          <a:prstGeom prst="arc">
            <a:avLst>
              <a:gd name="adj1" fmla="val 2609113"/>
              <a:gd name="adj2" fmla="val 7902193"/>
            </a:avLst>
          </a:prstGeom>
          <a:noFill/>
          <a:ln w="50800" cap="flat">
            <a:solidFill>
              <a:srgbClr val="CB4D3D"/>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ar-SA" sz="1800" b="0" i="0" u="none" strike="noStrike" cap="none" spc="0" normalizeH="0" baseline="0">
              <a:ln>
                <a:noFill/>
              </a:ln>
              <a:solidFill>
                <a:srgbClr val="000000"/>
              </a:solidFill>
              <a:effectLst/>
              <a:uFillTx/>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60543" y="1152284"/>
            <a:ext cx="528807" cy="528807"/>
          </a:xfrm>
          <a:prstGeom prst="rect">
            <a:avLst/>
          </a:prstGeom>
        </p:spPr>
      </p:pic>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11511" y="1223891"/>
            <a:ext cx="356010" cy="356010"/>
          </a:xfrm>
          <a:prstGeom prst="rect">
            <a:avLst/>
          </a:prstGeom>
        </p:spPr>
      </p:pic>
      <p:pic>
        <p:nvPicPr>
          <p:cNvPr id="9" name="Picture 8">
            <a:extLst>
              <a:ext uri="{FF2B5EF4-FFF2-40B4-BE49-F238E27FC236}">
                <a16:creationId xmlns:a16="http://schemas.microsoft.com/office/drawing/2014/main" id="{46265662-23B2-4CB0-BE0A-A83E1B17A829}"/>
              </a:ext>
            </a:extLst>
          </p:cNvPr>
          <p:cNvPicPr>
            <a:picLocks noChangeAspect="1"/>
          </p:cNvPicPr>
          <p:nvPr/>
        </p:nvPicPr>
        <p:blipFill>
          <a:blip r:embed="rId6"/>
          <a:stretch>
            <a:fillRect/>
          </a:stretch>
        </p:blipFill>
        <p:spPr>
          <a:xfrm>
            <a:off x="6511738" y="3908108"/>
            <a:ext cx="4634356" cy="2274592"/>
          </a:xfrm>
          <a:prstGeom prst="rect">
            <a:avLst/>
          </a:prstGeom>
        </p:spPr>
      </p:pic>
    </p:spTree>
    <p:extLst>
      <p:ext uri="{BB962C8B-B14F-4D97-AF65-F5344CB8AC3E}">
        <p14:creationId xmlns:p14="http://schemas.microsoft.com/office/powerpoint/2010/main" val="809534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 name="Shape 3184"/>
          <p:cNvSpPr/>
          <p:nvPr/>
        </p:nvSpPr>
        <p:spPr>
          <a:xfrm>
            <a:off x="273253" y="270114"/>
            <a:ext cx="7225817" cy="461661"/>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defRPr sz="2000" b="1">
                <a:solidFill>
                  <a:srgbClr val="3F5765"/>
                </a:solidFill>
                <a:latin typeface="+mn-lt"/>
                <a:ea typeface="+mn-ea"/>
                <a:cs typeface="+mn-cs"/>
                <a:sym typeface="Arial"/>
              </a:defRPr>
            </a:lvl1pPr>
          </a:lstStyle>
          <a:p>
            <a:r>
              <a:rPr lang="en-US" sz="2400" dirty="0"/>
              <a:t>Waste &amp; Inefficiencies in the Healthcare System</a:t>
            </a:r>
            <a:endParaRPr sz="2400" dirty="0"/>
          </a:p>
        </p:txBody>
      </p:sp>
      <p:sp>
        <p:nvSpPr>
          <p:cNvPr id="41" name="Shape 857"/>
          <p:cNvSpPr/>
          <p:nvPr/>
        </p:nvSpPr>
        <p:spPr>
          <a:xfrm>
            <a:off x="1271716" y="1599143"/>
            <a:ext cx="1229404" cy="1229404"/>
          </a:xfrm>
          <a:prstGeom prst="ellipse">
            <a:avLst/>
          </a:prstGeom>
          <a:solidFill>
            <a:srgbClr val="CB4D3D"/>
          </a:solidFill>
          <a:ln w="12700" cap="flat">
            <a:noFill/>
            <a:miter lim="400000"/>
          </a:ln>
          <a:effectLst/>
        </p:spPr>
        <p:txBody>
          <a:bodyPr wrap="square" lIns="45718" tIns="45718" rIns="45718" bIns="45718" numCol="1" anchor="ctr">
            <a:noAutofit/>
          </a:bodyPr>
          <a:lstStyle/>
          <a:p>
            <a:pPr>
              <a:defRPr sz="3600">
                <a:solidFill>
                  <a:srgbClr val="000000"/>
                </a:solidFill>
                <a:latin typeface="+mn-lt"/>
                <a:ea typeface="+mn-ea"/>
                <a:cs typeface="+mn-cs"/>
                <a:sym typeface="Arial"/>
              </a:defRPr>
            </a:pPr>
            <a:endParaRPr sz="2400" dirty="0">
              <a:solidFill>
                <a:schemeClr val="bg1"/>
              </a:solidFill>
              <a:latin typeface="Arial" charset="0"/>
              <a:ea typeface="Arial" charset="0"/>
              <a:cs typeface="Arial" charset="0"/>
            </a:endParaRPr>
          </a:p>
        </p:txBody>
      </p:sp>
      <p:sp>
        <p:nvSpPr>
          <p:cNvPr id="4" name="Rectangle 3"/>
          <p:cNvSpPr/>
          <p:nvPr/>
        </p:nvSpPr>
        <p:spPr>
          <a:xfrm>
            <a:off x="1297762" y="1897527"/>
            <a:ext cx="1247457" cy="461665"/>
          </a:xfrm>
          <a:prstGeom prst="rect">
            <a:avLst/>
          </a:prstGeom>
        </p:spPr>
        <p:txBody>
          <a:bodyPr wrap="none">
            <a:spAutoFit/>
          </a:bodyPr>
          <a:lstStyle/>
          <a:p>
            <a:pPr algn="ctr">
              <a:defRPr sz="3600">
                <a:solidFill>
                  <a:srgbClr val="000000"/>
                </a:solidFill>
                <a:latin typeface="+mn-lt"/>
                <a:ea typeface="+mn-ea"/>
                <a:cs typeface="+mn-cs"/>
                <a:sym typeface="Arial"/>
              </a:defRPr>
            </a:pPr>
            <a:r>
              <a:rPr lang="is-IS" sz="2400" b="1" dirty="0">
                <a:solidFill>
                  <a:schemeClr val="bg1"/>
                </a:solidFill>
                <a:latin typeface="Arial" charset="0"/>
                <a:ea typeface="Arial" charset="0"/>
                <a:cs typeface="Arial" charset="0"/>
                <a:sym typeface="Arial"/>
              </a:rPr>
              <a:t>20-40%</a:t>
            </a:r>
            <a:endParaRPr lang="is-IS" sz="2400" b="1" dirty="0">
              <a:solidFill>
                <a:schemeClr val="bg1"/>
              </a:solidFill>
              <a:latin typeface="Arial" charset="0"/>
              <a:ea typeface="Arial" charset="0"/>
              <a:cs typeface="Arial" charset="0"/>
            </a:endParaRPr>
          </a:p>
        </p:txBody>
      </p:sp>
      <p:sp>
        <p:nvSpPr>
          <p:cNvPr id="5" name="Rectangle 4"/>
          <p:cNvSpPr/>
          <p:nvPr/>
        </p:nvSpPr>
        <p:spPr>
          <a:xfrm>
            <a:off x="430177" y="2862966"/>
            <a:ext cx="3008760" cy="738664"/>
          </a:xfrm>
          <a:prstGeom prst="rect">
            <a:avLst/>
          </a:prstGeom>
        </p:spPr>
        <p:txBody>
          <a:bodyPr wrap="square">
            <a:spAutoFit/>
          </a:bodyPr>
          <a:lstStyle/>
          <a:p>
            <a:pPr algn="ctr"/>
            <a:r>
              <a:rPr lang="en-US" sz="1400" dirty="0">
                <a:solidFill>
                  <a:srgbClr val="3F5765"/>
                </a:solidFill>
                <a:latin typeface="Arial" charset="0"/>
                <a:ea typeface="Arial" charset="0"/>
                <a:cs typeface="Arial" charset="0"/>
              </a:rPr>
              <a:t>of expenditure is </a:t>
            </a:r>
            <a:r>
              <a:rPr lang="en-US" sz="1400" i="1" dirty="0">
                <a:solidFill>
                  <a:srgbClr val="CB4D3D"/>
                </a:solidFill>
                <a:latin typeface="Arial" charset="0"/>
                <a:ea typeface="Arial" charset="0"/>
                <a:cs typeface="Arial" charset="0"/>
              </a:rPr>
              <a:t>wasted</a:t>
            </a:r>
            <a:r>
              <a:rPr lang="en-US" sz="1400" dirty="0">
                <a:solidFill>
                  <a:srgbClr val="FF0000"/>
                </a:solidFill>
                <a:latin typeface="Arial" charset="0"/>
                <a:ea typeface="Arial" charset="0"/>
                <a:cs typeface="Arial" charset="0"/>
              </a:rPr>
              <a:t> </a:t>
            </a:r>
            <a:r>
              <a:rPr lang="en-US" sz="1400" dirty="0">
                <a:solidFill>
                  <a:srgbClr val="3F5765"/>
                </a:solidFill>
                <a:latin typeface="Arial" charset="0"/>
                <a:ea typeface="Arial" charset="0"/>
                <a:cs typeface="Arial" charset="0"/>
              </a:rPr>
              <a:t>due to </a:t>
            </a:r>
            <a:r>
              <a:rPr lang="en-US" sz="1400" dirty="0">
                <a:solidFill>
                  <a:srgbClr val="CB4D3D"/>
                </a:solidFill>
                <a:latin typeface="Arial" charset="0"/>
                <a:ea typeface="Arial" charset="0"/>
                <a:cs typeface="Arial" charset="0"/>
              </a:rPr>
              <a:t>inefficiencies in the healthcare system (WHO)</a:t>
            </a:r>
            <a:endParaRPr lang="ar-SA" sz="1400" dirty="0">
              <a:solidFill>
                <a:srgbClr val="CB4D3D"/>
              </a:solidFill>
              <a:latin typeface="Arial" charset="0"/>
              <a:ea typeface="Arial" charset="0"/>
              <a:cs typeface="Arial"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8413" y="2364978"/>
            <a:ext cx="356010" cy="356010"/>
          </a:xfrm>
          <a:prstGeom prst="rect">
            <a:avLst/>
          </a:prstGeom>
        </p:spPr>
      </p:pic>
      <p:sp>
        <p:nvSpPr>
          <p:cNvPr id="50" name="Shape 857"/>
          <p:cNvSpPr/>
          <p:nvPr/>
        </p:nvSpPr>
        <p:spPr>
          <a:xfrm>
            <a:off x="1271716" y="3897080"/>
            <a:ext cx="1229404" cy="1229404"/>
          </a:xfrm>
          <a:prstGeom prst="ellipse">
            <a:avLst/>
          </a:prstGeom>
          <a:solidFill>
            <a:srgbClr val="42AF2A"/>
          </a:solidFill>
          <a:ln w="12700" cap="flat">
            <a:noFill/>
            <a:miter lim="400000"/>
          </a:ln>
          <a:effectLst/>
        </p:spPr>
        <p:txBody>
          <a:bodyPr wrap="square" lIns="45718" tIns="45718" rIns="45718" bIns="45718" numCol="1" anchor="ctr">
            <a:noAutofit/>
          </a:bodyPr>
          <a:lstStyle/>
          <a:p>
            <a:pPr>
              <a:defRPr sz="3600">
                <a:solidFill>
                  <a:srgbClr val="000000"/>
                </a:solidFill>
                <a:latin typeface="+mn-lt"/>
                <a:ea typeface="+mn-ea"/>
                <a:cs typeface="+mn-cs"/>
                <a:sym typeface="Arial"/>
              </a:defRPr>
            </a:pPr>
            <a:endParaRPr sz="2400" dirty="0">
              <a:solidFill>
                <a:schemeClr val="bg1"/>
              </a:solidFill>
              <a:latin typeface="Arial" charset="0"/>
              <a:ea typeface="Arial" charset="0"/>
              <a:cs typeface="Arial" charset="0"/>
            </a:endParaRPr>
          </a:p>
        </p:txBody>
      </p:sp>
      <p:sp>
        <p:nvSpPr>
          <p:cNvPr id="51" name="Rectangle 50"/>
          <p:cNvSpPr/>
          <p:nvPr/>
        </p:nvSpPr>
        <p:spPr>
          <a:xfrm>
            <a:off x="1402267" y="4195464"/>
            <a:ext cx="955711" cy="461665"/>
          </a:xfrm>
          <a:prstGeom prst="rect">
            <a:avLst/>
          </a:prstGeom>
        </p:spPr>
        <p:txBody>
          <a:bodyPr wrap="none">
            <a:spAutoFit/>
          </a:bodyPr>
          <a:lstStyle/>
          <a:p>
            <a:pPr algn="ctr">
              <a:defRPr sz="3600">
                <a:solidFill>
                  <a:srgbClr val="000000"/>
                </a:solidFill>
                <a:latin typeface="+mn-lt"/>
                <a:ea typeface="+mn-ea"/>
                <a:cs typeface="+mn-cs"/>
                <a:sym typeface="Arial"/>
              </a:defRPr>
            </a:pPr>
            <a:r>
              <a:rPr lang="is-IS" sz="2400" b="1">
                <a:solidFill>
                  <a:schemeClr val="bg1"/>
                </a:solidFill>
                <a:latin typeface="Arial" charset="0"/>
                <a:ea typeface="Arial" charset="0"/>
                <a:cs typeface="Arial" charset="0"/>
                <a:sym typeface="Arial"/>
              </a:rPr>
              <a:t>10/10</a:t>
            </a:r>
            <a:endParaRPr lang="is-IS" sz="2400" dirty="0">
              <a:solidFill>
                <a:schemeClr val="bg1"/>
              </a:solidFill>
              <a:latin typeface="Arial" charset="0"/>
              <a:ea typeface="Arial" charset="0"/>
              <a:cs typeface="Arial" charset="0"/>
            </a:endParaRPr>
          </a:p>
        </p:txBody>
      </p:sp>
      <p:sp>
        <p:nvSpPr>
          <p:cNvPr id="52" name="Rectangle 51"/>
          <p:cNvSpPr/>
          <p:nvPr/>
        </p:nvSpPr>
        <p:spPr>
          <a:xfrm>
            <a:off x="430177" y="5160903"/>
            <a:ext cx="3008760" cy="738664"/>
          </a:xfrm>
          <a:prstGeom prst="rect">
            <a:avLst/>
          </a:prstGeom>
        </p:spPr>
        <p:txBody>
          <a:bodyPr wrap="square">
            <a:spAutoFit/>
          </a:bodyPr>
          <a:lstStyle/>
          <a:p>
            <a:pPr algn="ctr"/>
            <a:r>
              <a:rPr lang="en-US" sz="1400" dirty="0">
                <a:solidFill>
                  <a:srgbClr val="3F5765"/>
                </a:solidFill>
                <a:latin typeface="Arial" charset="0"/>
                <a:ea typeface="Arial" charset="0"/>
                <a:cs typeface="Arial" charset="0"/>
              </a:rPr>
              <a:t>Health IT can help control </a:t>
            </a:r>
            <a:r>
              <a:rPr lang="en-US" sz="1400" dirty="0">
                <a:solidFill>
                  <a:srgbClr val="42AF2A"/>
                </a:solidFill>
                <a:latin typeface="Arial" charset="0"/>
                <a:ea typeface="Arial" charset="0"/>
                <a:cs typeface="Arial" charset="0"/>
              </a:rPr>
              <a:t>10 out of the top 10 </a:t>
            </a:r>
            <a:r>
              <a:rPr lang="en-US" sz="1400" dirty="0">
                <a:solidFill>
                  <a:srgbClr val="3F5765"/>
                </a:solidFill>
                <a:latin typeface="Arial" charset="0"/>
                <a:ea typeface="Arial" charset="0"/>
                <a:cs typeface="Arial" charset="0"/>
              </a:rPr>
              <a:t>leading causes of inefficiencies</a:t>
            </a:r>
            <a:endParaRPr lang="ar-SA" sz="1400" dirty="0">
              <a:solidFill>
                <a:srgbClr val="CB4D3D"/>
              </a:solidFill>
              <a:latin typeface="Arial" charset="0"/>
              <a:ea typeface="Arial" charset="0"/>
              <a:cs typeface="Arial"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5124" y="4644371"/>
            <a:ext cx="389995" cy="389995"/>
          </a:xfrm>
          <a:prstGeom prst="rect">
            <a:avLst/>
          </a:prstGeom>
        </p:spPr>
      </p:pic>
      <p:sp>
        <p:nvSpPr>
          <p:cNvPr id="11" name="Rectangle 10"/>
          <p:cNvSpPr/>
          <p:nvPr/>
        </p:nvSpPr>
        <p:spPr>
          <a:xfrm>
            <a:off x="3687026" y="1459483"/>
            <a:ext cx="8504974" cy="4832092"/>
          </a:xfrm>
          <a:prstGeom prst="rect">
            <a:avLst/>
          </a:prstGeom>
        </p:spPr>
        <p:txBody>
          <a:bodyPr wrap="square">
            <a:spAutoFit/>
          </a:bodyPr>
          <a:lstStyle/>
          <a:p>
            <a:pPr marL="171450" indent="-171450">
              <a:buFont typeface="Arial" charset="0"/>
              <a:buChar char="•"/>
            </a:pPr>
            <a:endParaRPr lang="en-US" sz="1400" b="1" dirty="0">
              <a:solidFill>
                <a:srgbClr val="3F5765"/>
              </a:solidFill>
              <a:latin typeface="Arial" charset="0"/>
              <a:ea typeface="Arial" charset="0"/>
              <a:cs typeface="Arial" charset="0"/>
            </a:endParaRPr>
          </a:p>
          <a:p>
            <a:pPr marL="228600" indent="-228600">
              <a:buFont typeface="+mj-lt"/>
              <a:buAutoNum type="arabicPeriod"/>
            </a:pPr>
            <a:r>
              <a:rPr lang="en-US" sz="1400" b="1" dirty="0">
                <a:solidFill>
                  <a:srgbClr val="3F5765"/>
                </a:solidFill>
                <a:latin typeface="Arial" charset="0"/>
                <a:ea typeface="Arial" charset="0"/>
                <a:cs typeface="Arial" charset="0"/>
              </a:rPr>
              <a:t>Medicines: </a:t>
            </a:r>
            <a:r>
              <a:rPr lang="en-US" sz="1400" dirty="0">
                <a:solidFill>
                  <a:srgbClr val="3F5765"/>
                </a:solidFill>
                <a:latin typeface="Arial" charset="0"/>
                <a:ea typeface="Arial" charset="0"/>
                <a:cs typeface="Arial" charset="0"/>
              </a:rPr>
              <a:t>underuse of generics and higher than necessary prices for medicines</a:t>
            </a:r>
          </a:p>
          <a:p>
            <a:pPr marL="228600" indent="-228600">
              <a:buFont typeface="+mj-lt"/>
              <a:buAutoNum type="arabicPeriod"/>
            </a:pPr>
            <a:endParaRPr lang="en-US" sz="1400" dirty="0">
              <a:solidFill>
                <a:srgbClr val="3F5765"/>
              </a:solidFill>
              <a:latin typeface="Arial" charset="0"/>
              <a:ea typeface="Arial" charset="0"/>
              <a:cs typeface="Arial" charset="0"/>
            </a:endParaRPr>
          </a:p>
          <a:p>
            <a:pPr marL="228600" indent="-228600">
              <a:buFont typeface="+mj-lt"/>
              <a:buAutoNum type="arabicPeriod"/>
            </a:pPr>
            <a:r>
              <a:rPr lang="en-US" sz="1400" b="1" dirty="0">
                <a:solidFill>
                  <a:srgbClr val="0070C0"/>
                </a:solidFill>
                <a:latin typeface="Arial" charset="0"/>
                <a:ea typeface="Arial" charset="0"/>
                <a:cs typeface="Arial" charset="0"/>
              </a:rPr>
              <a:t>Medicines: </a:t>
            </a:r>
            <a:r>
              <a:rPr lang="en-US" sz="1400" dirty="0">
                <a:solidFill>
                  <a:srgbClr val="0070C0"/>
                </a:solidFill>
                <a:latin typeface="Arial" charset="0"/>
                <a:ea typeface="Arial" charset="0"/>
                <a:cs typeface="Arial" charset="0"/>
              </a:rPr>
              <a:t>inappropriate and ineffective use</a:t>
            </a:r>
          </a:p>
          <a:p>
            <a:pPr marL="228600" indent="-228600">
              <a:buFont typeface="+mj-lt"/>
              <a:buAutoNum type="arabicPeriod"/>
            </a:pPr>
            <a:endParaRPr lang="en-US" sz="1400" b="1" dirty="0">
              <a:solidFill>
                <a:srgbClr val="3F5765"/>
              </a:solidFill>
              <a:latin typeface="Arial" charset="0"/>
              <a:ea typeface="Arial" charset="0"/>
              <a:cs typeface="Arial" charset="0"/>
            </a:endParaRPr>
          </a:p>
          <a:p>
            <a:pPr marL="228600" indent="-228600">
              <a:buFont typeface="+mj-lt"/>
              <a:buAutoNum type="arabicPeriod"/>
            </a:pPr>
            <a:r>
              <a:rPr lang="en-US" sz="1400" b="1" dirty="0">
                <a:solidFill>
                  <a:srgbClr val="3F5765"/>
                </a:solidFill>
                <a:latin typeface="Arial" charset="0"/>
                <a:ea typeface="Arial" charset="0"/>
                <a:cs typeface="Arial" charset="0"/>
              </a:rPr>
              <a:t>Healthcare products and services: </a:t>
            </a:r>
            <a:r>
              <a:rPr lang="en-US" sz="1400" dirty="0">
                <a:solidFill>
                  <a:srgbClr val="3F5765"/>
                </a:solidFill>
                <a:latin typeface="Arial" charset="0"/>
                <a:ea typeface="Arial" charset="0"/>
                <a:cs typeface="Arial" charset="0"/>
              </a:rPr>
              <a:t>overuse or supply of equipment, investigations and procedures</a:t>
            </a:r>
          </a:p>
          <a:p>
            <a:pPr marL="228600" indent="-228600">
              <a:buFont typeface="+mj-lt"/>
              <a:buAutoNum type="arabicPeriod"/>
            </a:pPr>
            <a:endParaRPr lang="en-US" sz="1400" dirty="0">
              <a:solidFill>
                <a:srgbClr val="3F5765"/>
              </a:solidFill>
              <a:latin typeface="Arial" charset="0"/>
              <a:ea typeface="Arial" charset="0"/>
              <a:cs typeface="Arial" charset="0"/>
            </a:endParaRPr>
          </a:p>
          <a:p>
            <a:pPr marL="228600" indent="-228600">
              <a:buFont typeface="+mj-lt"/>
              <a:buAutoNum type="arabicPeriod"/>
            </a:pPr>
            <a:r>
              <a:rPr lang="en-US" sz="1400" b="1" dirty="0">
                <a:solidFill>
                  <a:srgbClr val="0070C0"/>
                </a:solidFill>
                <a:latin typeface="Arial" charset="0"/>
                <a:ea typeface="Arial" charset="0"/>
                <a:cs typeface="Arial" charset="0"/>
              </a:rPr>
              <a:t>Healthcare services: </a:t>
            </a:r>
            <a:r>
              <a:rPr lang="en-US" sz="1400" dirty="0">
                <a:solidFill>
                  <a:srgbClr val="0070C0"/>
                </a:solidFill>
                <a:latin typeface="Arial" charset="0"/>
                <a:ea typeface="Arial" charset="0"/>
                <a:cs typeface="Arial" charset="0"/>
              </a:rPr>
              <a:t>inappropriate hospital admissions and length of stay</a:t>
            </a:r>
          </a:p>
          <a:p>
            <a:pPr marL="228600" indent="-228600">
              <a:buFont typeface="+mj-lt"/>
              <a:buAutoNum type="arabicPeriod"/>
            </a:pPr>
            <a:endParaRPr lang="en-US" sz="1400" dirty="0">
              <a:solidFill>
                <a:srgbClr val="3F5765"/>
              </a:solidFill>
              <a:latin typeface="Arial" charset="0"/>
              <a:ea typeface="Arial" charset="0"/>
              <a:cs typeface="Arial" charset="0"/>
            </a:endParaRPr>
          </a:p>
          <a:p>
            <a:pPr marL="228600" indent="-228600">
              <a:buFont typeface="+mj-lt"/>
              <a:buAutoNum type="arabicPeriod"/>
            </a:pPr>
            <a:r>
              <a:rPr lang="en-US" sz="1400" b="1" dirty="0">
                <a:solidFill>
                  <a:srgbClr val="3F5765"/>
                </a:solidFill>
                <a:latin typeface="Arial" charset="0"/>
                <a:ea typeface="Arial" charset="0"/>
                <a:cs typeface="Arial" charset="0"/>
              </a:rPr>
              <a:t>Healthcare services: </a:t>
            </a:r>
            <a:r>
              <a:rPr lang="en-US" sz="1400" dirty="0">
                <a:solidFill>
                  <a:srgbClr val="3F5765"/>
                </a:solidFill>
                <a:latin typeface="Arial" charset="0"/>
                <a:ea typeface="Arial" charset="0"/>
                <a:cs typeface="Arial" charset="0"/>
              </a:rPr>
              <a:t>medical errors and suboptimal quality of care</a:t>
            </a:r>
          </a:p>
          <a:p>
            <a:pPr marL="228600" indent="-228600">
              <a:buFont typeface="+mj-lt"/>
              <a:buAutoNum type="arabicPeriod"/>
            </a:pPr>
            <a:endParaRPr lang="en-US" sz="1400" dirty="0">
              <a:solidFill>
                <a:srgbClr val="3F5765"/>
              </a:solidFill>
              <a:latin typeface="Arial" charset="0"/>
              <a:ea typeface="Arial" charset="0"/>
              <a:cs typeface="Arial" charset="0"/>
            </a:endParaRPr>
          </a:p>
          <a:p>
            <a:pPr marL="228600" indent="-228600">
              <a:buFont typeface="+mj-lt"/>
              <a:buAutoNum type="arabicPeriod"/>
            </a:pPr>
            <a:r>
              <a:rPr lang="en-US" sz="1400" b="1" dirty="0">
                <a:solidFill>
                  <a:srgbClr val="0070C0"/>
                </a:solidFill>
                <a:latin typeface="Arial" charset="0"/>
                <a:ea typeface="Arial" charset="0"/>
                <a:cs typeface="Arial" charset="0"/>
              </a:rPr>
              <a:t>Health system leakages: </a:t>
            </a:r>
            <a:r>
              <a:rPr lang="en-US" sz="1400" dirty="0">
                <a:solidFill>
                  <a:srgbClr val="0070C0"/>
                </a:solidFill>
                <a:latin typeface="Arial" charset="0"/>
                <a:ea typeface="Arial" charset="0"/>
                <a:cs typeface="Arial" charset="0"/>
              </a:rPr>
              <a:t>waste, corruption and fraud</a:t>
            </a:r>
          </a:p>
          <a:p>
            <a:pPr marL="228600" indent="-228600">
              <a:buFont typeface="+mj-lt"/>
              <a:buAutoNum type="arabicPeriod"/>
            </a:pPr>
            <a:endParaRPr lang="en-US" sz="1400" b="1" dirty="0">
              <a:solidFill>
                <a:srgbClr val="3F5765"/>
              </a:solidFill>
              <a:latin typeface="Arial" charset="0"/>
              <a:ea typeface="Arial" charset="0"/>
              <a:cs typeface="Arial" charset="0"/>
            </a:endParaRPr>
          </a:p>
          <a:p>
            <a:pPr marL="228600" indent="-228600">
              <a:buFont typeface="+mj-lt"/>
              <a:buAutoNum type="arabicPeriod"/>
            </a:pPr>
            <a:r>
              <a:rPr lang="en-US" sz="1400" b="1" dirty="0">
                <a:solidFill>
                  <a:srgbClr val="3F5765"/>
                </a:solidFill>
                <a:latin typeface="Arial" charset="0"/>
                <a:ea typeface="Arial" charset="0"/>
                <a:cs typeface="Arial" charset="0"/>
              </a:rPr>
              <a:t>Health interventions: </a:t>
            </a:r>
            <a:r>
              <a:rPr lang="en-US" sz="1400" dirty="0">
                <a:solidFill>
                  <a:srgbClr val="3F5765"/>
                </a:solidFill>
                <a:latin typeface="Arial" charset="0"/>
                <a:ea typeface="Arial" charset="0"/>
                <a:cs typeface="Arial" charset="0"/>
              </a:rPr>
              <a:t>inefficient mix/inappropriate level of strategies</a:t>
            </a:r>
          </a:p>
          <a:p>
            <a:pPr marL="228600" indent="-228600">
              <a:buFont typeface="+mj-lt"/>
              <a:buAutoNum type="arabicPeriod"/>
            </a:pPr>
            <a:endParaRPr lang="en-US" sz="1400" dirty="0">
              <a:solidFill>
                <a:srgbClr val="3F5765"/>
              </a:solidFill>
              <a:latin typeface="Arial" charset="0"/>
              <a:ea typeface="Arial" charset="0"/>
              <a:cs typeface="Arial" charset="0"/>
            </a:endParaRPr>
          </a:p>
          <a:p>
            <a:pPr marL="228600" indent="-228600">
              <a:buFont typeface="+mj-lt"/>
              <a:buAutoNum type="arabicPeriod"/>
            </a:pPr>
            <a:r>
              <a:rPr lang="en-US" sz="1400" b="1" dirty="0">
                <a:solidFill>
                  <a:srgbClr val="0070C0"/>
                </a:solidFill>
                <a:latin typeface="Arial" charset="0"/>
                <a:ea typeface="Arial" charset="0"/>
                <a:cs typeface="Arial" charset="0"/>
              </a:rPr>
              <a:t>Medicines: </a:t>
            </a:r>
            <a:r>
              <a:rPr lang="en-US" sz="1400" dirty="0">
                <a:solidFill>
                  <a:srgbClr val="0070C0"/>
                </a:solidFill>
                <a:latin typeface="Arial" charset="0"/>
                <a:ea typeface="Arial" charset="0"/>
                <a:cs typeface="Arial" charset="0"/>
              </a:rPr>
              <a:t>use of substandard and counterfeit medicines</a:t>
            </a:r>
          </a:p>
          <a:p>
            <a:pPr marL="228600" indent="-228600">
              <a:buFont typeface="+mj-lt"/>
              <a:buAutoNum type="arabicPeriod"/>
            </a:pPr>
            <a:endParaRPr lang="en-US" sz="1400" dirty="0">
              <a:solidFill>
                <a:srgbClr val="3F5765"/>
              </a:solidFill>
              <a:latin typeface="Arial" charset="0"/>
              <a:ea typeface="Arial" charset="0"/>
              <a:cs typeface="Arial" charset="0"/>
            </a:endParaRPr>
          </a:p>
          <a:p>
            <a:pPr marL="228600" indent="-228600">
              <a:buFont typeface="+mj-lt"/>
              <a:buAutoNum type="arabicPeriod"/>
            </a:pPr>
            <a:r>
              <a:rPr lang="en-US" sz="1400" b="1" dirty="0">
                <a:solidFill>
                  <a:srgbClr val="3F5765"/>
                </a:solidFill>
                <a:latin typeface="Arial" charset="0"/>
                <a:ea typeface="Arial" charset="0"/>
                <a:cs typeface="Arial" charset="0"/>
              </a:rPr>
              <a:t>Health workers: </a:t>
            </a:r>
            <a:r>
              <a:rPr lang="en-US" sz="1400" dirty="0">
                <a:solidFill>
                  <a:srgbClr val="3F5765"/>
                </a:solidFill>
                <a:latin typeface="Arial" charset="0"/>
                <a:ea typeface="Arial" charset="0"/>
                <a:cs typeface="Arial" charset="0"/>
              </a:rPr>
              <a:t>inappropriate or costly staff mix, unmotivated workers</a:t>
            </a:r>
          </a:p>
          <a:p>
            <a:pPr marL="228600" indent="-228600">
              <a:buFont typeface="+mj-lt"/>
              <a:buAutoNum type="arabicPeriod"/>
            </a:pPr>
            <a:endParaRPr lang="en-US" sz="1400" dirty="0">
              <a:solidFill>
                <a:srgbClr val="3F5765"/>
              </a:solidFill>
              <a:latin typeface="Arial" charset="0"/>
              <a:ea typeface="Arial" charset="0"/>
              <a:cs typeface="Arial" charset="0"/>
            </a:endParaRPr>
          </a:p>
          <a:p>
            <a:pPr marL="228600" indent="-228600">
              <a:buFont typeface="+mj-lt"/>
              <a:buAutoNum type="arabicPeriod"/>
            </a:pPr>
            <a:r>
              <a:rPr lang="en-US" sz="1400" b="1" dirty="0">
                <a:solidFill>
                  <a:srgbClr val="0070C0"/>
                </a:solidFill>
                <a:latin typeface="Arial" charset="0"/>
                <a:ea typeface="Arial" charset="0"/>
                <a:cs typeface="Arial" charset="0"/>
              </a:rPr>
              <a:t>Healthcare services: </a:t>
            </a:r>
            <a:r>
              <a:rPr lang="en-US" sz="1400" dirty="0">
                <a:solidFill>
                  <a:srgbClr val="0070C0"/>
                </a:solidFill>
                <a:latin typeface="Arial" charset="0"/>
                <a:ea typeface="Arial" charset="0"/>
                <a:cs typeface="Arial" charset="0"/>
              </a:rPr>
              <a:t>inappropriate hospital size (low use of infrastructure)</a:t>
            </a:r>
          </a:p>
          <a:p>
            <a:pPr marL="171450" indent="-171450">
              <a:buFont typeface="Arial" charset="0"/>
              <a:buChar char="•"/>
            </a:pPr>
            <a:endParaRPr lang="en-US" sz="1400" dirty="0">
              <a:solidFill>
                <a:srgbClr val="3F5765"/>
              </a:solidFill>
              <a:latin typeface="Arial" charset="0"/>
              <a:ea typeface="Arial" charset="0"/>
              <a:cs typeface="Arial" charset="0"/>
            </a:endParaRPr>
          </a:p>
          <a:p>
            <a:pPr marL="171450" indent="-171450">
              <a:buFont typeface="Arial" charset="0"/>
              <a:buChar char="•"/>
            </a:pPr>
            <a:endParaRPr lang="en-US" sz="1400" dirty="0">
              <a:solidFill>
                <a:srgbClr val="3F5765"/>
              </a:solidFill>
              <a:latin typeface="Arial" charset="0"/>
              <a:ea typeface="Arial" charset="0"/>
              <a:cs typeface="Arial" charset="0"/>
            </a:endParaRPr>
          </a:p>
        </p:txBody>
      </p:sp>
      <p:sp>
        <p:nvSpPr>
          <p:cNvPr id="12" name="Rectangle 11"/>
          <p:cNvSpPr/>
          <p:nvPr/>
        </p:nvSpPr>
        <p:spPr>
          <a:xfrm>
            <a:off x="3712162" y="1120929"/>
            <a:ext cx="6236908" cy="338554"/>
          </a:xfrm>
          <a:prstGeom prst="rect">
            <a:avLst/>
          </a:prstGeom>
        </p:spPr>
        <p:txBody>
          <a:bodyPr wrap="square">
            <a:spAutoFit/>
          </a:bodyPr>
          <a:lstStyle/>
          <a:p>
            <a:r>
              <a:rPr lang="en-US" sz="1600" b="1" dirty="0">
                <a:solidFill>
                  <a:srgbClr val="00A3E0"/>
                </a:solidFill>
                <a:latin typeface="Arial" charset="0"/>
                <a:ea typeface="Arial" charset="0"/>
                <a:cs typeface="Arial" charset="0"/>
              </a:rPr>
              <a:t>Top Leading causes of Waste in healthcare </a:t>
            </a:r>
            <a:r>
              <a:rPr lang="en-US" sz="1200" b="1" i="1" dirty="0">
                <a:solidFill>
                  <a:srgbClr val="00A3E0"/>
                </a:solidFill>
                <a:latin typeface="Arial" charset="0"/>
                <a:ea typeface="Arial" charset="0"/>
                <a:cs typeface="Arial" charset="0"/>
              </a:rPr>
              <a:t>(as per WHO)</a:t>
            </a:r>
            <a:endParaRPr lang="en-US" sz="1600" b="1" i="1" dirty="0">
              <a:solidFill>
                <a:srgbClr val="00A3E0"/>
              </a:solidFill>
              <a:latin typeface="Arial" charset="0"/>
              <a:ea typeface="Arial" charset="0"/>
              <a:cs typeface="Arial" charset="0"/>
            </a:endParaRPr>
          </a:p>
        </p:txBody>
      </p:sp>
      <p:sp>
        <p:nvSpPr>
          <p:cNvPr id="2" name="TextBox 1">
            <a:extLst>
              <a:ext uri="{FF2B5EF4-FFF2-40B4-BE49-F238E27FC236}">
                <a16:creationId xmlns:a16="http://schemas.microsoft.com/office/drawing/2014/main" id="{3ED68246-9209-4DBD-B368-E3CEF4777E37}"/>
              </a:ext>
            </a:extLst>
          </p:cNvPr>
          <p:cNvSpPr txBox="1"/>
          <p:nvPr/>
        </p:nvSpPr>
        <p:spPr>
          <a:xfrm>
            <a:off x="287870" y="710637"/>
            <a:ext cx="3037046"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chemeClr val="accent1"/>
                </a:solidFill>
                <a:effectLst/>
                <a:uFillTx/>
                <a:latin typeface="+mj-lt"/>
                <a:ea typeface="+mj-ea"/>
                <a:cs typeface="+mj-cs"/>
                <a:sym typeface="Helvetica"/>
              </a:rPr>
              <a:t>Errors, Fraud, Waste and Abuse</a:t>
            </a:r>
          </a:p>
        </p:txBody>
      </p:sp>
    </p:spTree>
    <p:extLst>
      <p:ext uri="{BB962C8B-B14F-4D97-AF65-F5344CB8AC3E}">
        <p14:creationId xmlns:p14="http://schemas.microsoft.com/office/powerpoint/2010/main" val="507388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 name="Shape 3184"/>
          <p:cNvSpPr/>
          <p:nvPr/>
        </p:nvSpPr>
        <p:spPr>
          <a:xfrm>
            <a:off x="317983" y="331658"/>
            <a:ext cx="6790940" cy="461661"/>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defRPr sz="2000" b="1">
                <a:solidFill>
                  <a:srgbClr val="3F5765"/>
                </a:solidFill>
                <a:latin typeface="+mn-lt"/>
                <a:ea typeface="+mn-ea"/>
                <a:cs typeface="+mn-cs"/>
                <a:sym typeface="Arial"/>
              </a:defRPr>
            </a:lvl1pPr>
          </a:lstStyle>
          <a:p>
            <a:r>
              <a:rPr lang="en-US" sz="2400" dirty="0"/>
              <a:t>Our Approach to Minimize Fraud &amp; Abuse</a:t>
            </a:r>
            <a:endParaRPr sz="2400" dirty="0"/>
          </a:p>
        </p:txBody>
      </p:sp>
      <p:sp>
        <p:nvSpPr>
          <p:cNvPr id="4" name="Freeform: Shape 3">
            <a:extLst>
              <a:ext uri="{FF2B5EF4-FFF2-40B4-BE49-F238E27FC236}">
                <a16:creationId xmlns:a16="http://schemas.microsoft.com/office/drawing/2014/main" id="{6E4157A4-3A8E-4BFC-9FFF-A2CF191AEA49}"/>
              </a:ext>
            </a:extLst>
          </p:cNvPr>
          <p:cNvSpPr/>
          <p:nvPr/>
        </p:nvSpPr>
        <p:spPr>
          <a:xfrm>
            <a:off x="6405082" y="1796307"/>
            <a:ext cx="538159" cy="538159"/>
          </a:xfrm>
          <a:custGeom>
            <a:avLst/>
            <a:gdLst>
              <a:gd name="connsiteX0" fmla="*/ 0 w 538159"/>
              <a:gd name="connsiteY0" fmla="*/ 269080 h 538159"/>
              <a:gd name="connsiteX1" fmla="*/ 269080 w 538159"/>
              <a:gd name="connsiteY1" fmla="*/ 0 h 538159"/>
              <a:gd name="connsiteX2" fmla="*/ 538160 w 538159"/>
              <a:gd name="connsiteY2" fmla="*/ 269080 h 538159"/>
              <a:gd name="connsiteX3" fmla="*/ 269080 w 538159"/>
              <a:gd name="connsiteY3" fmla="*/ 538160 h 538159"/>
              <a:gd name="connsiteX4" fmla="*/ 0 w 538159"/>
              <a:gd name="connsiteY4" fmla="*/ 269080 h 538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159" h="538159">
                <a:moveTo>
                  <a:pt x="0" y="269080"/>
                </a:moveTo>
                <a:cubicBezTo>
                  <a:pt x="0" y="120471"/>
                  <a:pt x="120471" y="0"/>
                  <a:pt x="269080" y="0"/>
                </a:cubicBezTo>
                <a:cubicBezTo>
                  <a:pt x="417689" y="0"/>
                  <a:pt x="538160" y="120471"/>
                  <a:pt x="538160" y="269080"/>
                </a:cubicBezTo>
                <a:cubicBezTo>
                  <a:pt x="538160" y="417689"/>
                  <a:pt x="417689" y="538160"/>
                  <a:pt x="269080" y="538160"/>
                </a:cubicBezTo>
                <a:cubicBezTo>
                  <a:pt x="120471" y="538160"/>
                  <a:pt x="0" y="417689"/>
                  <a:pt x="0" y="269080"/>
                </a:cubicBezTo>
                <a:close/>
              </a:path>
            </a:pathLst>
          </a:custGeom>
          <a:solidFill>
            <a:srgbClr val="0070C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4052" tIns="94052" rIns="94052" bIns="94052" numCol="1" spcCol="1270" anchor="ctr" anchorCtr="0">
            <a:noAutofit/>
          </a:bodyPr>
          <a:lstStyle/>
          <a:p>
            <a:pPr marL="0" lvl="0" indent="0" algn="ctr" defTabSz="533400">
              <a:lnSpc>
                <a:spcPct val="90000"/>
              </a:lnSpc>
              <a:spcBef>
                <a:spcPct val="0"/>
              </a:spcBef>
              <a:spcAft>
                <a:spcPct val="35000"/>
              </a:spcAft>
              <a:buNone/>
            </a:pPr>
            <a:r>
              <a:rPr lang="en-US" sz="1200" kern="1200" dirty="0"/>
              <a:t>IT</a:t>
            </a:r>
          </a:p>
        </p:txBody>
      </p:sp>
      <p:sp>
        <p:nvSpPr>
          <p:cNvPr id="5" name="Freeform: Shape 4">
            <a:extLst>
              <a:ext uri="{FF2B5EF4-FFF2-40B4-BE49-F238E27FC236}">
                <a16:creationId xmlns:a16="http://schemas.microsoft.com/office/drawing/2014/main" id="{B304292D-D1FF-442D-AA6A-A5BBF639CFE0}"/>
              </a:ext>
            </a:extLst>
          </p:cNvPr>
          <p:cNvSpPr/>
          <p:nvPr/>
        </p:nvSpPr>
        <p:spPr>
          <a:xfrm>
            <a:off x="7108923" y="1909320"/>
            <a:ext cx="312132" cy="312132"/>
          </a:xfrm>
          <a:custGeom>
            <a:avLst/>
            <a:gdLst>
              <a:gd name="connsiteX0" fmla="*/ 41373 w 312132"/>
              <a:gd name="connsiteY0" fmla="*/ 119359 h 312132"/>
              <a:gd name="connsiteX1" fmla="*/ 119359 w 312132"/>
              <a:gd name="connsiteY1" fmla="*/ 119359 h 312132"/>
              <a:gd name="connsiteX2" fmla="*/ 119359 w 312132"/>
              <a:gd name="connsiteY2" fmla="*/ 41373 h 312132"/>
              <a:gd name="connsiteX3" fmla="*/ 192773 w 312132"/>
              <a:gd name="connsiteY3" fmla="*/ 41373 h 312132"/>
              <a:gd name="connsiteX4" fmla="*/ 192773 w 312132"/>
              <a:gd name="connsiteY4" fmla="*/ 119359 h 312132"/>
              <a:gd name="connsiteX5" fmla="*/ 270759 w 312132"/>
              <a:gd name="connsiteY5" fmla="*/ 119359 h 312132"/>
              <a:gd name="connsiteX6" fmla="*/ 270759 w 312132"/>
              <a:gd name="connsiteY6" fmla="*/ 192773 h 312132"/>
              <a:gd name="connsiteX7" fmla="*/ 192773 w 312132"/>
              <a:gd name="connsiteY7" fmla="*/ 192773 h 312132"/>
              <a:gd name="connsiteX8" fmla="*/ 192773 w 312132"/>
              <a:gd name="connsiteY8" fmla="*/ 270759 h 312132"/>
              <a:gd name="connsiteX9" fmla="*/ 119359 w 312132"/>
              <a:gd name="connsiteY9" fmla="*/ 270759 h 312132"/>
              <a:gd name="connsiteX10" fmla="*/ 119359 w 312132"/>
              <a:gd name="connsiteY10" fmla="*/ 192773 h 312132"/>
              <a:gd name="connsiteX11" fmla="*/ 41373 w 312132"/>
              <a:gd name="connsiteY11" fmla="*/ 192773 h 312132"/>
              <a:gd name="connsiteX12" fmla="*/ 41373 w 312132"/>
              <a:gd name="connsiteY12" fmla="*/ 119359 h 31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2132" h="312132">
                <a:moveTo>
                  <a:pt x="41373" y="119359"/>
                </a:moveTo>
                <a:lnTo>
                  <a:pt x="119359" y="119359"/>
                </a:lnTo>
                <a:lnTo>
                  <a:pt x="119359" y="41373"/>
                </a:lnTo>
                <a:lnTo>
                  <a:pt x="192773" y="41373"/>
                </a:lnTo>
                <a:lnTo>
                  <a:pt x="192773" y="119359"/>
                </a:lnTo>
                <a:lnTo>
                  <a:pt x="270759" y="119359"/>
                </a:lnTo>
                <a:lnTo>
                  <a:pt x="270759" y="192773"/>
                </a:lnTo>
                <a:lnTo>
                  <a:pt x="192773" y="192773"/>
                </a:lnTo>
                <a:lnTo>
                  <a:pt x="192773" y="270759"/>
                </a:lnTo>
                <a:lnTo>
                  <a:pt x="119359" y="270759"/>
                </a:lnTo>
                <a:lnTo>
                  <a:pt x="119359" y="192773"/>
                </a:lnTo>
                <a:lnTo>
                  <a:pt x="41373" y="192773"/>
                </a:lnTo>
                <a:lnTo>
                  <a:pt x="41373" y="119359"/>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41373" tIns="119359" rIns="41373" bIns="11935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6" name="Freeform: Shape 5">
            <a:extLst>
              <a:ext uri="{FF2B5EF4-FFF2-40B4-BE49-F238E27FC236}">
                <a16:creationId xmlns:a16="http://schemas.microsoft.com/office/drawing/2014/main" id="{BF505EE3-2E5D-4682-A2E5-EEA6F140B658}"/>
              </a:ext>
            </a:extLst>
          </p:cNvPr>
          <p:cNvSpPr/>
          <p:nvPr/>
        </p:nvSpPr>
        <p:spPr>
          <a:xfrm>
            <a:off x="7586737" y="1796307"/>
            <a:ext cx="538159" cy="538159"/>
          </a:xfrm>
          <a:custGeom>
            <a:avLst/>
            <a:gdLst>
              <a:gd name="connsiteX0" fmla="*/ 0 w 538159"/>
              <a:gd name="connsiteY0" fmla="*/ 269080 h 538159"/>
              <a:gd name="connsiteX1" fmla="*/ 269080 w 538159"/>
              <a:gd name="connsiteY1" fmla="*/ 0 h 538159"/>
              <a:gd name="connsiteX2" fmla="*/ 538160 w 538159"/>
              <a:gd name="connsiteY2" fmla="*/ 269080 h 538159"/>
              <a:gd name="connsiteX3" fmla="*/ 269080 w 538159"/>
              <a:gd name="connsiteY3" fmla="*/ 538160 h 538159"/>
              <a:gd name="connsiteX4" fmla="*/ 0 w 538159"/>
              <a:gd name="connsiteY4" fmla="*/ 269080 h 538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159" h="538159">
                <a:moveTo>
                  <a:pt x="0" y="269080"/>
                </a:moveTo>
                <a:cubicBezTo>
                  <a:pt x="0" y="120471"/>
                  <a:pt x="120471" y="0"/>
                  <a:pt x="269080" y="0"/>
                </a:cubicBezTo>
                <a:cubicBezTo>
                  <a:pt x="417689" y="0"/>
                  <a:pt x="538160" y="120471"/>
                  <a:pt x="538160" y="269080"/>
                </a:cubicBezTo>
                <a:cubicBezTo>
                  <a:pt x="538160" y="417689"/>
                  <a:pt x="417689" y="538160"/>
                  <a:pt x="269080" y="538160"/>
                </a:cubicBezTo>
                <a:cubicBezTo>
                  <a:pt x="120471" y="538160"/>
                  <a:pt x="0" y="417689"/>
                  <a:pt x="0" y="269080"/>
                </a:cubicBezTo>
                <a:close/>
              </a:path>
            </a:pathLst>
          </a:cu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4052" tIns="94052" rIns="94052" bIns="94052" numCol="1" spcCol="1270" anchor="ctr" anchorCtr="0">
            <a:noAutofit/>
          </a:bodyPr>
          <a:lstStyle/>
          <a:p>
            <a:pPr marL="0" lvl="0" indent="0" algn="ctr" defTabSz="533400">
              <a:lnSpc>
                <a:spcPct val="90000"/>
              </a:lnSpc>
              <a:spcBef>
                <a:spcPct val="0"/>
              </a:spcBef>
              <a:spcAft>
                <a:spcPct val="35000"/>
              </a:spcAft>
              <a:buNone/>
            </a:pPr>
            <a:r>
              <a:rPr lang="en-US" sz="1200" kern="1200" dirty="0"/>
              <a:t>PS</a:t>
            </a:r>
          </a:p>
        </p:txBody>
      </p:sp>
      <p:sp>
        <p:nvSpPr>
          <p:cNvPr id="7" name="Freeform: Shape 6">
            <a:extLst>
              <a:ext uri="{FF2B5EF4-FFF2-40B4-BE49-F238E27FC236}">
                <a16:creationId xmlns:a16="http://schemas.microsoft.com/office/drawing/2014/main" id="{77610B37-A510-423B-82CB-5AEAAF994B22}"/>
              </a:ext>
            </a:extLst>
          </p:cNvPr>
          <p:cNvSpPr/>
          <p:nvPr/>
        </p:nvSpPr>
        <p:spPr>
          <a:xfrm>
            <a:off x="8290578" y="1909320"/>
            <a:ext cx="312132" cy="312132"/>
          </a:xfrm>
          <a:custGeom>
            <a:avLst/>
            <a:gdLst>
              <a:gd name="connsiteX0" fmla="*/ 41373 w 312132"/>
              <a:gd name="connsiteY0" fmla="*/ 119359 h 312132"/>
              <a:gd name="connsiteX1" fmla="*/ 119359 w 312132"/>
              <a:gd name="connsiteY1" fmla="*/ 119359 h 312132"/>
              <a:gd name="connsiteX2" fmla="*/ 119359 w 312132"/>
              <a:gd name="connsiteY2" fmla="*/ 41373 h 312132"/>
              <a:gd name="connsiteX3" fmla="*/ 192773 w 312132"/>
              <a:gd name="connsiteY3" fmla="*/ 41373 h 312132"/>
              <a:gd name="connsiteX4" fmla="*/ 192773 w 312132"/>
              <a:gd name="connsiteY4" fmla="*/ 119359 h 312132"/>
              <a:gd name="connsiteX5" fmla="*/ 270759 w 312132"/>
              <a:gd name="connsiteY5" fmla="*/ 119359 h 312132"/>
              <a:gd name="connsiteX6" fmla="*/ 270759 w 312132"/>
              <a:gd name="connsiteY6" fmla="*/ 192773 h 312132"/>
              <a:gd name="connsiteX7" fmla="*/ 192773 w 312132"/>
              <a:gd name="connsiteY7" fmla="*/ 192773 h 312132"/>
              <a:gd name="connsiteX8" fmla="*/ 192773 w 312132"/>
              <a:gd name="connsiteY8" fmla="*/ 270759 h 312132"/>
              <a:gd name="connsiteX9" fmla="*/ 119359 w 312132"/>
              <a:gd name="connsiteY9" fmla="*/ 270759 h 312132"/>
              <a:gd name="connsiteX10" fmla="*/ 119359 w 312132"/>
              <a:gd name="connsiteY10" fmla="*/ 192773 h 312132"/>
              <a:gd name="connsiteX11" fmla="*/ 41373 w 312132"/>
              <a:gd name="connsiteY11" fmla="*/ 192773 h 312132"/>
              <a:gd name="connsiteX12" fmla="*/ 41373 w 312132"/>
              <a:gd name="connsiteY12" fmla="*/ 119359 h 31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2132" h="312132">
                <a:moveTo>
                  <a:pt x="41373" y="119359"/>
                </a:moveTo>
                <a:lnTo>
                  <a:pt x="119359" y="119359"/>
                </a:lnTo>
                <a:lnTo>
                  <a:pt x="119359" y="41373"/>
                </a:lnTo>
                <a:lnTo>
                  <a:pt x="192773" y="41373"/>
                </a:lnTo>
                <a:lnTo>
                  <a:pt x="192773" y="119359"/>
                </a:lnTo>
                <a:lnTo>
                  <a:pt x="270759" y="119359"/>
                </a:lnTo>
                <a:lnTo>
                  <a:pt x="270759" y="192773"/>
                </a:lnTo>
                <a:lnTo>
                  <a:pt x="192773" y="192773"/>
                </a:lnTo>
                <a:lnTo>
                  <a:pt x="192773" y="270759"/>
                </a:lnTo>
                <a:lnTo>
                  <a:pt x="119359" y="270759"/>
                </a:lnTo>
                <a:lnTo>
                  <a:pt x="119359" y="192773"/>
                </a:lnTo>
                <a:lnTo>
                  <a:pt x="41373" y="192773"/>
                </a:lnTo>
                <a:lnTo>
                  <a:pt x="41373" y="119359"/>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41373" tIns="119359" rIns="41373" bIns="11935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8" name="Freeform: Shape 7">
            <a:extLst>
              <a:ext uri="{FF2B5EF4-FFF2-40B4-BE49-F238E27FC236}">
                <a16:creationId xmlns:a16="http://schemas.microsoft.com/office/drawing/2014/main" id="{0FE424D5-E590-458E-8F80-9FA85C812CBE}"/>
              </a:ext>
            </a:extLst>
          </p:cNvPr>
          <p:cNvSpPr/>
          <p:nvPr/>
        </p:nvSpPr>
        <p:spPr>
          <a:xfrm>
            <a:off x="8768392" y="1796307"/>
            <a:ext cx="538159" cy="538159"/>
          </a:xfrm>
          <a:custGeom>
            <a:avLst/>
            <a:gdLst>
              <a:gd name="connsiteX0" fmla="*/ 0 w 538159"/>
              <a:gd name="connsiteY0" fmla="*/ 269080 h 538159"/>
              <a:gd name="connsiteX1" fmla="*/ 269080 w 538159"/>
              <a:gd name="connsiteY1" fmla="*/ 0 h 538159"/>
              <a:gd name="connsiteX2" fmla="*/ 538160 w 538159"/>
              <a:gd name="connsiteY2" fmla="*/ 269080 h 538159"/>
              <a:gd name="connsiteX3" fmla="*/ 269080 w 538159"/>
              <a:gd name="connsiteY3" fmla="*/ 538160 h 538159"/>
              <a:gd name="connsiteX4" fmla="*/ 0 w 538159"/>
              <a:gd name="connsiteY4" fmla="*/ 269080 h 538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159" h="538159">
                <a:moveTo>
                  <a:pt x="0" y="269080"/>
                </a:moveTo>
                <a:cubicBezTo>
                  <a:pt x="0" y="120471"/>
                  <a:pt x="120471" y="0"/>
                  <a:pt x="269080" y="0"/>
                </a:cubicBezTo>
                <a:cubicBezTo>
                  <a:pt x="417689" y="0"/>
                  <a:pt x="538160" y="120471"/>
                  <a:pt x="538160" y="269080"/>
                </a:cubicBezTo>
                <a:cubicBezTo>
                  <a:pt x="538160" y="417689"/>
                  <a:pt x="417689" y="538160"/>
                  <a:pt x="269080" y="538160"/>
                </a:cubicBezTo>
                <a:cubicBezTo>
                  <a:pt x="120471" y="538160"/>
                  <a:pt x="0" y="417689"/>
                  <a:pt x="0" y="269080"/>
                </a:cubicBezTo>
                <a:close/>
              </a:path>
            </a:pathLst>
          </a:cu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4052" tIns="94052" rIns="94052" bIns="94052" numCol="1" spcCol="1270" anchor="ctr" anchorCtr="0">
            <a:noAutofit/>
          </a:bodyPr>
          <a:lstStyle/>
          <a:p>
            <a:pPr marL="0" lvl="0" indent="0" algn="ctr" defTabSz="533400">
              <a:lnSpc>
                <a:spcPct val="90000"/>
              </a:lnSpc>
              <a:spcBef>
                <a:spcPct val="0"/>
              </a:spcBef>
              <a:spcAft>
                <a:spcPct val="35000"/>
              </a:spcAft>
              <a:buNone/>
            </a:pPr>
            <a:r>
              <a:rPr lang="en-US" sz="1200" kern="1200" dirty="0"/>
              <a:t>EDU</a:t>
            </a:r>
          </a:p>
        </p:txBody>
      </p:sp>
      <p:sp>
        <p:nvSpPr>
          <p:cNvPr id="9" name="Freeform: Shape 8">
            <a:extLst>
              <a:ext uri="{FF2B5EF4-FFF2-40B4-BE49-F238E27FC236}">
                <a16:creationId xmlns:a16="http://schemas.microsoft.com/office/drawing/2014/main" id="{C3CE708F-8BAF-4BDE-AA5C-4C1BF76570EF}"/>
              </a:ext>
            </a:extLst>
          </p:cNvPr>
          <p:cNvSpPr/>
          <p:nvPr/>
        </p:nvSpPr>
        <p:spPr>
          <a:xfrm>
            <a:off x="9472233" y="1909320"/>
            <a:ext cx="312132" cy="312132"/>
          </a:xfrm>
          <a:custGeom>
            <a:avLst/>
            <a:gdLst>
              <a:gd name="connsiteX0" fmla="*/ 41373 w 312132"/>
              <a:gd name="connsiteY0" fmla="*/ 119359 h 312132"/>
              <a:gd name="connsiteX1" fmla="*/ 119359 w 312132"/>
              <a:gd name="connsiteY1" fmla="*/ 119359 h 312132"/>
              <a:gd name="connsiteX2" fmla="*/ 119359 w 312132"/>
              <a:gd name="connsiteY2" fmla="*/ 41373 h 312132"/>
              <a:gd name="connsiteX3" fmla="*/ 192773 w 312132"/>
              <a:gd name="connsiteY3" fmla="*/ 41373 h 312132"/>
              <a:gd name="connsiteX4" fmla="*/ 192773 w 312132"/>
              <a:gd name="connsiteY4" fmla="*/ 119359 h 312132"/>
              <a:gd name="connsiteX5" fmla="*/ 270759 w 312132"/>
              <a:gd name="connsiteY5" fmla="*/ 119359 h 312132"/>
              <a:gd name="connsiteX6" fmla="*/ 270759 w 312132"/>
              <a:gd name="connsiteY6" fmla="*/ 192773 h 312132"/>
              <a:gd name="connsiteX7" fmla="*/ 192773 w 312132"/>
              <a:gd name="connsiteY7" fmla="*/ 192773 h 312132"/>
              <a:gd name="connsiteX8" fmla="*/ 192773 w 312132"/>
              <a:gd name="connsiteY8" fmla="*/ 270759 h 312132"/>
              <a:gd name="connsiteX9" fmla="*/ 119359 w 312132"/>
              <a:gd name="connsiteY9" fmla="*/ 270759 h 312132"/>
              <a:gd name="connsiteX10" fmla="*/ 119359 w 312132"/>
              <a:gd name="connsiteY10" fmla="*/ 192773 h 312132"/>
              <a:gd name="connsiteX11" fmla="*/ 41373 w 312132"/>
              <a:gd name="connsiteY11" fmla="*/ 192773 h 312132"/>
              <a:gd name="connsiteX12" fmla="*/ 41373 w 312132"/>
              <a:gd name="connsiteY12" fmla="*/ 119359 h 31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2132" h="312132">
                <a:moveTo>
                  <a:pt x="41373" y="119359"/>
                </a:moveTo>
                <a:lnTo>
                  <a:pt x="119359" y="119359"/>
                </a:lnTo>
                <a:lnTo>
                  <a:pt x="119359" y="41373"/>
                </a:lnTo>
                <a:lnTo>
                  <a:pt x="192773" y="41373"/>
                </a:lnTo>
                <a:lnTo>
                  <a:pt x="192773" y="119359"/>
                </a:lnTo>
                <a:lnTo>
                  <a:pt x="270759" y="119359"/>
                </a:lnTo>
                <a:lnTo>
                  <a:pt x="270759" y="192773"/>
                </a:lnTo>
                <a:lnTo>
                  <a:pt x="192773" y="192773"/>
                </a:lnTo>
                <a:lnTo>
                  <a:pt x="192773" y="270759"/>
                </a:lnTo>
                <a:lnTo>
                  <a:pt x="119359" y="270759"/>
                </a:lnTo>
                <a:lnTo>
                  <a:pt x="119359" y="192773"/>
                </a:lnTo>
                <a:lnTo>
                  <a:pt x="41373" y="192773"/>
                </a:lnTo>
                <a:lnTo>
                  <a:pt x="41373" y="119359"/>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41373" tIns="119359" rIns="41373" bIns="11935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0" name="Freeform: Shape 9">
            <a:extLst>
              <a:ext uri="{FF2B5EF4-FFF2-40B4-BE49-F238E27FC236}">
                <a16:creationId xmlns:a16="http://schemas.microsoft.com/office/drawing/2014/main" id="{8B3FAA65-6B6C-48F0-978D-38EC8F953B0C}"/>
              </a:ext>
            </a:extLst>
          </p:cNvPr>
          <p:cNvSpPr/>
          <p:nvPr/>
        </p:nvSpPr>
        <p:spPr>
          <a:xfrm>
            <a:off x="9950047" y="1796307"/>
            <a:ext cx="538159" cy="538159"/>
          </a:xfrm>
          <a:custGeom>
            <a:avLst/>
            <a:gdLst>
              <a:gd name="connsiteX0" fmla="*/ 0 w 538159"/>
              <a:gd name="connsiteY0" fmla="*/ 269080 h 538159"/>
              <a:gd name="connsiteX1" fmla="*/ 269080 w 538159"/>
              <a:gd name="connsiteY1" fmla="*/ 0 h 538159"/>
              <a:gd name="connsiteX2" fmla="*/ 538160 w 538159"/>
              <a:gd name="connsiteY2" fmla="*/ 269080 h 538159"/>
              <a:gd name="connsiteX3" fmla="*/ 269080 w 538159"/>
              <a:gd name="connsiteY3" fmla="*/ 538160 h 538159"/>
              <a:gd name="connsiteX4" fmla="*/ 0 w 538159"/>
              <a:gd name="connsiteY4" fmla="*/ 269080 h 538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159" h="538159">
                <a:moveTo>
                  <a:pt x="0" y="269080"/>
                </a:moveTo>
                <a:cubicBezTo>
                  <a:pt x="0" y="120471"/>
                  <a:pt x="120471" y="0"/>
                  <a:pt x="269080" y="0"/>
                </a:cubicBezTo>
                <a:cubicBezTo>
                  <a:pt x="417689" y="0"/>
                  <a:pt x="538160" y="120471"/>
                  <a:pt x="538160" y="269080"/>
                </a:cubicBezTo>
                <a:cubicBezTo>
                  <a:pt x="538160" y="417689"/>
                  <a:pt x="417689" y="538160"/>
                  <a:pt x="269080" y="538160"/>
                </a:cubicBezTo>
                <a:cubicBezTo>
                  <a:pt x="120471" y="538160"/>
                  <a:pt x="0" y="417689"/>
                  <a:pt x="0" y="269080"/>
                </a:cubicBezTo>
                <a:close/>
              </a:path>
            </a:pathLst>
          </a:custGeom>
          <a:solidFill>
            <a:srgbClr val="62859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4052" tIns="94052" rIns="94052" bIns="94052" numCol="1" spcCol="1270" anchor="ctr" anchorCtr="0">
            <a:noAutofit/>
          </a:bodyPr>
          <a:lstStyle/>
          <a:p>
            <a:pPr marL="0" lvl="0" indent="0" algn="ctr" defTabSz="533400">
              <a:lnSpc>
                <a:spcPct val="90000"/>
              </a:lnSpc>
              <a:spcBef>
                <a:spcPct val="0"/>
              </a:spcBef>
              <a:spcAft>
                <a:spcPct val="35000"/>
              </a:spcAft>
              <a:buNone/>
            </a:pPr>
            <a:r>
              <a:rPr lang="en-US" sz="1200" kern="1200" dirty="0"/>
              <a:t>REG</a:t>
            </a:r>
          </a:p>
        </p:txBody>
      </p:sp>
      <p:sp>
        <p:nvSpPr>
          <p:cNvPr id="11" name="Freeform: Shape 10">
            <a:extLst>
              <a:ext uri="{FF2B5EF4-FFF2-40B4-BE49-F238E27FC236}">
                <a16:creationId xmlns:a16="http://schemas.microsoft.com/office/drawing/2014/main" id="{1F157365-3C41-428D-A420-FB7FF7BFA929}"/>
              </a:ext>
            </a:extLst>
          </p:cNvPr>
          <p:cNvSpPr/>
          <p:nvPr/>
        </p:nvSpPr>
        <p:spPr>
          <a:xfrm>
            <a:off x="10653888" y="1909320"/>
            <a:ext cx="312132" cy="312132"/>
          </a:xfrm>
          <a:custGeom>
            <a:avLst/>
            <a:gdLst>
              <a:gd name="connsiteX0" fmla="*/ 41373 w 312132"/>
              <a:gd name="connsiteY0" fmla="*/ 64299 h 312132"/>
              <a:gd name="connsiteX1" fmla="*/ 270759 w 312132"/>
              <a:gd name="connsiteY1" fmla="*/ 64299 h 312132"/>
              <a:gd name="connsiteX2" fmla="*/ 270759 w 312132"/>
              <a:gd name="connsiteY2" fmla="*/ 137713 h 312132"/>
              <a:gd name="connsiteX3" fmla="*/ 41373 w 312132"/>
              <a:gd name="connsiteY3" fmla="*/ 137713 h 312132"/>
              <a:gd name="connsiteX4" fmla="*/ 41373 w 312132"/>
              <a:gd name="connsiteY4" fmla="*/ 64299 h 312132"/>
              <a:gd name="connsiteX5" fmla="*/ 41373 w 312132"/>
              <a:gd name="connsiteY5" fmla="*/ 174419 h 312132"/>
              <a:gd name="connsiteX6" fmla="*/ 270759 w 312132"/>
              <a:gd name="connsiteY6" fmla="*/ 174419 h 312132"/>
              <a:gd name="connsiteX7" fmla="*/ 270759 w 312132"/>
              <a:gd name="connsiteY7" fmla="*/ 247833 h 312132"/>
              <a:gd name="connsiteX8" fmla="*/ 41373 w 312132"/>
              <a:gd name="connsiteY8" fmla="*/ 247833 h 312132"/>
              <a:gd name="connsiteX9" fmla="*/ 41373 w 312132"/>
              <a:gd name="connsiteY9" fmla="*/ 174419 h 31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132" h="312132">
                <a:moveTo>
                  <a:pt x="41373" y="64299"/>
                </a:moveTo>
                <a:lnTo>
                  <a:pt x="270759" y="64299"/>
                </a:lnTo>
                <a:lnTo>
                  <a:pt x="270759" y="137713"/>
                </a:lnTo>
                <a:lnTo>
                  <a:pt x="41373" y="137713"/>
                </a:lnTo>
                <a:lnTo>
                  <a:pt x="41373" y="64299"/>
                </a:lnTo>
                <a:close/>
                <a:moveTo>
                  <a:pt x="41373" y="174419"/>
                </a:moveTo>
                <a:lnTo>
                  <a:pt x="270759" y="174419"/>
                </a:lnTo>
                <a:lnTo>
                  <a:pt x="270759" y="247833"/>
                </a:lnTo>
                <a:lnTo>
                  <a:pt x="41373" y="247833"/>
                </a:lnTo>
                <a:lnTo>
                  <a:pt x="41373" y="174419"/>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41373" tIns="64299" rIns="41373" bIns="64299" numCol="1" spcCol="1270" anchor="ctr" anchorCtr="0">
            <a:noAutofit/>
          </a:bodyPr>
          <a:lstStyle/>
          <a:p>
            <a:pPr marL="0" lvl="0" indent="0" algn="ctr" defTabSz="577850">
              <a:lnSpc>
                <a:spcPct val="90000"/>
              </a:lnSpc>
              <a:spcBef>
                <a:spcPct val="0"/>
              </a:spcBef>
              <a:spcAft>
                <a:spcPct val="35000"/>
              </a:spcAft>
              <a:buNone/>
            </a:pPr>
            <a:endParaRPr lang="en-US" sz="1300" kern="1200"/>
          </a:p>
        </p:txBody>
      </p:sp>
      <p:sp>
        <p:nvSpPr>
          <p:cNvPr id="12" name="Freeform: Shape 11">
            <a:extLst>
              <a:ext uri="{FF2B5EF4-FFF2-40B4-BE49-F238E27FC236}">
                <a16:creationId xmlns:a16="http://schemas.microsoft.com/office/drawing/2014/main" id="{BCE7A00F-7395-4E1E-AFFE-583B3961D339}"/>
              </a:ext>
            </a:extLst>
          </p:cNvPr>
          <p:cNvSpPr/>
          <p:nvPr/>
        </p:nvSpPr>
        <p:spPr>
          <a:xfrm>
            <a:off x="11131699" y="1796307"/>
            <a:ext cx="538159" cy="538159"/>
          </a:xfrm>
          <a:custGeom>
            <a:avLst/>
            <a:gdLst>
              <a:gd name="connsiteX0" fmla="*/ 0 w 538159"/>
              <a:gd name="connsiteY0" fmla="*/ 269080 h 538159"/>
              <a:gd name="connsiteX1" fmla="*/ 269080 w 538159"/>
              <a:gd name="connsiteY1" fmla="*/ 0 h 538159"/>
              <a:gd name="connsiteX2" fmla="*/ 538160 w 538159"/>
              <a:gd name="connsiteY2" fmla="*/ 269080 h 538159"/>
              <a:gd name="connsiteX3" fmla="*/ 269080 w 538159"/>
              <a:gd name="connsiteY3" fmla="*/ 538160 h 538159"/>
              <a:gd name="connsiteX4" fmla="*/ 0 w 538159"/>
              <a:gd name="connsiteY4" fmla="*/ 269080 h 538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159" h="538159">
                <a:moveTo>
                  <a:pt x="0" y="269080"/>
                </a:moveTo>
                <a:cubicBezTo>
                  <a:pt x="0" y="120471"/>
                  <a:pt x="120471" y="0"/>
                  <a:pt x="269080" y="0"/>
                </a:cubicBezTo>
                <a:cubicBezTo>
                  <a:pt x="417689" y="0"/>
                  <a:pt x="538160" y="120471"/>
                  <a:pt x="538160" y="269080"/>
                </a:cubicBezTo>
                <a:cubicBezTo>
                  <a:pt x="538160" y="417689"/>
                  <a:pt x="417689" y="538160"/>
                  <a:pt x="269080" y="538160"/>
                </a:cubicBezTo>
                <a:cubicBezTo>
                  <a:pt x="120471" y="538160"/>
                  <a:pt x="0" y="417689"/>
                  <a:pt x="0" y="269080"/>
                </a:cubicBezTo>
                <a:close/>
              </a:path>
            </a:pathLst>
          </a:custGeom>
          <a:solidFill>
            <a:schemeClr val="tx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4052" tIns="94052" rIns="94052" bIns="94052" numCol="1" spcCol="1270" anchor="ctr" anchorCtr="0">
            <a:noAutofit/>
          </a:bodyPr>
          <a:lstStyle/>
          <a:p>
            <a:pPr marL="0" lvl="0" indent="0" algn="ctr" defTabSz="533400">
              <a:lnSpc>
                <a:spcPct val="90000"/>
              </a:lnSpc>
              <a:spcBef>
                <a:spcPct val="0"/>
              </a:spcBef>
              <a:spcAft>
                <a:spcPct val="35000"/>
              </a:spcAft>
              <a:buNone/>
            </a:pPr>
            <a:r>
              <a:rPr lang="en-US" sz="1200" kern="1200" dirty="0"/>
              <a:t>EMA</a:t>
            </a:r>
          </a:p>
        </p:txBody>
      </p:sp>
      <p:sp>
        <p:nvSpPr>
          <p:cNvPr id="64" name="TextBox 63">
            <a:extLst>
              <a:ext uri="{FF2B5EF4-FFF2-40B4-BE49-F238E27FC236}">
                <a16:creationId xmlns:a16="http://schemas.microsoft.com/office/drawing/2014/main" id="{153959AD-1FA1-4CDB-828A-8A31891073B5}"/>
              </a:ext>
            </a:extLst>
          </p:cNvPr>
          <p:cNvSpPr txBox="1"/>
          <p:nvPr/>
        </p:nvSpPr>
        <p:spPr>
          <a:xfrm>
            <a:off x="8650527" y="2301170"/>
            <a:ext cx="773606"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B0F0"/>
                </a:solidFill>
                <a:effectLst/>
                <a:uFillTx/>
                <a:latin typeface="+mj-lt"/>
                <a:ea typeface="+mj-ea"/>
                <a:cs typeface="+mj-cs"/>
                <a:sym typeface="Helvetica"/>
              </a:rPr>
              <a:t>Education</a:t>
            </a:r>
          </a:p>
        </p:txBody>
      </p:sp>
      <p:sp>
        <p:nvSpPr>
          <p:cNvPr id="65" name="TextBox 64">
            <a:extLst>
              <a:ext uri="{FF2B5EF4-FFF2-40B4-BE49-F238E27FC236}">
                <a16:creationId xmlns:a16="http://schemas.microsoft.com/office/drawing/2014/main" id="{73107F7A-3A0F-4F63-BC4C-36C1C2258504}"/>
              </a:ext>
            </a:extLst>
          </p:cNvPr>
          <p:cNvSpPr txBox="1"/>
          <p:nvPr/>
        </p:nvSpPr>
        <p:spPr>
          <a:xfrm>
            <a:off x="6315068" y="2301170"/>
            <a:ext cx="718187"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200" dirty="0">
                <a:solidFill>
                  <a:schemeClr val="accent2"/>
                </a:solidFill>
              </a:rPr>
              <a:t>IT Solutions</a:t>
            </a:r>
            <a:endParaRPr kumimoji="0" lang="en-US" sz="1200" b="0" i="0" u="none" strike="noStrike" cap="none" spc="0" normalizeH="0" baseline="0" dirty="0">
              <a:ln>
                <a:noFill/>
              </a:ln>
              <a:solidFill>
                <a:schemeClr val="accent2"/>
              </a:solidFill>
              <a:effectLst/>
              <a:uFillTx/>
              <a:latin typeface="+mj-lt"/>
              <a:ea typeface="+mj-ea"/>
              <a:cs typeface="+mj-cs"/>
              <a:sym typeface="Helvetica"/>
            </a:endParaRPr>
          </a:p>
        </p:txBody>
      </p:sp>
      <p:sp>
        <p:nvSpPr>
          <p:cNvPr id="66" name="TextBox 65">
            <a:extLst>
              <a:ext uri="{FF2B5EF4-FFF2-40B4-BE49-F238E27FC236}">
                <a16:creationId xmlns:a16="http://schemas.microsoft.com/office/drawing/2014/main" id="{3EDF2A9D-A87A-48CA-B0C3-96E6DA999D50}"/>
              </a:ext>
            </a:extLst>
          </p:cNvPr>
          <p:cNvSpPr txBox="1"/>
          <p:nvPr/>
        </p:nvSpPr>
        <p:spPr>
          <a:xfrm>
            <a:off x="7379596" y="2301170"/>
            <a:ext cx="935508"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200" dirty="0">
                <a:solidFill>
                  <a:schemeClr val="accent6">
                    <a:lumMod val="75000"/>
                  </a:schemeClr>
                </a:solidFill>
              </a:rPr>
              <a:t>Professional</a:t>
            </a:r>
          </a:p>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accent6">
                    <a:lumMod val="75000"/>
                  </a:schemeClr>
                </a:solidFill>
                <a:effectLst/>
                <a:uFillTx/>
                <a:latin typeface="+mj-lt"/>
                <a:ea typeface="+mj-ea"/>
                <a:cs typeface="+mj-cs"/>
                <a:sym typeface="Helvetica"/>
              </a:rPr>
              <a:t>Services</a:t>
            </a:r>
          </a:p>
        </p:txBody>
      </p:sp>
      <p:sp>
        <p:nvSpPr>
          <p:cNvPr id="67" name="TextBox 66">
            <a:extLst>
              <a:ext uri="{FF2B5EF4-FFF2-40B4-BE49-F238E27FC236}">
                <a16:creationId xmlns:a16="http://schemas.microsoft.com/office/drawing/2014/main" id="{4301F3D2-DB7D-4DEC-BBCB-D803C04B10A5}"/>
              </a:ext>
            </a:extLst>
          </p:cNvPr>
          <p:cNvSpPr txBox="1"/>
          <p:nvPr/>
        </p:nvSpPr>
        <p:spPr>
          <a:xfrm>
            <a:off x="9824422" y="2301169"/>
            <a:ext cx="832916"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200" dirty="0">
                <a:solidFill>
                  <a:srgbClr val="628597"/>
                </a:solidFill>
              </a:rPr>
              <a:t>Regulatory</a:t>
            </a:r>
          </a:p>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628597"/>
                </a:solidFill>
                <a:effectLst/>
                <a:uFillTx/>
                <a:latin typeface="+mj-lt"/>
                <a:ea typeface="+mj-ea"/>
                <a:cs typeface="+mj-cs"/>
                <a:sym typeface="Helvetica"/>
              </a:rPr>
              <a:t>Support</a:t>
            </a:r>
          </a:p>
        </p:txBody>
      </p:sp>
      <p:sp>
        <p:nvSpPr>
          <p:cNvPr id="68" name="TextBox 67">
            <a:extLst>
              <a:ext uri="{FF2B5EF4-FFF2-40B4-BE49-F238E27FC236}">
                <a16:creationId xmlns:a16="http://schemas.microsoft.com/office/drawing/2014/main" id="{D33EE53B-5782-4F79-BFDD-56B17D03792F}"/>
              </a:ext>
            </a:extLst>
          </p:cNvPr>
          <p:cNvSpPr txBox="1"/>
          <p:nvPr/>
        </p:nvSpPr>
        <p:spPr>
          <a:xfrm>
            <a:off x="10929016" y="2301170"/>
            <a:ext cx="943524"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200" dirty="0">
                <a:solidFill>
                  <a:srgbClr val="002060"/>
                </a:solidFill>
              </a:rPr>
              <a:t>EFWA</a:t>
            </a:r>
          </a:p>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2060"/>
                </a:solidFill>
                <a:effectLst/>
                <a:uFillTx/>
                <a:latin typeface="+mj-lt"/>
                <a:ea typeface="+mj-ea"/>
                <a:cs typeface="+mj-cs"/>
                <a:sym typeface="Helvetica"/>
              </a:rPr>
              <a:t>Minimization</a:t>
            </a:r>
          </a:p>
          <a:p>
            <a:pPr marL="0" marR="0" indent="0" algn="ctr" defTabSz="914400" rtl="0" fontAlgn="auto" latinLnBrk="0" hangingPunct="0">
              <a:lnSpc>
                <a:spcPct val="100000"/>
              </a:lnSpc>
              <a:spcBef>
                <a:spcPts val="0"/>
              </a:spcBef>
              <a:spcAft>
                <a:spcPts val="0"/>
              </a:spcAft>
              <a:buClrTx/>
              <a:buSzTx/>
              <a:buFontTx/>
              <a:buNone/>
              <a:tabLst/>
            </a:pPr>
            <a:r>
              <a:rPr lang="en-US" sz="1200" dirty="0">
                <a:solidFill>
                  <a:srgbClr val="002060"/>
                </a:solidFill>
              </a:rPr>
              <a:t>Approach</a:t>
            </a:r>
            <a:endParaRPr kumimoji="0" lang="en-US" sz="1200" b="0" i="0" u="none" strike="noStrike" cap="none" spc="0" normalizeH="0" baseline="0" dirty="0">
              <a:ln>
                <a:noFill/>
              </a:ln>
              <a:solidFill>
                <a:srgbClr val="002060"/>
              </a:solidFill>
              <a:effectLst/>
              <a:uFillTx/>
              <a:sym typeface="Helvetica"/>
            </a:endParaRPr>
          </a:p>
        </p:txBody>
      </p:sp>
      <p:sp>
        <p:nvSpPr>
          <p:cNvPr id="69" name="Rectangle 68">
            <a:extLst>
              <a:ext uri="{FF2B5EF4-FFF2-40B4-BE49-F238E27FC236}">
                <a16:creationId xmlns:a16="http://schemas.microsoft.com/office/drawing/2014/main" id="{47D56CD2-8154-46D1-8899-27AEBB8737D9}"/>
              </a:ext>
            </a:extLst>
          </p:cNvPr>
          <p:cNvSpPr/>
          <p:nvPr/>
        </p:nvSpPr>
        <p:spPr>
          <a:xfrm>
            <a:off x="6474812" y="1597741"/>
            <a:ext cx="5486400" cy="45719"/>
          </a:xfrm>
          <a:prstGeom prst="rect">
            <a:avLst/>
          </a:prstGeom>
          <a:solidFill>
            <a:schemeClr val="bg1">
              <a:lumMod val="50000"/>
            </a:schemeClr>
          </a:solidFill>
          <a:ln w="25400" cap="flat">
            <a:solidFill>
              <a:schemeClr val="bg1">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2B3A42"/>
              </a:solidFill>
              <a:effectLst/>
              <a:uFillTx/>
              <a:latin typeface="+mj-lt"/>
              <a:ea typeface="+mj-ea"/>
              <a:cs typeface="+mj-cs"/>
              <a:sym typeface="Helvetica"/>
            </a:endParaRPr>
          </a:p>
        </p:txBody>
      </p:sp>
      <p:cxnSp>
        <p:nvCxnSpPr>
          <p:cNvPr id="70" name="Straight Connector 69">
            <a:extLst>
              <a:ext uri="{FF2B5EF4-FFF2-40B4-BE49-F238E27FC236}">
                <a16:creationId xmlns:a16="http://schemas.microsoft.com/office/drawing/2014/main" id="{6860A4A5-2625-4642-B632-9536BC69BA91}"/>
              </a:ext>
            </a:extLst>
          </p:cNvPr>
          <p:cNvCxnSpPr>
            <a:cxnSpLocks/>
          </p:cNvCxnSpPr>
          <p:nvPr/>
        </p:nvCxnSpPr>
        <p:spPr>
          <a:xfrm flipH="1">
            <a:off x="6674161" y="2834214"/>
            <a:ext cx="5936" cy="2102665"/>
          </a:xfrm>
          <a:prstGeom prst="line">
            <a:avLst/>
          </a:prstGeom>
          <a:noFill/>
          <a:ln w="3175" cap="flat">
            <a:solidFill>
              <a:srgbClr val="0070C0"/>
            </a:solidFill>
            <a:prstDash val="solid"/>
            <a:round/>
          </a:ln>
          <a:effectLst/>
          <a:sp3d/>
        </p:spPr>
        <p:style>
          <a:lnRef idx="0">
            <a:scrgbClr r="0" g="0" b="0"/>
          </a:lnRef>
          <a:fillRef idx="0">
            <a:scrgbClr r="0" g="0" b="0"/>
          </a:fillRef>
          <a:effectRef idx="0">
            <a:scrgbClr r="0" g="0" b="0"/>
          </a:effectRef>
          <a:fontRef idx="none"/>
        </p:style>
      </p:cxnSp>
      <p:sp>
        <p:nvSpPr>
          <p:cNvPr id="71" name="Rectangle 70">
            <a:extLst>
              <a:ext uri="{FF2B5EF4-FFF2-40B4-BE49-F238E27FC236}">
                <a16:creationId xmlns:a16="http://schemas.microsoft.com/office/drawing/2014/main" id="{8744C5C2-5A39-4B8F-9966-9A2707F8DC2B}"/>
              </a:ext>
            </a:extLst>
          </p:cNvPr>
          <p:cNvSpPr/>
          <p:nvPr/>
        </p:nvSpPr>
        <p:spPr>
          <a:xfrm>
            <a:off x="6516289" y="5022071"/>
            <a:ext cx="4697321" cy="1384995"/>
          </a:xfrm>
          <a:prstGeom prst="rect">
            <a:avLst/>
          </a:prstGeom>
        </p:spPr>
        <p:txBody>
          <a:bodyPr wrap="square">
            <a:spAutoFit/>
          </a:bodyPr>
          <a:lstStyle/>
          <a:p>
            <a:pPr marL="285750" lvl="2" indent="-285750">
              <a:buFont typeface="Arial" panose="020B0604020202020204" pitchFamily="34" charset="0"/>
              <a:buChar char="•"/>
            </a:pPr>
            <a:r>
              <a:rPr lang="en-US" sz="1200" dirty="0">
                <a:solidFill>
                  <a:srgbClr val="0070C0"/>
                </a:solidFill>
              </a:rPr>
              <a:t>Claims Management System (Benefits, Eligibility checks &amp; Adjudication)</a:t>
            </a:r>
          </a:p>
          <a:p>
            <a:pPr marL="285750" lvl="2" indent="-285750">
              <a:buFont typeface="Arial" panose="020B0604020202020204" pitchFamily="34" charset="0"/>
              <a:buChar char="•"/>
            </a:pPr>
            <a:r>
              <a:rPr lang="en-US" sz="1200" dirty="0">
                <a:solidFill>
                  <a:srgbClr val="0070C0"/>
                </a:solidFill>
              </a:rPr>
              <a:t>Decision Support System (Medical necessity &amp; Quality checks)</a:t>
            </a:r>
          </a:p>
          <a:p>
            <a:pPr marL="285750" lvl="2" indent="-285750">
              <a:buFont typeface="Arial" panose="020B0604020202020204" pitchFamily="34" charset="0"/>
              <a:buChar char="•"/>
            </a:pPr>
            <a:r>
              <a:rPr lang="en-US" sz="1200" dirty="0">
                <a:solidFill>
                  <a:srgbClr val="0070C0"/>
                </a:solidFill>
              </a:rPr>
              <a:t>Clinical Quality Indicators </a:t>
            </a:r>
          </a:p>
          <a:p>
            <a:pPr marL="285750" lvl="2" indent="-285750">
              <a:buFont typeface="Arial" panose="020B0604020202020204" pitchFamily="34" charset="0"/>
              <a:buChar char="•"/>
            </a:pPr>
            <a:r>
              <a:rPr lang="en-US" sz="1200" dirty="0">
                <a:solidFill>
                  <a:srgbClr val="0070C0"/>
                </a:solidFill>
              </a:rPr>
              <a:t>Dashboard / BI / Analytics</a:t>
            </a:r>
          </a:p>
          <a:p>
            <a:pPr marL="285750" lvl="2" indent="-285750">
              <a:buFont typeface="Arial" panose="020B0604020202020204" pitchFamily="34" charset="0"/>
              <a:buChar char="•"/>
            </a:pPr>
            <a:r>
              <a:rPr lang="en-US" sz="1200" dirty="0">
                <a:solidFill>
                  <a:srgbClr val="0070C0"/>
                </a:solidFill>
              </a:rPr>
              <a:t>Support Solutions (transaction managers, patient engagement, coding tools, etc.)</a:t>
            </a:r>
          </a:p>
        </p:txBody>
      </p:sp>
      <p:cxnSp>
        <p:nvCxnSpPr>
          <p:cNvPr id="72" name="Straight Connector 71">
            <a:extLst>
              <a:ext uri="{FF2B5EF4-FFF2-40B4-BE49-F238E27FC236}">
                <a16:creationId xmlns:a16="http://schemas.microsoft.com/office/drawing/2014/main" id="{E892D8D8-151A-48F8-8549-932BBAD9BABD}"/>
              </a:ext>
            </a:extLst>
          </p:cNvPr>
          <p:cNvCxnSpPr>
            <a:cxnSpLocks/>
          </p:cNvCxnSpPr>
          <p:nvPr/>
        </p:nvCxnSpPr>
        <p:spPr>
          <a:xfrm>
            <a:off x="7847350" y="2742319"/>
            <a:ext cx="0" cy="1005840"/>
          </a:xfrm>
          <a:prstGeom prst="line">
            <a:avLst/>
          </a:prstGeom>
          <a:noFill/>
          <a:ln w="3175" cap="flat">
            <a:solidFill>
              <a:schemeClr val="accent6">
                <a:lumMod val="75000"/>
              </a:schemeClr>
            </a:solidFill>
            <a:prstDash val="solid"/>
            <a:round/>
          </a:ln>
          <a:effectLst/>
          <a:sp3d/>
        </p:spPr>
        <p:style>
          <a:lnRef idx="0">
            <a:scrgbClr r="0" g="0" b="0"/>
          </a:lnRef>
          <a:fillRef idx="0">
            <a:scrgbClr r="0" g="0" b="0"/>
          </a:fillRef>
          <a:effectRef idx="0">
            <a:scrgbClr r="0" g="0" b="0"/>
          </a:effectRef>
          <a:fontRef idx="none"/>
        </p:style>
      </p:cxnSp>
      <p:sp>
        <p:nvSpPr>
          <p:cNvPr id="73" name="Rectangle 72">
            <a:extLst>
              <a:ext uri="{FF2B5EF4-FFF2-40B4-BE49-F238E27FC236}">
                <a16:creationId xmlns:a16="http://schemas.microsoft.com/office/drawing/2014/main" id="{2450B5D5-E115-4D92-944B-F2C13A88E045}"/>
              </a:ext>
            </a:extLst>
          </p:cNvPr>
          <p:cNvSpPr/>
          <p:nvPr/>
        </p:nvSpPr>
        <p:spPr>
          <a:xfrm>
            <a:off x="7431952" y="3840678"/>
            <a:ext cx="3329673" cy="1200329"/>
          </a:xfrm>
          <a:prstGeom prst="rect">
            <a:avLst/>
          </a:prstGeom>
        </p:spPr>
        <p:txBody>
          <a:bodyPr wrap="square">
            <a:spAutoFit/>
          </a:bodyPr>
          <a:lstStyle/>
          <a:p>
            <a:pPr marL="285750" lvl="2" indent="-285750">
              <a:buFont typeface="Arial" panose="020B0604020202020204" pitchFamily="34" charset="0"/>
              <a:buChar char="•"/>
            </a:pPr>
            <a:r>
              <a:rPr lang="en-US" sz="1200" dirty="0">
                <a:solidFill>
                  <a:schemeClr val="accent6">
                    <a:lumMod val="75000"/>
                  </a:schemeClr>
                </a:solidFill>
              </a:rPr>
              <a:t>Process Revisions</a:t>
            </a:r>
          </a:p>
          <a:p>
            <a:pPr marL="285750" lvl="2" indent="-285750">
              <a:buFont typeface="Arial" panose="020B0604020202020204" pitchFamily="34" charset="0"/>
              <a:buChar char="•"/>
            </a:pPr>
            <a:r>
              <a:rPr lang="en-US" sz="1200" dirty="0">
                <a:solidFill>
                  <a:schemeClr val="accent6">
                    <a:lumMod val="75000"/>
                  </a:schemeClr>
                </a:solidFill>
              </a:rPr>
              <a:t>Logic &amp; Rules Updates</a:t>
            </a:r>
          </a:p>
          <a:p>
            <a:pPr marL="285750" lvl="2" indent="-285750">
              <a:buFont typeface="Arial" panose="020B0604020202020204" pitchFamily="34" charset="0"/>
              <a:buChar char="•"/>
            </a:pPr>
            <a:r>
              <a:rPr lang="en-US" sz="1200" dirty="0">
                <a:solidFill>
                  <a:schemeClr val="accent6">
                    <a:lumMod val="75000"/>
                  </a:schemeClr>
                </a:solidFill>
              </a:rPr>
              <a:t>Communication / Helpdesk Support</a:t>
            </a:r>
          </a:p>
          <a:p>
            <a:pPr marL="285750" lvl="2" indent="-285750">
              <a:buFont typeface="Arial" panose="020B0604020202020204" pitchFamily="34" charset="0"/>
              <a:buChar char="•"/>
            </a:pPr>
            <a:r>
              <a:rPr lang="en-US" sz="1200" dirty="0">
                <a:solidFill>
                  <a:schemeClr val="accent6">
                    <a:lumMod val="75000"/>
                  </a:schemeClr>
                </a:solidFill>
              </a:rPr>
              <a:t>Internal / Parties Audits</a:t>
            </a:r>
          </a:p>
          <a:p>
            <a:pPr marL="285750" lvl="2" indent="-285750">
              <a:buFont typeface="Arial" panose="020B0604020202020204" pitchFamily="34" charset="0"/>
              <a:buChar char="•"/>
            </a:pPr>
            <a:r>
              <a:rPr lang="en-US" sz="1200" dirty="0">
                <a:solidFill>
                  <a:schemeClr val="accent6">
                    <a:lumMod val="75000"/>
                  </a:schemeClr>
                </a:solidFill>
              </a:rPr>
              <a:t>Recover Loses</a:t>
            </a:r>
          </a:p>
          <a:p>
            <a:pPr marL="285750" lvl="2" indent="-285750">
              <a:buFont typeface="Arial" panose="020B0604020202020204" pitchFamily="34" charset="0"/>
              <a:buChar char="•"/>
            </a:pPr>
            <a:r>
              <a:rPr lang="en-US" sz="1200" dirty="0">
                <a:solidFill>
                  <a:schemeClr val="accent6">
                    <a:lumMod val="75000"/>
                  </a:schemeClr>
                </a:solidFill>
              </a:rPr>
              <a:t>Grant &amp; Restrict Providers / Beneficiaries</a:t>
            </a:r>
          </a:p>
        </p:txBody>
      </p:sp>
      <p:sp>
        <p:nvSpPr>
          <p:cNvPr id="74" name="Rectangle 73">
            <a:extLst>
              <a:ext uri="{FF2B5EF4-FFF2-40B4-BE49-F238E27FC236}">
                <a16:creationId xmlns:a16="http://schemas.microsoft.com/office/drawing/2014/main" id="{CE27666D-5340-4F87-99E0-76D4E4EF9D5F}"/>
              </a:ext>
            </a:extLst>
          </p:cNvPr>
          <p:cNvSpPr/>
          <p:nvPr/>
        </p:nvSpPr>
        <p:spPr>
          <a:xfrm>
            <a:off x="8160152" y="3397948"/>
            <a:ext cx="3625855" cy="461665"/>
          </a:xfrm>
          <a:prstGeom prst="rect">
            <a:avLst/>
          </a:prstGeom>
        </p:spPr>
        <p:txBody>
          <a:bodyPr wrap="square">
            <a:spAutoFit/>
          </a:bodyPr>
          <a:lstStyle/>
          <a:p>
            <a:pPr marL="285750" lvl="2" indent="-285750">
              <a:buFont typeface="Arial" panose="020B0604020202020204" pitchFamily="34" charset="0"/>
              <a:buChar char="•"/>
            </a:pPr>
            <a:r>
              <a:rPr lang="en-US" sz="1200" dirty="0">
                <a:solidFill>
                  <a:srgbClr val="00B0F0"/>
                </a:solidFill>
              </a:rPr>
              <a:t>Behavioral Change Communication - Educate Payer, Providers, Beneficiaries &amp; Authority</a:t>
            </a:r>
          </a:p>
        </p:txBody>
      </p:sp>
      <p:cxnSp>
        <p:nvCxnSpPr>
          <p:cNvPr id="75" name="Straight Connector 74">
            <a:extLst>
              <a:ext uri="{FF2B5EF4-FFF2-40B4-BE49-F238E27FC236}">
                <a16:creationId xmlns:a16="http://schemas.microsoft.com/office/drawing/2014/main" id="{0872B2DF-E992-4AB3-8C0D-A8191682A4B1}"/>
              </a:ext>
            </a:extLst>
          </p:cNvPr>
          <p:cNvCxnSpPr>
            <a:cxnSpLocks/>
          </p:cNvCxnSpPr>
          <p:nvPr/>
        </p:nvCxnSpPr>
        <p:spPr>
          <a:xfrm>
            <a:off x="9037330" y="2742319"/>
            <a:ext cx="0" cy="640080"/>
          </a:xfrm>
          <a:prstGeom prst="line">
            <a:avLst/>
          </a:prstGeom>
          <a:noFill/>
          <a:ln w="3175" cap="flat">
            <a:solidFill>
              <a:srgbClr val="00B0F0"/>
            </a:solidFill>
            <a:prstDash val="solid"/>
            <a:round/>
          </a:ln>
          <a:effectLst/>
          <a:sp3d/>
        </p:spPr>
        <p:style>
          <a:lnRef idx="0">
            <a:scrgbClr r="0" g="0" b="0"/>
          </a:lnRef>
          <a:fillRef idx="0">
            <a:scrgbClr r="0" g="0" b="0"/>
          </a:fillRef>
          <a:effectRef idx="0">
            <a:scrgbClr r="0" g="0" b="0"/>
          </a:effectRef>
          <a:fontRef idx="none"/>
        </p:style>
      </p:cxnSp>
      <p:cxnSp>
        <p:nvCxnSpPr>
          <p:cNvPr id="76" name="Straight Connector 75">
            <a:extLst>
              <a:ext uri="{FF2B5EF4-FFF2-40B4-BE49-F238E27FC236}">
                <a16:creationId xmlns:a16="http://schemas.microsoft.com/office/drawing/2014/main" id="{67AAF3DF-1DD3-4E2F-8346-4623C76C764A}"/>
              </a:ext>
            </a:extLst>
          </p:cNvPr>
          <p:cNvCxnSpPr>
            <a:cxnSpLocks/>
          </p:cNvCxnSpPr>
          <p:nvPr/>
        </p:nvCxnSpPr>
        <p:spPr>
          <a:xfrm>
            <a:off x="10203162" y="2742319"/>
            <a:ext cx="0" cy="182880"/>
          </a:xfrm>
          <a:prstGeom prst="line">
            <a:avLst/>
          </a:prstGeom>
          <a:noFill/>
          <a:ln w="3175" cap="flat">
            <a:solidFill>
              <a:srgbClr val="628597"/>
            </a:solidFill>
            <a:prstDash val="solid"/>
            <a:round/>
          </a:ln>
          <a:effectLst/>
          <a:sp3d/>
        </p:spPr>
        <p:style>
          <a:lnRef idx="0">
            <a:scrgbClr r="0" g="0" b="0"/>
          </a:lnRef>
          <a:fillRef idx="0">
            <a:scrgbClr r="0" g="0" b="0"/>
          </a:fillRef>
          <a:effectRef idx="0">
            <a:scrgbClr r="0" g="0" b="0"/>
          </a:effectRef>
          <a:fontRef idx="none"/>
        </p:style>
      </p:cxnSp>
      <p:sp>
        <p:nvSpPr>
          <p:cNvPr id="77" name="Rectangle 76">
            <a:extLst>
              <a:ext uri="{FF2B5EF4-FFF2-40B4-BE49-F238E27FC236}">
                <a16:creationId xmlns:a16="http://schemas.microsoft.com/office/drawing/2014/main" id="{7AAFD7E0-F218-4719-866A-0DB0DDEB76DF}"/>
              </a:ext>
            </a:extLst>
          </p:cNvPr>
          <p:cNvSpPr/>
          <p:nvPr/>
        </p:nvSpPr>
        <p:spPr>
          <a:xfrm>
            <a:off x="9333622" y="2955218"/>
            <a:ext cx="2755299" cy="461665"/>
          </a:xfrm>
          <a:prstGeom prst="rect">
            <a:avLst/>
          </a:prstGeom>
        </p:spPr>
        <p:txBody>
          <a:bodyPr wrap="square">
            <a:spAutoFit/>
          </a:bodyPr>
          <a:lstStyle/>
          <a:p>
            <a:pPr marL="285750" lvl="2" indent="-285750">
              <a:buFont typeface="Arial" panose="020B0604020202020204" pitchFamily="34" charset="0"/>
              <a:buChar char="•"/>
            </a:pPr>
            <a:r>
              <a:rPr lang="en-US" sz="1200" dirty="0">
                <a:solidFill>
                  <a:srgbClr val="628597"/>
                </a:solidFill>
              </a:rPr>
              <a:t>Guides &amp; Regulations </a:t>
            </a:r>
          </a:p>
          <a:p>
            <a:pPr marL="285750" lvl="2" indent="-285750">
              <a:buFont typeface="Arial" panose="020B0604020202020204" pitchFamily="34" charset="0"/>
              <a:buChar char="•"/>
            </a:pPr>
            <a:r>
              <a:rPr lang="en-US" sz="1200" dirty="0">
                <a:solidFill>
                  <a:srgbClr val="628597"/>
                </a:solidFill>
              </a:rPr>
              <a:t>Inspections &amp; Penalties / Awards</a:t>
            </a:r>
          </a:p>
        </p:txBody>
      </p:sp>
      <p:sp>
        <p:nvSpPr>
          <p:cNvPr id="40" name="TextBox 39">
            <a:extLst>
              <a:ext uri="{FF2B5EF4-FFF2-40B4-BE49-F238E27FC236}">
                <a16:creationId xmlns:a16="http://schemas.microsoft.com/office/drawing/2014/main" id="{1EBE6A71-6E21-4D68-AD68-91021BBE8911}"/>
              </a:ext>
            </a:extLst>
          </p:cNvPr>
          <p:cNvSpPr txBox="1"/>
          <p:nvPr/>
        </p:nvSpPr>
        <p:spPr>
          <a:xfrm>
            <a:off x="393182" y="1044872"/>
            <a:ext cx="5320867" cy="1815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600"/>
              </a:spcBef>
              <a:spcAft>
                <a:spcPts val="600"/>
              </a:spcAft>
              <a:buClrTx/>
              <a:buSzTx/>
              <a:buFontTx/>
              <a:buNone/>
              <a:tabLst/>
            </a:pPr>
            <a:r>
              <a:rPr lang="en-US" sz="1200" b="1" dirty="0">
                <a:solidFill>
                  <a:srgbClr val="002060"/>
                </a:solidFill>
              </a:rPr>
              <a:t>Mistakes</a:t>
            </a:r>
            <a:r>
              <a:rPr lang="en-US" sz="1200" dirty="0"/>
              <a:t> </a:t>
            </a:r>
            <a:r>
              <a:rPr lang="en-US" sz="1200" i="1" dirty="0">
                <a:solidFill>
                  <a:schemeClr val="tx2">
                    <a:lumMod val="75000"/>
                  </a:schemeClr>
                </a:solidFill>
              </a:rPr>
              <a:t>results in </a:t>
            </a:r>
            <a:r>
              <a:rPr lang="en-US" sz="1200" b="1" dirty="0">
                <a:solidFill>
                  <a:srgbClr val="0070C0"/>
                </a:solidFill>
              </a:rPr>
              <a:t>Errors</a:t>
            </a:r>
            <a:r>
              <a:rPr lang="en-US" sz="1200" dirty="0"/>
              <a:t> [e.g. incorrect coding]</a:t>
            </a:r>
          </a:p>
          <a:p>
            <a:pPr marL="0" marR="0" indent="0" algn="l" defTabSz="914400" rtl="0" fontAlgn="auto" latinLnBrk="0" hangingPunct="0">
              <a:lnSpc>
                <a:spcPct val="100000"/>
              </a:lnSpc>
              <a:spcBef>
                <a:spcPts val="600"/>
              </a:spcBef>
              <a:spcAft>
                <a:spcPts val="600"/>
              </a:spcAft>
              <a:buClrTx/>
              <a:buSzTx/>
              <a:buFontTx/>
              <a:buNone/>
              <a:tabLst/>
            </a:pPr>
            <a:r>
              <a:rPr kumimoji="0" lang="en-US" sz="1200" b="1" i="0" u="none" strike="noStrike" cap="none" spc="0" normalizeH="0" baseline="0" dirty="0">
                <a:ln>
                  <a:noFill/>
                </a:ln>
                <a:solidFill>
                  <a:srgbClr val="002060"/>
                </a:solidFill>
                <a:effectLst/>
                <a:uFillTx/>
                <a:sym typeface="Helvetica"/>
              </a:rPr>
              <a:t>Inefficiencies</a:t>
            </a:r>
            <a:r>
              <a:rPr lang="en-US" sz="1200" b="1" dirty="0"/>
              <a:t> </a:t>
            </a:r>
            <a:r>
              <a:rPr lang="en-US" sz="1200" i="1" dirty="0">
                <a:solidFill>
                  <a:schemeClr val="tx2">
                    <a:lumMod val="75000"/>
                  </a:schemeClr>
                </a:solidFill>
              </a:rPr>
              <a:t>results in </a:t>
            </a:r>
            <a:r>
              <a:rPr lang="en-US" sz="1200" b="1" dirty="0">
                <a:solidFill>
                  <a:srgbClr val="0070C0"/>
                </a:solidFill>
              </a:rPr>
              <a:t>Waste</a:t>
            </a:r>
            <a:r>
              <a:rPr lang="en-US" sz="1200" dirty="0">
                <a:solidFill>
                  <a:srgbClr val="0070C0"/>
                </a:solidFill>
              </a:rPr>
              <a:t> </a:t>
            </a:r>
            <a:r>
              <a:rPr lang="en-US" sz="1200" dirty="0"/>
              <a:t>[e.g. ordering excessive diagnostics tests]</a:t>
            </a:r>
          </a:p>
          <a:p>
            <a:pPr marL="0" marR="0" indent="0" algn="l" defTabSz="914400" rtl="0" fontAlgn="auto" latinLnBrk="0" hangingPunct="0">
              <a:lnSpc>
                <a:spcPct val="100000"/>
              </a:lnSpc>
              <a:spcBef>
                <a:spcPts val="600"/>
              </a:spcBef>
              <a:spcAft>
                <a:spcPts val="600"/>
              </a:spcAft>
              <a:buClrTx/>
              <a:buSzTx/>
              <a:buFontTx/>
              <a:buNone/>
              <a:tabLst/>
            </a:pPr>
            <a:r>
              <a:rPr kumimoji="0" lang="en-US" sz="1200" b="1" i="0" u="none" strike="noStrike" cap="none" spc="0" normalizeH="0" baseline="0" dirty="0">
                <a:ln>
                  <a:noFill/>
                </a:ln>
                <a:solidFill>
                  <a:srgbClr val="002060"/>
                </a:solidFill>
                <a:effectLst/>
                <a:uFillTx/>
                <a:sym typeface="Helvetica"/>
              </a:rPr>
              <a:t>Bending </a:t>
            </a:r>
            <a:r>
              <a:rPr lang="en-US" sz="1200" b="1" dirty="0">
                <a:solidFill>
                  <a:srgbClr val="002060"/>
                </a:solidFill>
              </a:rPr>
              <a:t>the Rules </a:t>
            </a:r>
            <a:r>
              <a:rPr lang="en-US" sz="1200" i="1" dirty="0">
                <a:solidFill>
                  <a:schemeClr val="tx2">
                    <a:lumMod val="75000"/>
                  </a:schemeClr>
                </a:solidFill>
              </a:rPr>
              <a:t>results in </a:t>
            </a:r>
            <a:r>
              <a:rPr lang="en-US" sz="1200" b="1" dirty="0">
                <a:solidFill>
                  <a:srgbClr val="0070C0"/>
                </a:solidFill>
              </a:rPr>
              <a:t>Abuse</a:t>
            </a:r>
            <a:r>
              <a:rPr lang="en-US" sz="1200" dirty="0"/>
              <a:t> [e.g. improper billing practices like upcoding]</a:t>
            </a:r>
          </a:p>
          <a:p>
            <a:pPr marL="0" marR="0" indent="0" algn="l" defTabSz="914400" rtl="0" fontAlgn="auto" latinLnBrk="0" hangingPunct="0">
              <a:lnSpc>
                <a:spcPct val="100000"/>
              </a:lnSpc>
              <a:spcBef>
                <a:spcPts val="600"/>
              </a:spcBef>
              <a:spcAft>
                <a:spcPts val="600"/>
              </a:spcAft>
              <a:buClrTx/>
              <a:buSzTx/>
              <a:buFontTx/>
              <a:buNone/>
              <a:tabLst/>
            </a:pPr>
            <a:r>
              <a:rPr kumimoji="0" lang="en-US" sz="1200" b="1" i="0" u="none" strike="noStrike" cap="none" spc="0" normalizeH="0" baseline="0" dirty="0">
                <a:ln>
                  <a:noFill/>
                </a:ln>
                <a:solidFill>
                  <a:srgbClr val="002060"/>
                </a:solidFill>
                <a:effectLst/>
                <a:uFillTx/>
                <a:sym typeface="Helvetica"/>
              </a:rPr>
              <a:t>Intentional Deception </a:t>
            </a:r>
            <a:r>
              <a:rPr kumimoji="0" lang="en-US" sz="1200" b="0" i="1" u="none" strike="noStrike" cap="none" spc="0" normalizeH="0" baseline="0" dirty="0">
                <a:ln>
                  <a:noFill/>
                </a:ln>
                <a:solidFill>
                  <a:schemeClr val="tx2">
                    <a:lumMod val="75000"/>
                  </a:schemeClr>
                </a:solidFill>
                <a:effectLst/>
                <a:uFillTx/>
                <a:sym typeface="Helvetica"/>
              </a:rPr>
              <a:t>results in </a:t>
            </a:r>
            <a:r>
              <a:rPr kumimoji="0" lang="en-US" sz="1200" b="1" i="0" u="none" strike="noStrike" cap="none" spc="0" normalizeH="0" baseline="0" dirty="0">
                <a:ln>
                  <a:noFill/>
                </a:ln>
                <a:solidFill>
                  <a:srgbClr val="0070C0"/>
                </a:solidFill>
                <a:effectLst/>
                <a:uFillTx/>
                <a:sym typeface="Helvetica"/>
              </a:rPr>
              <a:t>Fraud</a:t>
            </a:r>
            <a:r>
              <a:rPr kumimoji="0" lang="en-US" sz="1200" b="0" i="0" u="none" strike="noStrike" cap="none" spc="0" normalizeH="0" baseline="0" dirty="0">
                <a:ln>
                  <a:noFill/>
                </a:ln>
                <a:solidFill>
                  <a:srgbClr val="2B3A42"/>
                </a:solidFill>
                <a:effectLst/>
                <a:uFillTx/>
                <a:sym typeface="Helvetica"/>
              </a:rPr>
              <a:t> [e.g. billing for supplies that were not provided]</a:t>
            </a:r>
          </a:p>
        </p:txBody>
      </p:sp>
      <p:sp>
        <p:nvSpPr>
          <p:cNvPr id="41" name="Rectangle 40">
            <a:extLst>
              <a:ext uri="{FF2B5EF4-FFF2-40B4-BE49-F238E27FC236}">
                <a16:creationId xmlns:a16="http://schemas.microsoft.com/office/drawing/2014/main" id="{CCFB3CEB-B2D8-4DD6-81F6-918945E4D0FE}"/>
              </a:ext>
            </a:extLst>
          </p:cNvPr>
          <p:cNvSpPr/>
          <p:nvPr/>
        </p:nvSpPr>
        <p:spPr>
          <a:xfrm>
            <a:off x="317983" y="1735152"/>
            <a:ext cx="5471454" cy="1097281"/>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2B3A42"/>
              </a:solidFill>
              <a:effectLst/>
              <a:uFillTx/>
              <a:latin typeface="+mj-lt"/>
              <a:ea typeface="+mj-ea"/>
              <a:cs typeface="+mj-cs"/>
              <a:sym typeface="Helvetica"/>
            </a:endParaRPr>
          </a:p>
        </p:txBody>
      </p:sp>
      <p:grpSp>
        <p:nvGrpSpPr>
          <p:cNvPr id="13" name="Group 12">
            <a:extLst>
              <a:ext uri="{FF2B5EF4-FFF2-40B4-BE49-F238E27FC236}">
                <a16:creationId xmlns:a16="http://schemas.microsoft.com/office/drawing/2014/main" id="{C7BF5733-C9FC-4ED7-926C-7D398DBBBE37}"/>
              </a:ext>
            </a:extLst>
          </p:cNvPr>
          <p:cNvGrpSpPr>
            <a:grpSpLocks noChangeAspect="1"/>
          </p:cNvGrpSpPr>
          <p:nvPr/>
        </p:nvGrpSpPr>
        <p:grpSpPr>
          <a:xfrm>
            <a:off x="529578" y="4187601"/>
            <a:ext cx="5486400" cy="1342715"/>
            <a:chOff x="3346237" y="3810057"/>
            <a:chExt cx="7098911" cy="1737360"/>
          </a:xfrm>
        </p:grpSpPr>
        <p:sp>
          <p:nvSpPr>
            <p:cNvPr id="42" name="Freeform 9">
              <a:extLst>
                <a:ext uri="{FF2B5EF4-FFF2-40B4-BE49-F238E27FC236}">
                  <a16:creationId xmlns:a16="http://schemas.microsoft.com/office/drawing/2014/main" id="{C44912E0-9D64-411A-929C-4CE162E52C4C}"/>
                </a:ext>
              </a:extLst>
            </p:cNvPr>
            <p:cNvSpPr>
              <a:spLocks/>
            </p:cNvSpPr>
            <p:nvPr/>
          </p:nvSpPr>
          <p:spPr bwMode="auto">
            <a:xfrm>
              <a:off x="3382294" y="3957841"/>
              <a:ext cx="1400667" cy="1506073"/>
            </a:xfrm>
            <a:custGeom>
              <a:avLst/>
              <a:gdLst>
                <a:gd name="T0" fmla="*/ 2020 w 3641"/>
                <a:gd name="T1" fmla="*/ 2 h 3915"/>
                <a:gd name="T2" fmla="*/ 2115 w 3641"/>
                <a:gd name="T3" fmla="*/ 44 h 3915"/>
                <a:gd name="T4" fmla="*/ 2179 w 3641"/>
                <a:gd name="T5" fmla="*/ 116 h 3915"/>
                <a:gd name="T6" fmla="*/ 2211 w 3641"/>
                <a:gd name="T7" fmla="*/ 206 h 3915"/>
                <a:gd name="T8" fmla="*/ 2208 w 3641"/>
                <a:gd name="T9" fmla="*/ 303 h 3915"/>
                <a:gd name="T10" fmla="*/ 2179 w 3641"/>
                <a:gd name="T11" fmla="*/ 396 h 3915"/>
                <a:gd name="T12" fmla="*/ 2115 w 3641"/>
                <a:gd name="T13" fmla="*/ 470 h 3915"/>
                <a:gd name="T14" fmla="*/ 2020 w 3641"/>
                <a:gd name="T15" fmla="*/ 515 h 3915"/>
                <a:gd name="T16" fmla="*/ 1809 w 3641"/>
                <a:gd name="T17" fmla="*/ 531 h 3915"/>
                <a:gd name="T18" fmla="*/ 1523 w 3641"/>
                <a:gd name="T19" fmla="*/ 597 h 3915"/>
                <a:gd name="T20" fmla="*/ 1261 w 3641"/>
                <a:gd name="T21" fmla="*/ 716 h 3915"/>
                <a:gd name="T22" fmla="*/ 1031 w 3641"/>
                <a:gd name="T23" fmla="*/ 877 h 3915"/>
                <a:gd name="T24" fmla="*/ 838 w 3641"/>
                <a:gd name="T25" fmla="*/ 1080 h 3915"/>
                <a:gd name="T26" fmla="*/ 685 w 3641"/>
                <a:gd name="T27" fmla="*/ 1315 h 3915"/>
                <a:gd name="T28" fmla="*/ 579 w 3641"/>
                <a:gd name="T29" fmla="*/ 1572 h 3915"/>
                <a:gd name="T30" fmla="*/ 526 w 3641"/>
                <a:gd name="T31" fmla="*/ 1846 h 3915"/>
                <a:gd name="T32" fmla="*/ 531 w 3641"/>
                <a:gd name="T33" fmla="*/ 2134 h 3915"/>
                <a:gd name="T34" fmla="*/ 598 w 3641"/>
                <a:gd name="T35" fmla="*/ 2422 h 3915"/>
                <a:gd name="T36" fmla="*/ 722 w 3641"/>
                <a:gd name="T37" fmla="*/ 2689 h 3915"/>
                <a:gd name="T38" fmla="*/ 883 w 3641"/>
                <a:gd name="T39" fmla="*/ 2906 h 3915"/>
                <a:gd name="T40" fmla="*/ 1074 w 3641"/>
                <a:gd name="T41" fmla="*/ 3086 h 3915"/>
                <a:gd name="T42" fmla="*/ 1293 w 3641"/>
                <a:gd name="T43" fmla="*/ 3220 h 3915"/>
                <a:gd name="T44" fmla="*/ 1528 w 3641"/>
                <a:gd name="T45" fmla="*/ 3316 h 3915"/>
                <a:gd name="T46" fmla="*/ 1777 w 3641"/>
                <a:gd name="T47" fmla="*/ 3368 h 3915"/>
                <a:gd name="T48" fmla="*/ 2031 w 3641"/>
                <a:gd name="T49" fmla="*/ 3379 h 3915"/>
                <a:gd name="T50" fmla="*/ 2282 w 3641"/>
                <a:gd name="T51" fmla="*/ 3347 h 3915"/>
                <a:gd name="T52" fmla="*/ 2525 w 3641"/>
                <a:gd name="T53" fmla="*/ 3271 h 3915"/>
                <a:gd name="T54" fmla="*/ 2755 w 3641"/>
                <a:gd name="T55" fmla="*/ 3152 h 3915"/>
                <a:gd name="T56" fmla="*/ 2964 w 3641"/>
                <a:gd name="T57" fmla="*/ 2985 h 3915"/>
                <a:gd name="T58" fmla="*/ 3144 w 3641"/>
                <a:gd name="T59" fmla="*/ 2774 h 3915"/>
                <a:gd name="T60" fmla="*/ 3226 w 3641"/>
                <a:gd name="T61" fmla="*/ 2697 h 3915"/>
                <a:gd name="T62" fmla="*/ 3324 w 3641"/>
                <a:gd name="T63" fmla="*/ 2663 h 3915"/>
                <a:gd name="T64" fmla="*/ 3422 w 3641"/>
                <a:gd name="T65" fmla="*/ 2666 h 3915"/>
                <a:gd name="T66" fmla="*/ 3514 w 3641"/>
                <a:gd name="T67" fmla="*/ 2700 h 3915"/>
                <a:gd name="T68" fmla="*/ 3588 w 3641"/>
                <a:gd name="T69" fmla="*/ 2763 h 3915"/>
                <a:gd name="T70" fmla="*/ 3633 w 3641"/>
                <a:gd name="T71" fmla="*/ 2843 h 3915"/>
                <a:gd name="T72" fmla="*/ 3638 w 3641"/>
                <a:gd name="T73" fmla="*/ 2938 h 3915"/>
                <a:gd name="T74" fmla="*/ 3596 w 3641"/>
                <a:gd name="T75" fmla="*/ 3038 h 3915"/>
                <a:gd name="T76" fmla="*/ 3374 w 3641"/>
                <a:gd name="T77" fmla="*/ 3308 h 3915"/>
                <a:gd name="T78" fmla="*/ 3115 w 3641"/>
                <a:gd name="T79" fmla="*/ 3532 h 3915"/>
                <a:gd name="T80" fmla="*/ 2827 w 3641"/>
                <a:gd name="T81" fmla="*/ 3712 h 3915"/>
                <a:gd name="T82" fmla="*/ 2509 w 3641"/>
                <a:gd name="T83" fmla="*/ 3836 h 3915"/>
                <a:gd name="T84" fmla="*/ 2171 w 3641"/>
                <a:gd name="T85" fmla="*/ 3905 h 3915"/>
                <a:gd name="T86" fmla="*/ 1817 w 3641"/>
                <a:gd name="T87" fmla="*/ 3910 h 3915"/>
                <a:gd name="T88" fmla="*/ 1473 w 3641"/>
                <a:gd name="T89" fmla="*/ 3855 h 3915"/>
                <a:gd name="T90" fmla="*/ 1148 w 3641"/>
                <a:gd name="T91" fmla="*/ 3736 h 3915"/>
                <a:gd name="T92" fmla="*/ 854 w 3641"/>
                <a:gd name="T93" fmla="*/ 3567 h 3915"/>
                <a:gd name="T94" fmla="*/ 592 w 3641"/>
                <a:gd name="T95" fmla="*/ 3350 h 3915"/>
                <a:gd name="T96" fmla="*/ 370 w 3641"/>
                <a:gd name="T97" fmla="*/ 3091 h 3915"/>
                <a:gd name="T98" fmla="*/ 196 w 3641"/>
                <a:gd name="T99" fmla="*/ 2798 h 3915"/>
                <a:gd name="T100" fmla="*/ 74 w 3641"/>
                <a:gd name="T101" fmla="*/ 2478 h 3915"/>
                <a:gd name="T102" fmla="*/ 8 w 3641"/>
                <a:gd name="T103" fmla="*/ 2134 h 3915"/>
                <a:gd name="T104" fmla="*/ 8 w 3641"/>
                <a:gd name="T105" fmla="*/ 1780 h 3915"/>
                <a:gd name="T106" fmla="*/ 71 w 3641"/>
                <a:gd name="T107" fmla="*/ 1440 h 3915"/>
                <a:gd name="T108" fmla="*/ 190 w 3641"/>
                <a:gd name="T109" fmla="*/ 1123 h 3915"/>
                <a:gd name="T110" fmla="*/ 362 w 3641"/>
                <a:gd name="T111" fmla="*/ 835 h 3915"/>
                <a:gd name="T112" fmla="*/ 579 w 3641"/>
                <a:gd name="T113" fmla="*/ 581 h 3915"/>
                <a:gd name="T114" fmla="*/ 838 w 3641"/>
                <a:gd name="T115" fmla="*/ 364 h 3915"/>
                <a:gd name="T116" fmla="*/ 1126 w 3641"/>
                <a:gd name="T117" fmla="*/ 195 h 3915"/>
                <a:gd name="T118" fmla="*/ 1444 w 3641"/>
                <a:gd name="T119" fmla="*/ 76 h 3915"/>
                <a:gd name="T120" fmla="*/ 1785 w 3641"/>
                <a:gd name="T121" fmla="*/ 10 h 3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41" h="3915">
                  <a:moveTo>
                    <a:pt x="1962" y="0"/>
                  </a:moveTo>
                  <a:lnTo>
                    <a:pt x="2020" y="2"/>
                  </a:lnTo>
                  <a:lnTo>
                    <a:pt x="2070" y="18"/>
                  </a:lnTo>
                  <a:lnTo>
                    <a:pt x="2115" y="44"/>
                  </a:lnTo>
                  <a:lnTo>
                    <a:pt x="2150" y="76"/>
                  </a:lnTo>
                  <a:lnTo>
                    <a:pt x="2179" y="116"/>
                  </a:lnTo>
                  <a:lnTo>
                    <a:pt x="2197" y="161"/>
                  </a:lnTo>
                  <a:lnTo>
                    <a:pt x="2211" y="206"/>
                  </a:lnTo>
                  <a:lnTo>
                    <a:pt x="2213" y="256"/>
                  </a:lnTo>
                  <a:lnTo>
                    <a:pt x="2208" y="303"/>
                  </a:lnTo>
                  <a:lnTo>
                    <a:pt x="2197" y="351"/>
                  </a:lnTo>
                  <a:lnTo>
                    <a:pt x="2179" y="396"/>
                  </a:lnTo>
                  <a:lnTo>
                    <a:pt x="2150" y="436"/>
                  </a:lnTo>
                  <a:lnTo>
                    <a:pt x="2115" y="470"/>
                  </a:lnTo>
                  <a:lnTo>
                    <a:pt x="2070" y="496"/>
                  </a:lnTo>
                  <a:lnTo>
                    <a:pt x="2020" y="515"/>
                  </a:lnTo>
                  <a:lnTo>
                    <a:pt x="1962" y="520"/>
                  </a:lnTo>
                  <a:lnTo>
                    <a:pt x="1809" y="531"/>
                  </a:lnTo>
                  <a:lnTo>
                    <a:pt x="1663" y="557"/>
                  </a:lnTo>
                  <a:lnTo>
                    <a:pt x="1523" y="597"/>
                  </a:lnTo>
                  <a:lnTo>
                    <a:pt x="1388" y="650"/>
                  </a:lnTo>
                  <a:lnTo>
                    <a:pt x="1261" y="716"/>
                  </a:lnTo>
                  <a:lnTo>
                    <a:pt x="1142" y="792"/>
                  </a:lnTo>
                  <a:lnTo>
                    <a:pt x="1031" y="877"/>
                  </a:lnTo>
                  <a:lnTo>
                    <a:pt x="931" y="975"/>
                  </a:lnTo>
                  <a:lnTo>
                    <a:pt x="838" y="1080"/>
                  </a:lnTo>
                  <a:lnTo>
                    <a:pt x="756" y="1194"/>
                  </a:lnTo>
                  <a:lnTo>
                    <a:pt x="685" y="1315"/>
                  </a:lnTo>
                  <a:lnTo>
                    <a:pt x="627" y="1440"/>
                  </a:lnTo>
                  <a:lnTo>
                    <a:pt x="579" y="1572"/>
                  </a:lnTo>
                  <a:lnTo>
                    <a:pt x="547" y="1709"/>
                  </a:lnTo>
                  <a:lnTo>
                    <a:pt x="526" y="1846"/>
                  </a:lnTo>
                  <a:lnTo>
                    <a:pt x="521" y="1989"/>
                  </a:lnTo>
                  <a:lnTo>
                    <a:pt x="531" y="2134"/>
                  </a:lnTo>
                  <a:lnTo>
                    <a:pt x="555" y="2277"/>
                  </a:lnTo>
                  <a:lnTo>
                    <a:pt x="598" y="2422"/>
                  </a:lnTo>
                  <a:lnTo>
                    <a:pt x="656" y="2565"/>
                  </a:lnTo>
                  <a:lnTo>
                    <a:pt x="722" y="2689"/>
                  </a:lnTo>
                  <a:lnTo>
                    <a:pt x="799" y="2803"/>
                  </a:lnTo>
                  <a:lnTo>
                    <a:pt x="883" y="2906"/>
                  </a:lnTo>
                  <a:lnTo>
                    <a:pt x="976" y="3001"/>
                  </a:lnTo>
                  <a:lnTo>
                    <a:pt x="1074" y="3086"/>
                  </a:lnTo>
                  <a:lnTo>
                    <a:pt x="1179" y="3157"/>
                  </a:lnTo>
                  <a:lnTo>
                    <a:pt x="1293" y="3220"/>
                  </a:lnTo>
                  <a:lnTo>
                    <a:pt x="1409" y="3273"/>
                  </a:lnTo>
                  <a:lnTo>
                    <a:pt x="1528" y="3316"/>
                  </a:lnTo>
                  <a:lnTo>
                    <a:pt x="1650" y="3347"/>
                  </a:lnTo>
                  <a:lnTo>
                    <a:pt x="1777" y="3368"/>
                  </a:lnTo>
                  <a:lnTo>
                    <a:pt x="1904" y="3379"/>
                  </a:lnTo>
                  <a:lnTo>
                    <a:pt x="2031" y="3379"/>
                  </a:lnTo>
                  <a:lnTo>
                    <a:pt x="2158" y="3368"/>
                  </a:lnTo>
                  <a:lnTo>
                    <a:pt x="2282" y="3347"/>
                  </a:lnTo>
                  <a:lnTo>
                    <a:pt x="2406" y="3316"/>
                  </a:lnTo>
                  <a:lnTo>
                    <a:pt x="2525" y="3271"/>
                  </a:lnTo>
                  <a:lnTo>
                    <a:pt x="2644" y="3218"/>
                  </a:lnTo>
                  <a:lnTo>
                    <a:pt x="2755" y="3152"/>
                  </a:lnTo>
                  <a:lnTo>
                    <a:pt x="2864" y="3072"/>
                  </a:lnTo>
                  <a:lnTo>
                    <a:pt x="2964" y="2985"/>
                  </a:lnTo>
                  <a:lnTo>
                    <a:pt x="3057" y="2885"/>
                  </a:lnTo>
                  <a:lnTo>
                    <a:pt x="3144" y="2774"/>
                  </a:lnTo>
                  <a:lnTo>
                    <a:pt x="3184" y="2729"/>
                  </a:lnTo>
                  <a:lnTo>
                    <a:pt x="3226" y="2697"/>
                  </a:lnTo>
                  <a:lnTo>
                    <a:pt x="3274" y="2674"/>
                  </a:lnTo>
                  <a:lnTo>
                    <a:pt x="3324" y="2663"/>
                  </a:lnTo>
                  <a:lnTo>
                    <a:pt x="3374" y="2660"/>
                  </a:lnTo>
                  <a:lnTo>
                    <a:pt x="3422" y="2666"/>
                  </a:lnTo>
                  <a:lnTo>
                    <a:pt x="3469" y="2679"/>
                  </a:lnTo>
                  <a:lnTo>
                    <a:pt x="3514" y="2700"/>
                  </a:lnTo>
                  <a:lnTo>
                    <a:pt x="3554" y="2729"/>
                  </a:lnTo>
                  <a:lnTo>
                    <a:pt x="3588" y="2763"/>
                  </a:lnTo>
                  <a:lnTo>
                    <a:pt x="3615" y="2800"/>
                  </a:lnTo>
                  <a:lnTo>
                    <a:pt x="3633" y="2843"/>
                  </a:lnTo>
                  <a:lnTo>
                    <a:pt x="3641" y="2888"/>
                  </a:lnTo>
                  <a:lnTo>
                    <a:pt x="3638" y="2938"/>
                  </a:lnTo>
                  <a:lnTo>
                    <a:pt x="3625" y="2988"/>
                  </a:lnTo>
                  <a:lnTo>
                    <a:pt x="3596" y="3038"/>
                  </a:lnTo>
                  <a:lnTo>
                    <a:pt x="3490" y="3178"/>
                  </a:lnTo>
                  <a:lnTo>
                    <a:pt x="3374" y="3308"/>
                  </a:lnTo>
                  <a:lnTo>
                    <a:pt x="3247" y="3427"/>
                  </a:lnTo>
                  <a:lnTo>
                    <a:pt x="3115" y="3532"/>
                  </a:lnTo>
                  <a:lnTo>
                    <a:pt x="2975" y="3627"/>
                  </a:lnTo>
                  <a:lnTo>
                    <a:pt x="2827" y="3712"/>
                  </a:lnTo>
                  <a:lnTo>
                    <a:pt x="2671" y="3781"/>
                  </a:lnTo>
                  <a:lnTo>
                    <a:pt x="2509" y="3836"/>
                  </a:lnTo>
                  <a:lnTo>
                    <a:pt x="2343" y="3878"/>
                  </a:lnTo>
                  <a:lnTo>
                    <a:pt x="2171" y="3905"/>
                  </a:lnTo>
                  <a:lnTo>
                    <a:pt x="1994" y="3915"/>
                  </a:lnTo>
                  <a:lnTo>
                    <a:pt x="1817" y="3910"/>
                  </a:lnTo>
                  <a:lnTo>
                    <a:pt x="1642" y="3889"/>
                  </a:lnTo>
                  <a:lnTo>
                    <a:pt x="1473" y="3855"/>
                  </a:lnTo>
                  <a:lnTo>
                    <a:pt x="1306" y="3802"/>
                  </a:lnTo>
                  <a:lnTo>
                    <a:pt x="1148" y="3736"/>
                  </a:lnTo>
                  <a:lnTo>
                    <a:pt x="997" y="3656"/>
                  </a:lnTo>
                  <a:lnTo>
                    <a:pt x="854" y="3567"/>
                  </a:lnTo>
                  <a:lnTo>
                    <a:pt x="719" y="3464"/>
                  </a:lnTo>
                  <a:lnTo>
                    <a:pt x="592" y="3350"/>
                  </a:lnTo>
                  <a:lnTo>
                    <a:pt x="476" y="3226"/>
                  </a:lnTo>
                  <a:lnTo>
                    <a:pt x="370" y="3091"/>
                  </a:lnTo>
                  <a:lnTo>
                    <a:pt x="278" y="2948"/>
                  </a:lnTo>
                  <a:lnTo>
                    <a:pt x="196" y="2798"/>
                  </a:lnTo>
                  <a:lnTo>
                    <a:pt x="127" y="2642"/>
                  </a:lnTo>
                  <a:lnTo>
                    <a:pt x="74" y="2478"/>
                  </a:lnTo>
                  <a:lnTo>
                    <a:pt x="32" y="2309"/>
                  </a:lnTo>
                  <a:lnTo>
                    <a:pt x="8" y="2134"/>
                  </a:lnTo>
                  <a:lnTo>
                    <a:pt x="0" y="1957"/>
                  </a:lnTo>
                  <a:lnTo>
                    <a:pt x="8" y="1780"/>
                  </a:lnTo>
                  <a:lnTo>
                    <a:pt x="32" y="1606"/>
                  </a:lnTo>
                  <a:lnTo>
                    <a:pt x="71" y="1440"/>
                  </a:lnTo>
                  <a:lnTo>
                    <a:pt x="124" y="1276"/>
                  </a:lnTo>
                  <a:lnTo>
                    <a:pt x="190" y="1123"/>
                  </a:lnTo>
                  <a:lnTo>
                    <a:pt x="272" y="975"/>
                  </a:lnTo>
                  <a:lnTo>
                    <a:pt x="362" y="835"/>
                  </a:lnTo>
                  <a:lnTo>
                    <a:pt x="465" y="702"/>
                  </a:lnTo>
                  <a:lnTo>
                    <a:pt x="579" y="581"/>
                  </a:lnTo>
                  <a:lnTo>
                    <a:pt x="703" y="467"/>
                  </a:lnTo>
                  <a:lnTo>
                    <a:pt x="838" y="364"/>
                  </a:lnTo>
                  <a:lnTo>
                    <a:pt x="978" y="274"/>
                  </a:lnTo>
                  <a:lnTo>
                    <a:pt x="1126" y="195"/>
                  </a:lnTo>
                  <a:lnTo>
                    <a:pt x="1282" y="129"/>
                  </a:lnTo>
                  <a:lnTo>
                    <a:pt x="1444" y="76"/>
                  </a:lnTo>
                  <a:lnTo>
                    <a:pt x="1613" y="34"/>
                  </a:lnTo>
                  <a:lnTo>
                    <a:pt x="1785" y="10"/>
                  </a:lnTo>
                  <a:lnTo>
                    <a:pt x="1962" y="0"/>
                  </a:lnTo>
                  <a:close/>
                </a:path>
              </a:pathLst>
            </a:custGeom>
            <a:solidFill>
              <a:schemeClr val="accent1">
                <a:alpha val="7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10">
              <a:extLst>
                <a:ext uri="{FF2B5EF4-FFF2-40B4-BE49-F238E27FC236}">
                  <a16:creationId xmlns:a16="http://schemas.microsoft.com/office/drawing/2014/main" id="{C3E89654-9256-443C-ACE9-AB75F44B3107}"/>
                </a:ext>
              </a:extLst>
            </p:cNvPr>
            <p:cNvSpPr>
              <a:spLocks/>
            </p:cNvSpPr>
            <p:nvPr/>
          </p:nvSpPr>
          <p:spPr bwMode="auto">
            <a:xfrm>
              <a:off x="3686586" y="4261749"/>
              <a:ext cx="900182" cy="898259"/>
            </a:xfrm>
            <a:custGeom>
              <a:avLst/>
              <a:gdLst>
                <a:gd name="T0" fmla="*/ 1171 w 2340"/>
                <a:gd name="T1" fmla="*/ 0 h 2335"/>
                <a:gd name="T2" fmla="*/ 1306 w 2340"/>
                <a:gd name="T3" fmla="*/ 8 h 2335"/>
                <a:gd name="T4" fmla="*/ 1438 w 2340"/>
                <a:gd name="T5" fmla="*/ 29 h 2335"/>
                <a:gd name="T6" fmla="*/ 1565 w 2340"/>
                <a:gd name="T7" fmla="*/ 68 h 2335"/>
                <a:gd name="T8" fmla="*/ 1684 w 2340"/>
                <a:gd name="T9" fmla="*/ 118 h 2335"/>
                <a:gd name="T10" fmla="*/ 1798 w 2340"/>
                <a:gd name="T11" fmla="*/ 182 h 2335"/>
                <a:gd name="T12" fmla="*/ 1901 w 2340"/>
                <a:gd name="T13" fmla="*/ 256 h 2335"/>
                <a:gd name="T14" fmla="*/ 1996 w 2340"/>
                <a:gd name="T15" fmla="*/ 340 h 2335"/>
                <a:gd name="T16" fmla="*/ 2083 w 2340"/>
                <a:gd name="T17" fmla="*/ 436 h 2335"/>
                <a:gd name="T18" fmla="*/ 2157 w 2340"/>
                <a:gd name="T19" fmla="*/ 541 h 2335"/>
                <a:gd name="T20" fmla="*/ 2221 w 2340"/>
                <a:gd name="T21" fmla="*/ 655 h 2335"/>
                <a:gd name="T22" fmla="*/ 2271 w 2340"/>
                <a:gd name="T23" fmla="*/ 774 h 2335"/>
                <a:gd name="T24" fmla="*/ 2308 w 2340"/>
                <a:gd name="T25" fmla="*/ 901 h 2335"/>
                <a:gd name="T26" fmla="*/ 2332 w 2340"/>
                <a:gd name="T27" fmla="*/ 1033 h 2335"/>
                <a:gd name="T28" fmla="*/ 2340 w 2340"/>
                <a:gd name="T29" fmla="*/ 1167 h 2335"/>
                <a:gd name="T30" fmla="*/ 2332 w 2340"/>
                <a:gd name="T31" fmla="*/ 1305 h 2335"/>
                <a:gd name="T32" fmla="*/ 2308 w 2340"/>
                <a:gd name="T33" fmla="*/ 1434 h 2335"/>
                <a:gd name="T34" fmla="*/ 2271 w 2340"/>
                <a:gd name="T35" fmla="*/ 1561 h 2335"/>
                <a:gd name="T36" fmla="*/ 2221 w 2340"/>
                <a:gd name="T37" fmla="*/ 1683 h 2335"/>
                <a:gd name="T38" fmla="*/ 2157 w 2340"/>
                <a:gd name="T39" fmla="*/ 1794 h 2335"/>
                <a:gd name="T40" fmla="*/ 2083 w 2340"/>
                <a:gd name="T41" fmla="*/ 1899 h 2335"/>
                <a:gd name="T42" fmla="*/ 1996 w 2340"/>
                <a:gd name="T43" fmla="*/ 1994 h 2335"/>
                <a:gd name="T44" fmla="*/ 1901 w 2340"/>
                <a:gd name="T45" fmla="*/ 2079 h 2335"/>
                <a:gd name="T46" fmla="*/ 1798 w 2340"/>
                <a:gd name="T47" fmla="*/ 2153 h 2335"/>
                <a:gd name="T48" fmla="*/ 1684 w 2340"/>
                <a:gd name="T49" fmla="*/ 2216 h 2335"/>
                <a:gd name="T50" fmla="*/ 1565 w 2340"/>
                <a:gd name="T51" fmla="*/ 2269 h 2335"/>
                <a:gd name="T52" fmla="*/ 1438 w 2340"/>
                <a:gd name="T53" fmla="*/ 2306 h 2335"/>
                <a:gd name="T54" fmla="*/ 1306 w 2340"/>
                <a:gd name="T55" fmla="*/ 2327 h 2335"/>
                <a:gd name="T56" fmla="*/ 1171 w 2340"/>
                <a:gd name="T57" fmla="*/ 2335 h 2335"/>
                <a:gd name="T58" fmla="*/ 1034 w 2340"/>
                <a:gd name="T59" fmla="*/ 2327 h 2335"/>
                <a:gd name="T60" fmla="*/ 901 w 2340"/>
                <a:gd name="T61" fmla="*/ 2306 h 2335"/>
                <a:gd name="T62" fmla="*/ 774 w 2340"/>
                <a:gd name="T63" fmla="*/ 2269 h 2335"/>
                <a:gd name="T64" fmla="*/ 655 w 2340"/>
                <a:gd name="T65" fmla="*/ 2216 h 2335"/>
                <a:gd name="T66" fmla="*/ 542 w 2340"/>
                <a:gd name="T67" fmla="*/ 2153 h 2335"/>
                <a:gd name="T68" fmla="*/ 439 w 2340"/>
                <a:gd name="T69" fmla="*/ 2079 h 2335"/>
                <a:gd name="T70" fmla="*/ 343 w 2340"/>
                <a:gd name="T71" fmla="*/ 1994 h 2335"/>
                <a:gd name="T72" fmla="*/ 256 w 2340"/>
                <a:gd name="T73" fmla="*/ 1899 h 2335"/>
                <a:gd name="T74" fmla="*/ 182 w 2340"/>
                <a:gd name="T75" fmla="*/ 1794 h 2335"/>
                <a:gd name="T76" fmla="*/ 119 w 2340"/>
                <a:gd name="T77" fmla="*/ 1683 h 2335"/>
                <a:gd name="T78" fmla="*/ 68 w 2340"/>
                <a:gd name="T79" fmla="*/ 1561 h 2335"/>
                <a:gd name="T80" fmla="*/ 31 w 2340"/>
                <a:gd name="T81" fmla="*/ 1434 h 2335"/>
                <a:gd name="T82" fmla="*/ 8 w 2340"/>
                <a:gd name="T83" fmla="*/ 1305 h 2335"/>
                <a:gd name="T84" fmla="*/ 0 w 2340"/>
                <a:gd name="T85" fmla="*/ 1167 h 2335"/>
                <a:gd name="T86" fmla="*/ 8 w 2340"/>
                <a:gd name="T87" fmla="*/ 1033 h 2335"/>
                <a:gd name="T88" fmla="*/ 31 w 2340"/>
                <a:gd name="T89" fmla="*/ 901 h 2335"/>
                <a:gd name="T90" fmla="*/ 68 w 2340"/>
                <a:gd name="T91" fmla="*/ 774 h 2335"/>
                <a:gd name="T92" fmla="*/ 119 w 2340"/>
                <a:gd name="T93" fmla="*/ 655 h 2335"/>
                <a:gd name="T94" fmla="*/ 182 w 2340"/>
                <a:gd name="T95" fmla="*/ 541 h 2335"/>
                <a:gd name="T96" fmla="*/ 256 w 2340"/>
                <a:gd name="T97" fmla="*/ 436 h 2335"/>
                <a:gd name="T98" fmla="*/ 343 w 2340"/>
                <a:gd name="T99" fmla="*/ 340 h 2335"/>
                <a:gd name="T100" fmla="*/ 439 w 2340"/>
                <a:gd name="T101" fmla="*/ 256 h 2335"/>
                <a:gd name="T102" fmla="*/ 542 w 2340"/>
                <a:gd name="T103" fmla="*/ 182 h 2335"/>
                <a:gd name="T104" fmla="*/ 655 w 2340"/>
                <a:gd name="T105" fmla="*/ 118 h 2335"/>
                <a:gd name="T106" fmla="*/ 774 w 2340"/>
                <a:gd name="T107" fmla="*/ 68 h 2335"/>
                <a:gd name="T108" fmla="*/ 901 w 2340"/>
                <a:gd name="T109" fmla="*/ 29 h 2335"/>
                <a:gd name="T110" fmla="*/ 1034 w 2340"/>
                <a:gd name="T111" fmla="*/ 8 h 2335"/>
                <a:gd name="T112" fmla="*/ 1171 w 2340"/>
                <a:gd name="T113" fmla="*/ 0 h 2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40" h="2335">
                  <a:moveTo>
                    <a:pt x="1171" y="0"/>
                  </a:moveTo>
                  <a:lnTo>
                    <a:pt x="1306" y="8"/>
                  </a:lnTo>
                  <a:lnTo>
                    <a:pt x="1438" y="29"/>
                  </a:lnTo>
                  <a:lnTo>
                    <a:pt x="1565" y="68"/>
                  </a:lnTo>
                  <a:lnTo>
                    <a:pt x="1684" y="118"/>
                  </a:lnTo>
                  <a:lnTo>
                    <a:pt x="1798" y="182"/>
                  </a:lnTo>
                  <a:lnTo>
                    <a:pt x="1901" y="256"/>
                  </a:lnTo>
                  <a:lnTo>
                    <a:pt x="1996" y="340"/>
                  </a:lnTo>
                  <a:lnTo>
                    <a:pt x="2083" y="436"/>
                  </a:lnTo>
                  <a:lnTo>
                    <a:pt x="2157" y="541"/>
                  </a:lnTo>
                  <a:lnTo>
                    <a:pt x="2221" y="655"/>
                  </a:lnTo>
                  <a:lnTo>
                    <a:pt x="2271" y="774"/>
                  </a:lnTo>
                  <a:lnTo>
                    <a:pt x="2308" y="901"/>
                  </a:lnTo>
                  <a:lnTo>
                    <a:pt x="2332" y="1033"/>
                  </a:lnTo>
                  <a:lnTo>
                    <a:pt x="2340" y="1167"/>
                  </a:lnTo>
                  <a:lnTo>
                    <a:pt x="2332" y="1305"/>
                  </a:lnTo>
                  <a:lnTo>
                    <a:pt x="2308" y="1434"/>
                  </a:lnTo>
                  <a:lnTo>
                    <a:pt x="2271" y="1561"/>
                  </a:lnTo>
                  <a:lnTo>
                    <a:pt x="2221" y="1683"/>
                  </a:lnTo>
                  <a:lnTo>
                    <a:pt x="2157" y="1794"/>
                  </a:lnTo>
                  <a:lnTo>
                    <a:pt x="2083" y="1899"/>
                  </a:lnTo>
                  <a:lnTo>
                    <a:pt x="1996" y="1994"/>
                  </a:lnTo>
                  <a:lnTo>
                    <a:pt x="1901" y="2079"/>
                  </a:lnTo>
                  <a:lnTo>
                    <a:pt x="1798" y="2153"/>
                  </a:lnTo>
                  <a:lnTo>
                    <a:pt x="1684" y="2216"/>
                  </a:lnTo>
                  <a:lnTo>
                    <a:pt x="1565" y="2269"/>
                  </a:lnTo>
                  <a:lnTo>
                    <a:pt x="1438" y="2306"/>
                  </a:lnTo>
                  <a:lnTo>
                    <a:pt x="1306" y="2327"/>
                  </a:lnTo>
                  <a:lnTo>
                    <a:pt x="1171" y="2335"/>
                  </a:lnTo>
                  <a:lnTo>
                    <a:pt x="1034" y="2327"/>
                  </a:lnTo>
                  <a:lnTo>
                    <a:pt x="901" y="2306"/>
                  </a:lnTo>
                  <a:lnTo>
                    <a:pt x="774" y="2269"/>
                  </a:lnTo>
                  <a:lnTo>
                    <a:pt x="655" y="2216"/>
                  </a:lnTo>
                  <a:lnTo>
                    <a:pt x="542" y="2153"/>
                  </a:lnTo>
                  <a:lnTo>
                    <a:pt x="439" y="2079"/>
                  </a:lnTo>
                  <a:lnTo>
                    <a:pt x="343" y="1994"/>
                  </a:lnTo>
                  <a:lnTo>
                    <a:pt x="256" y="1899"/>
                  </a:lnTo>
                  <a:lnTo>
                    <a:pt x="182" y="1794"/>
                  </a:lnTo>
                  <a:lnTo>
                    <a:pt x="119" y="1683"/>
                  </a:lnTo>
                  <a:lnTo>
                    <a:pt x="68" y="1561"/>
                  </a:lnTo>
                  <a:lnTo>
                    <a:pt x="31" y="1434"/>
                  </a:lnTo>
                  <a:lnTo>
                    <a:pt x="8" y="1305"/>
                  </a:lnTo>
                  <a:lnTo>
                    <a:pt x="0" y="1167"/>
                  </a:lnTo>
                  <a:lnTo>
                    <a:pt x="8" y="1033"/>
                  </a:lnTo>
                  <a:lnTo>
                    <a:pt x="31" y="901"/>
                  </a:lnTo>
                  <a:lnTo>
                    <a:pt x="68" y="774"/>
                  </a:lnTo>
                  <a:lnTo>
                    <a:pt x="119" y="655"/>
                  </a:lnTo>
                  <a:lnTo>
                    <a:pt x="182" y="541"/>
                  </a:lnTo>
                  <a:lnTo>
                    <a:pt x="256" y="436"/>
                  </a:lnTo>
                  <a:lnTo>
                    <a:pt x="343" y="340"/>
                  </a:lnTo>
                  <a:lnTo>
                    <a:pt x="439" y="256"/>
                  </a:lnTo>
                  <a:lnTo>
                    <a:pt x="542" y="182"/>
                  </a:lnTo>
                  <a:lnTo>
                    <a:pt x="655" y="118"/>
                  </a:lnTo>
                  <a:lnTo>
                    <a:pt x="774" y="68"/>
                  </a:lnTo>
                  <a:lnTo>
                    <a:pt x="901" y="29"/>
                  </a:lnTo>
                  <a:lnTo>
                    <a:pt x="1034" y="8"/>
                  </a:lnTo>
                  <a:lnTo>
                    <a:pt x="1171" y="0"/>
                  </a:ln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1200" b="1" dirty="0">
                  <a:solidFill>
                    <a:schemeClr val="bg1"/>
                  </a:solidFill>
                </a:rPr>
                <a:t>Fraud</a:t>
              </a:r>
            </a:p>
          </p:txBody>
        </p:sp>
        <p:sp>
          <p:nvSpPr>
            <p:cNvPr id="44" name="Freeform 11">
              <a:extLst>
                <a:ext uri="{FF2B5EF4-FFF2-40B4-BE49-F238E27FC236}">
                  <a16:creationId xmlns:a16="http://schemas.microsoft.com/office/drawing/2014/main" id="{1DB2D55B-70AE-4D93-AF7A-AB07ABF4AAF2}"/>
                </a:ext>
              </a:extLst>
            </p:cNvPr>
            <p:cNvSpPr>
              <a:spLocks/>
            </p:cNvSpPr>
            <p:nvPr/>
          </p:nvSpPr>
          <p:spPr bwMode="auto">
            <a:xfrm>
              <a:off x="5529649" y="4261749"/>
              <a:ext cx="900182" cy="898259"/>
            </a:xfrm>
            <a:custGeom>
              <a:avLst/>
              <a:gdLst>
                <a:gd name="T0" fmla="*/ 1169 w 2340"/>
                <a:gd name="T1" fmla="*/ 0 h 2335"/>
                <a:gd name="T2" fmla="*/ 1306 w 2340"/>
                <a:gd name="T3" fmla="*/ 8 h 2335"/>
                <a:gd name="T4" fmla="*/ 1438 w 2340"/>
                <a:gd name="T5" fmla="*/ 29 h 2335"/>
                <a:gd name="T6" fmla="*/ 1563 w 2340"/>
                <a:gd name="T7" fmla="*/ 68 h 2335"/>
                <a:gd name="T8" fmla="*/ 1684 w 2340"/>
                <a:gd name="T9" fmla="*/ 118 h 2335"/>
                <a:gd name="T10" fmla="*/ 1795 w 2340"/>
                <a:gd name="T11" fmla="*/ 182 h 2335"/>
                <a:gd name="T12" fmla="*/ 1901 w 2340"/>
                <a:gd name="T13" fmla="*/ 256 h 2335"/>
                <a:gd name="T14" fmla="*/ 1996 w 2340"/>
                <a:gd name="T15" fmla="*/ 340 h 2335"/>
                <a:gd name="T16" fmla="*/ 2081 w 2340"/>
                <a:gd name="T17" fmla="*/ 436 h 2335"/>
                <a:gd name="T18" fmla="*/ 2158 w 2340"/>
                <a:gd name="T19" fmla="*/ 541 h 2335"/>
                <a:gd name="T20" fmla="*/ 2221 w 2340"/>
                <a:gd name="T21" fmla="*/ 655 h 2335"/>
                <a:gd name="T22" fmla="*/ 2271 w 2340"/>
                <a:gd name="T23" fmla="*/ 774 h 2335"/>
                <a:gd name="T24" fmla="*/ 2308 w 2340"/>
                <a:gd name="T25" fmla="*/ 901 h 2335"/>
                <a:gd name="T26" fmla="*/ 2332 w 2340"/>
                <a:gd name="T27" fmla="*/ 1033 h 2335"/>
                <a:gd name="T28" fmla="*/ 2340 w 2340"/>
                <a:gd name="T29" fmla="*/ 1167 h 2335"/>
                <a:gd name="T30" fmla="*/ 2332 w 2340"/>
                <a:gd name="T31" fmla="*/ 1305 h 2335"/>
                <a:gd name="T32" fmla="*/ 2308 w 2340"/>
                <a:gd name="T33" fmla="*/ 1434 h 2335"/>
                <a:gd name="T34" fmla="*/ 2271 w 2340"/>
                <a:gd name="T35" fmla="*/ 1561 h 2335"/>
                <a:gd name="T36" fmla="*/ 2221 w 2340"/>
                <a:gd name="T37" fmla="*/ 1683 h 2335"/>
                <a:gd name="T38" fmla="*/ 2158 w 2340"/>
                <a:gd name="T39" fmla="*/ 1794 h 2335"/>
                <a:gd name="T40" fmla="*/ 2081 w 2340"/>
                <a:gd name="T41" fmla="*/ 1899 h 2335"/>
                <a:gd name="T42" fmla="*/ 1996 w 2340"/>
                <a:gd name="T43" fmla="*/ 1994 h 2335"/>
                <a:gd name="T44" fmla="*/ 1901 w 2340"/>
                <a:gd name="T45" fmla="*/ 2079 h 2335"/>
                <a:gd name="T46" fmla="*/ 1795 w 2340"/>
                <a:gd name="T47" fmla="*/ 2153 h 2335"/>
                <a:gd name="T48" fmla="*/ 1684 w 2340"/>
                <a:gd name="T49" fmla="*/ 2216 h 2335"/>
                <a:gd name="T50" fmla="*/ 1563 w 2340"/>
                <a:gd name="T51" fmla="*/ 2269 h 2335"/>
                <a:gd name="T52" fmla="*/ 1438 w 2340"/>
                <a:gd name="T53" fmla="*/ 2306 h 2335"/>
                <a:gd name="T54" fmla="*/ 1306 w 2340"/>
                <a:gd name="T55" fmla="*/ 2327 h 2335"/>
                <a:gd name="T56" fmla="*/ 1169 w 2340"/>
                <a:gd name="T57" fmla="*/ 2335 h 2335"/>
                <a:gd name="T58" fmla="*/ 1034 w 2340"/>
                <a:gd name="T59" fmla="*/ 2327 h 2335"/>
                <a:gd name="T60" fmla="*/ 902 w 2340"/>
                <a:gd name="T61" fmla="*/ 2306 h 2335"/>
                <a:gd name="T62" fmla="*/ 775 w 2340"/>
                <a:gd name="T63" fmla="*/ 2269 h 2335"/>
                <a:gd name="T64" fmla="*/ 656 w 2340"/>
                <a:gd name="T65" fmla="*/ 2216 h 2335"/>
                <a:gd name="T66" fmla="*/ 542 w 2340"/>
                <a:gd name="T67" fmla="*/ 2153 h 2335"/>
                <a:gd name="T68" fmla="*/ 439 w 2340"/>
                <a:gd name="T69" fmla="*/ 2079 h 2335"/>
                <a:gd name="T70" fmla="*/ 344 w 2340"/>
                <a:gd name="T71" fmla="*/ 1994 h 2335"/>
                <a:gd name="T72" fmla="*/ 256 w 2340"/>
                <a:gd name="T73" fmla="*/ 1899 h 2335"/>
                <a:gd name="T74" fmla="*/ 182 w 2340"/>
                <a:gd name="T75" fmla="*/ 1794 h 2335"/>
                <a:gd name="T76" fmla="*/ 119 w 2340"/>
                <a:gd name="T77" fmla="*/ 1683 h 2335"/>
                <a:gd name="T78" fmla="*/ 69 w 2340"/>
                <a:gd name="T79" fmla="*/ 1561 h 2335"/>
                <a:gd name="T80" fmla="*/ 32 w 2340"/>
                <a:gd name="T81" fmla="*/ 1434 h 2335"/>
                <a:gd name="T82" fmla="*/ 8 w 2340"/>
                <a:gd name="T83" fmla="*/ 1305 h 2335"/>
                <a:gd name="T84" fmla="*/ 0 w 2340"/>
                <a:gd name="T85" fmla="*/ 1167 h 2335"/>
                <a:gd name="T86" fmla="*/ 8 w 2340"/>
                <a:gd name="T87" fmla="*/ 1033 h 2335"/>
                <a:gd name="T88" fmla="*/ 32 w 2340"/>
                <a:gd name="T89" fmla="*/ 901 h 2335"/>
                <a:gd name="T90" fmla="*/ 69 w 2340"/>
                <a:gd name="T91" fmla="*/ 774 h 2335"/>
                <a:gd name="T92" fmla="*/ 119 w 2340"/>
                <a:gd name="T93" fmla="*/ 655 h 2335"/>
                <a:gd name="T94" fmla="*/ 182 w 2340"/>
                <a:gd name="T95" fmla="*/ 541 h 2335"/>
                <a:gd name="T96" fmla="*/ 256 w 2340"/>
                <a:gd name="T97" fmla="*/ 436 h 2335"/>
                <a:gd name="T98" fmla="*/ 344 w 2340"/>
                <a:gd name="T99" fmla="*/ 340 h 2335"/>
                <a:gd name="T100" fmla="*/ 439 w 2340"/>
                <a:gd name="T101" fmla="*/ 256 h 2335"/>
                <a:gd name="T102" fmla="*/ 542 w 2340"/>
                <a:gd name="T103" fmla="*/ 182 h 2335"/>
                <a:gd name="T104" fmla="*/ 656 w 2340"/>
                <a:gd name="T105" fmla="*/ 118 h 2335"/>
                <a:gd name="T106" fmla="*/ 775 w 2340"/>
                <a:gd name="T107" fmla="*/ 68 h 2335"/>
                <a:gd name="T108" fmla="*/ 902 w 2340"/>
                <a:gd name="T109" fmla="*/ 29 h 2335"/>
                <a:gd name="T110" fmla="*/ 1034 w 2340"/>
                <a:gd name="T111" fmla="*/ 8 h 2335"/>
                <a:gd name="T112" fmla="*/ 1169 w 2340"/>
                <a:gd name="T113" fmla="*/ 0 h 2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40" h="2335">
                  <a:moveTo>
                    <a:pt x="1169" y="0"/>
                  </a:moveTo>
                  <a:lnTo>
                    <a:pt x="1306" y="8"/>
                  </a:lnTo>
                  <a:lnTo>
                    <a:pt x="1438" y="29"/>
                  </a:lnTo>
                  <a:lnTo>
                    <a:pt x="1563" y="68"/>
                  </a:lnTo>
                  <a:lnTo>
                    <a:pt x="1684" y="118"/>
                  </a:lnTo>
                  <a:lnTo>
                    <a:pt x="1795" y="182"/>
                  </a:lnTo>
                  <a:lnTo>
                    <a:pt x="1901" y="256"/>
                  </a:lnTo>
                  <a:lnTo>
                    <a:pt x="1996" y="340"/>
                  </a:lnTo>
                  <a:lnTo>
                    <a:pt x="2081" y="436"/>
                  </a:lnTo>
                  <a:lnTo>
                    <a:pt x="2158" y="541"/>
                  </a:lnTo>
                  <a:lnTo>
                    <a:pt x="2221" y="655"/>
                  </a:lnTo>
                  <a:lnTo>
                    <a:pt x="2271" y="774"/>
                  </a:lnTo>
                  <a:lnTo>
                    <a:pt x="2308" y="901"/>
                  </a:lnTo>
                  <a:lnTo>
                    <a:pt x="2332" y="1033"/>
                  </a:lnTo>
                  <a:lnTo>
                    <a:pt x="2340" y="1167"/>
                  </a:lnTo>
                  <a:lnTo>
                    <a:pt x="2332" y="1305"/>
                  </a:lnTo>
                  <a:lnTo>
                    <a:pt x="2308" y="1434"/>
                  </a:lnTo>
                  <a:lnTo>
                    <a:pt x="2271" y="1561"/>
                  </a:lnTo>
                  <a:lnTo>
                    <a:pt x="2221" y="1683"/>
                  </a:lnTo>
                  <a:lnTo>
                    <a:pt x="2158" y="1794"/>
                  </a:lnTo>
                  <a:lnTo>
                    <a:pt x="2081" y="1899"/>
                  </a:lnTo>
                  <a:lnTo>
                    <a:pt x="1996" y="1994"/>
                  </a:lnTo>
                  <a:lnTo>
                    <a:pt x="1901" y="2079"/>
                  </a:lnTo>
                  <a:lnTo>
                    <a:pt x="1795" y="2153"/>
                  </a:lnTo>
                  <a:lnTo>
                    <a:pt x="1684" y="2216"/>
                  </a:lnTo>
                  <a:lnTo>
                    <a:pt x="1563" y="2269"/>
                  </a:lnTo>
                  <a:lnTo>
                    <a:pt x="1438" y="2306"/>
                  </a:lnTo>
                  <a:lnTo>
                    <a:pt x="1306" y="2327"/>
                  </a:lnTo>
                  <a:lnTo>
                    <a:pt x="1169" y="2335"/>
                  </a:lnTo>
                  <a:lnTo>
                    <a:pt x="1034" y="2327"/>
                  </a:lnTo>
                  <a:lnTo>
                    <a:pt x="902" y="2306"/>
                  </a:lnTo>
                  <a:lnTo>
                    <a:pt x="775" y="2269"/>
                  </a:lnTo>
                  <a:lnTo>
                    <a:pt x="656" y="2216"/>
                  </a:lnTo>
                  <a:lnTo>
                    <a:pt x="542" y="2153"/>
                  </a:lnTo>
                  <a:lnTo>
                    <a:pt x="439" y="2079"/>
                  </a:lnTo>
                  <a:lnTo>
                    <a:pt x="344" y="1994"/>
                  </a:lnTo>
                  <a:lnTo>
                    <a:pt x="256" y="1899"/>
                  </a:lnTo>
                  <a:lnTo>
                    <a:pt x="182" y="1794"/>
                  </a:lnTo>
                  <a:lnTo>
                    <a:pt x="119" y="1683"/>
                  </a:lnTo>
                  <a:lnTo>
                    <a:pt x="69" y="1561"/>
                  </a:lnTo>
                  <a:lnTo>
                    <a:pt x="32" y="1434"/>
                  </a:lnTo>
                  <a:lnTo>
                    <a:pt x="8" y="1305"/>
                  </a:lnTo>
                  <a:lnTo>
                    <a:pt x="0" y="1167"/>
                  </a:lnTo>
                  <a:lnTo>
                    <a:pt x="8" y="1033"/>
                  </a:lnTo>
                  <a:lnTo>
                    <a:pt x="32" y="901"/>
                  </a:lnTo>
                  <a:lnTo>
                    <a:pt x="69" y="774"/>
                  </a:lnTo>
                  <a:lnTo>
                    <a:pt x="119" y="655"/>
                  </a:lnTo>
                  <a:lnTo>
                    <a:pt x="182" y="541"/>
                  </a:lnTo>
                  <a:lnTo>
                    <a:pt x="256" y="436"/>
                  </a:lnTo>
                  <a:lnTo>
                    <a:pt x="344" y="340"/>
                  </a:lnTo>
                  <a:lnTo>
                    <a:pt x="439" y="256"/>
                  </a:lnTo>
                  <a:lnTo>
                    <a:pt x="542" y="182"/>
                  </a:lnTo>
                  <a:lnTo>
                    <a:pt x="656" y="118"/>
                  </a:lnTo>
                  <a:lnTo>
                    <a:pt x="775" y="68"/>
                  </a:lnTo>
                  <a:lnTo>
                    <a:pt x="902" y="29"/>
                  </a:lnTo>
                  <a:lnTo>
                    <a:pt x="1034" y="8"/>
                  </a:lnTo>
                  <a:lnTo>
                    <a:pt x="1169" y="0"/>
                  </a:lnTo>
                  <a:close/>
                </a:path>
              </a:pathLst>
            </a:custGeom>
            <a:solidFill>
              <a:schemeClr val="accent2"/>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1200" b="1" dirty="0">
                  <a:solidFill>
                    <a:schemeClr val="bg1"/>
                  </a:solidFill>
                </a:rPr>
                <a:t>Abuse</a:t>
              </a:r>
            </a:p>
          </p:txBody>
        </p:sp>
        <p:sp>
          <p:nvSpPr>
            <p:cNvPr id="45" name="Freeform 12">
              <a:extLst>
                <a:ext uri="{FF2B5EF4-FFF2-40B4-BE49-F238E27FC236}">
                  <a16:creationId xmlns:a16="http://schemas.microsoft.com/office/drawing/2014/main" id="{1C35DD1A-87AA-4499-9067-678E0DEB02D0}"/>
                </a:ext>
              </a:extLst>
            </p:cNvPr>
            <p:cNvSpPr>
              <a:spLocks/>
            </p:cNvSpPr>
            <p:nvPr/>
          </p:nvSpPr>
          <p:spPr bwMode="auto">
            <a:xfrm>
              <a:off x="4039350" y="3957841"/>
              <a:ext cx="2037719" cy="1507228"/>
            </a:xfrm>
            <a:custGeom>
              <a:avLst/>
              <a:gdLst>
                <a:gd name="T0" fmla="*/ 415 w 5297"/>
                <a:gd name="T1" fmla="*/ 7 h 3918"/>
                <a:gd name="T2" fmla="*/ 719 w 5297"/>
                <a:gd name="T3" fmla="*/ 63 h 3918"/>
                <a:gd name="T4" fmla="*/ 1002 w 5297"/>
                <a:gd name="T5" fmla="*/ 163 h 3918"/>
                <a:gd name="T6" fmla="*/ 1269 w 5297"/>
                <a:gd name="T7" fmla="*/ 298 h 3918"/>
                <a:gd name="T8" fmla="*/ 1521 w 5297"/>
                <a:gd name="T9" fmla="*/ 467 h 3918"/>
                <a:gd name="T10" fmla="*/ 1761 w 5297"/>
                <a:gd name="T11" fmla="*/ 663 h 3918"/>
                <a:gd name="T12" fmla="*/ 2134 w 5297"/>
                <a:gd name="T13" fmla="*/ 1014 h 3918"/>
                <a:gd name="T14" fmla="*/ 2631 w 5297"/>
                <a:gd name="T15" fmla="*/ 1521 h 3918"/>
                <a:gd name="T16" fmla="*/ 3118 w 5297"/>
                <a:gd name="T17" fmla="*/ 2034 h 3918"/>
                <a:gd name="T18" fmla="*/ 3924 w 5297"/>
                <a:gd name="T19" fmla="*/ 2861 h 3918"/>
                <a:gd name="T20" fmla="*/ 4115 w 5297"/>
                <a:gd name="T21" fmla="*/ 3038 h 3918"/>
                <a:gd name="T22" fmla="*/ 4321 w 5297"/>
                <a:gd name="T23" fmla="*/ 3183 h 3918"/>
                <a:gd name="T24" fmla="*/ 4540 w 5297"/>
                <a:gd name="T25" fmla="*/ 3294 h 3918"/>
                <a:gd name="T26" fmla="*/ 4781 w 5297"/>
                <a:gd name="T27" fmla="*/ 3366 h 3918"/>
                <a:gd name="T28" fmla="*/ 5043 w 5297"/>
                <a:gd name="T29" fmla="*/ 3395 h 3918"/>
                <a:gd name="T30" fmla="*/ 5154 w 5297"/>
                <a:gd name="T31" fmla="*/ 3419 h 3918"/>
                <a:gd name="T32" fmla="*/ 5233 w 5297"/>
                <a:gd name="T33" fmla="*/ 3479 h 3918"/>
                <a:gd name="T34" fmla="*/ 5281 w 5297"/>
                <a:gd name="T35" fmla="*/ 3564 h 3918"/>
                <a:gd name="T36" fmla="*/ 5297 w 5297"/>
                <a:gd name="T37" fmla="*/ 3662 h 3918"/>
                <a:gd name="T38" fmla="*/ 5281 w 5297"/>
                <a:gd name="T39" fmla="*/ 3757 h 3918"/>
                <a:gd name="T40" fmla="*/ 5233 w 5297"/>
                <a:gd name="T41" fmla="*/ 3839 h 3918"/>
                <a:gd name="T42" fmla="*/ 5154 w 5297"/>
                <a:gd name="T43" fmla="*/ 3897 h 3918"/>
                <a:gd name="T44" fmla="*/ 5043 w 5297"/>
                <a:gd name="T45" fmla="*/ 3918 h 3918"/>
                <a:gd name="T46" fmla="*/ 4702 w 5297"/>
                <a:gd name="T47" fmla="*/ 3881 h 3918"/>
                <a:gd name="T48" fmla="*/ 4384 w 5297"/>
                <a:gd name="T49" fmla="*/ 3794 h 3918"/>
                <a:gd name="T50" fmla="*/ 4091 w 5297"/>
                <a:gd name="T51" fmla="*/ 3654 h 3918"/>
                <a:gd name="T52" fmla="*/ 3816 w 5297"/>
                <a:gd name="T53" fmla="*/ 3469 h 3918"/>
                <a:gd name="T54" fmla="*/ 3565 w 5297"/>
                <a:gd name="T55" fmla="*/ 3242 h 3918"/>
                <a:gd name="T56" fmla="*/ 2108 w 5297"/>
                <a:gd name="T57" fmla="*/ 1749 h 3918"/>
                <a:gd name="T58" fmla="*/ 1915 w 5297"/>
                <a:gd name="T59" fmla="*/ 1540 h 3918"/>
                <a:gd name="T60" fmla="*/ 1714 w 5297"/>
                <a:gd name="T61" fmla="*/ 1331 h 3918"/>
                <a:gd name="T62" fmla="*/ 1505 w 5297"/>
                <a:gd name="T63" fmla="*/ 1125 h 3918"/>
                <a:gd name="T64" fmla="*/ 1285 w 5297"/>
                <a:gd name="T65" fmla="*/ 938 h 3918"/>
                <a:gd name="T66" fmla="*/ 1055 w 5297"/>
                <a:gd name="T67" fmla="*/ 774 h 3918"/>
                <a:gd name="T68" fmla="*/ 807 w 5297"/>
                <a:gd name="T69" fmla="*/ 644 h 3918"/>
                <a:gd name="T70" fmla="*/ 540 w 5297"/>
                <a:gd name="T71" fmla="*/ 557 h 3918"/>
                <a:gd name="T72" fmla="*/ 254 w 5297"/>
                <a:gd name="T73" fmla="*/ 520 h 3918"/>
                <a:gd name="T74" fmla="*/ 143 w 5297"/>
                <a:gd name="T75" fmla="*/ 496 h 3918"/>
                <a:gd name="T76" fmla="*/ 64 w 5297"/>
                <a:gd name="T77" fmla="*/ 436 h 3918"/>
                <a:gd name="T78" fmla="*/ 16 w 5297"/>
                <a:gd name="T79" fmla="*/ 351 h 3918"/>
                <a:gd name="T80" fmla="*/ 0 w 5297"/>
                <a:gd name="T81" fmla="*/ 253 h 3918"/>
                <a:gd name="T82" fmla="*/ 16 w 5297"/>
                <a:gd name="T83" fmla="*/ 158 h 3918"/>
                <a:gd name="T84" fmla="*/ 64 w 5297"/>
                <a:gd name="T85" fmla="*/ 76 h 3918"/>
                <a:gd name="T86" fmla="*/ 143 w 5297"/>
                <a:gd name="T87" fmla="*/ 18 h 3918"/>
                <a:gd name="T88" fmla="*/ 254 w 5297"/>
                <a:gd name="T89" fmla="*/ 0 h 3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97" h="3918">
                  <a:moveTo>
                    <a:pt x="254" y="0"/>
                  </a:moveTo>
                  <a:lnTo>
                    <a:pt x="415" y="7"/>
                  </a:lnTo>
                  <a:lnTo>
                    <a:pt x="571" y="31"/>
                  </a:lnTo>
                  <a:lnTo>
                    <a:pt x="719" y="63"/>
                  </a:lnTo>
                  <a:lnTo>
                    <a:pt x="865" y="108"/>
                  </a:lnTo>
                  <a:lnTo>
                    <a:pt x="1002" y="163"/>
                  </a:lnTo>
                  <a:lnTo>
                    <a:pt x="1137" y="227"/>
                  </a:lnTo>
                  <a:lnTo>
                    <a:pt x="1269" y="298"/>
                  </a:lnTo>
                  <a:lnTo>
                    <a:pt x="1396" y="380"/>
                  </a:lnTo>
                  <a:lnTo>
                    <a:pt x="1521" y="467"/>
                  </a:lnTo>
                  <a:lnTo>
                    <a:pt x="1642" y="562"/>
                  </a:lnTo>
                  <a:lnTo>
                    <a:pt x="1761" y="663"/>
                  </a:lnTo>
                  <a:lnTo>
                    <a:pt x="1880" y="771"/>
                  </a:lnTo>
                  <a:lnTo>
                    <a:pt x="2134" y="1014"/>
                  </a:lnTo>
                  <a:lnTo>
                    <a:pt x="2385" y="1265"/>
                  </a:lnTo>
                  <a:lnTo>
                    <a:pt x="2631" y="1521"/>
                  </a:lnTo>
                  <a:lnTo>
                    <a:pt x="2874" y="1778"/>
                  </a:lnTo>
                  <a:lnTo>
                    <a:pt x="3118" y="2034"/>
                  </a:lnTo>
                  <a:lnTo>
                    <a:pt x="3364" y="2288"/>
                  </a:lnTo>
                  <a:lnTo>
                    <a:pt x="3924" y="2861"/>
                  </a:lnTo>
                  <a:lnTo>
                    <a:pt x="4019" y="2954"/>
                  </a:lnTo>
                  <a:lnTo>
                    <a:pt x="4115" y="3038"/>
                  </a:lnTo>
                  <a:lnTo>
                    <a:pt x="4215" y="3115"/>
                  </a:lnTo>
                  <a:lnTo>
                    <a:pt x="4321" y="3183"/>
                  </a:lnTo>
                  <a:lnTo>
                    <a:pt x="4429" y="3244"/>
                  </a:lnTo>
                  <a:lnTo>
                    <a:pt x="4540" y="3294"/>
                  </a:lnTo>
                  <a:lnTo>
                    <a:pt x="4659" y="3334"/>
                  </a:lnTo>
                  <a:lnTo>
                    <a:pt x="4781" y="3366"/>
                  </a:lnTo>
                  <a:lnTo>
                    <a:pt x="4908" y="3387"/>
                  </a:lnTo>
                  <a:lnTo>
                    <a:pt x="5043" y="3395"/>
                  </a:lnTo>
                  <a:lnTo>
                    <a:pt x="5104" y="3403"/>
                  </a:lnTo>
                  <a:lnTo>
                    <a:pt x="5154" y="3419"/>
                  </a:lnTo>
                  <a:lnTo>
                    <a:pt x="5196" y="3445"/>
                  </a:lnTo>
                  <a:lnTo>
                    <a:pt x="5233" y="3479"/>
                  </a:lnTo>
                  <a:lnTo>
                    <a:pt x="5260" y="3522"/>
                  </a:lnTo>
                  <a:lnTo>
                    <a:pt x="5281" y="3564"/>
                  </a:lnTo>
                  <a:lnTo>
                    <a:pt x="5291" y="3612"/>
                  </a:lnTo>
                  <a:lnTo>
                    <a:pt x="5297" y="3662"/>
                  </a:lnTo>
                  <a:lnTo>
                    <a:pt x="5291" y="3709"/>
                  </a:lnTo>
                  <a:lnTo>
                    <a:pt x="5281" y="3757"/>
                  </a:lnTo>
                  <a:lnTo>
                    <a:pt x="5260" y="3802"/>
                  </a:lnTo>
                  <a:lnTo>
                    <a:pt x="5233" y="3839"/>
                  </a:lnTo>
                  <a:lnTo>
                    <a:pt x="5196" y="3873"/>
                  </a:lnTo>
                  <a:lnTo>
                    <a:pt x="5154" y="3897"/>
                  </a:lnTo>
                  <a:lnTo>
                    <a:pt x="5104" y="3913"/>
                  </a:lnTo>
                  <a:lnTo>
                    <a:pt x="5043" y="3918"/>
                  </a:lnTo>
                  <a:lnTo>
                    <a:pt x="4871" y="3905"/>
                  </a:lnTo>
                  <a:lnTo>
                    <a:pt x="4702" y="3881"/>
                  </a:lnTo>
                  <a:lnTo>
                    <a:pt x="4540" y="3844"/>
                  </a:lnTo>
                  <a:lnTo>
                    <a:pt x="4384" y="3794"/>
                  </a:lnTo>
                  <a:lnTo>
                    <a:pt x="4234" y="3730"/>
                  </a:lnTo>
                  <a:lnTo>
                    <a:pt x="4091" y="3654"/>
                  </a:lnTo>
                  <a:lnTo>
                    <a:pt x="3951" y="3567"/>
                  </a:lnTo>
                  <a:lnTo>
                    <a:pt x="3816" y="3469"/>
                  </a:lnTo>
                  <a:lnTo>
                    <a:pt x="3689" y="3360"/>
                  </a:lnTo>
                  <a:lnTo>
                    <a:pt x="3565" y="3242"/>
                  </a:lnTo>
                  <a:lnTo>
                    <a:pt x="2205" y="1849"/>
                  </a:lnTo>
                  <a:lnTo>
                    <a:pt x="2108" y="1749"/>
                  </a:lnTo>
                  <a:lnTo>
                    <a:pt x="2012" y="1646"/>
                  </a:lnTo>
                  <a:lnTo>
                    <a:pt x="1915" y="1540"/>
                  </a:lnTo>
                  <a:lnTo>
                    <a:pt x="1814" y="1434"/>
                  </a:lnTo>
                  <a:lnTo>
                    <a:pt x="1714" y="1331"/>
                  </a:lnTo>
                  <a:lnTo>
                    <a:pt x="1611" y="1226"/>
                  </a:lnTo>
                  <a:lnTo>
                    <a:pt x="1505" y="1125"/>
                  </a:lnTo>
                  <a:lnTo>
                    <a:pt x="1396" y="1030"/>
                  </a:lnTo>
                  <a:lnTo>
                    <a:pt x="1285" y="938"/>
                  </a:lnTo>
                  <a:lnTo>
                    <a:pt x="1172" y="853"/>
                  </a:lnTo>
                  <a:lnTo>
                    <a:pt x="1055" y="774"/>
                  </a:lnTo>
                  <a:lnTo>
                    <a:pt x="934" y="705"/>
                  </a:lnTo>
                  <a:lnTo>
                    <a:pt x="807" y="644"/>
                  </a:lnTo>
                  <a:lnTo>
                    <a:pt x="674" y="594"/>
                  </a:lnTo>
                  <a:lnTo>
                    <a:pt x="540" y="557"/>
                  </a:lnTo>
                  <a:lnTo>
                    <a:pt x="399" y="531"/>
                  </a:lnTo>
                  <a:lnTo>
                    <a:pt x="254" y="520"/>
                  </a:lnTo>
                  <a:lnTo>
                    <a:pt x="193" y="515"/>
                  </a:lnTo>
                  <a:lnTo>
                    <a:pt x="143" y="496"/>
                  </a:lnTo>
                  <a:lnTo>
                    <a:pt x="98" y="470"/>
                  </a:lnTo>
                  <a:lnTo>
                    <a:pt x="64" y="436"/>
                  </a:lnTo>
                  <a:lnTo>
                    <a:pt x="35" y="396"/>
                  </a:lnTo>
                  <a:lnTo>
                    <a:pt x="16" y="351"/>
                  </a:lnTo>
                  <a:lnTo>
                    <a:pt x="5" y="303"/>
                  </a:lnTo>
                  <a:lnTo>
                    <a:pt x="0" y="253"/>
                  </a:lnTo>
                  <a:lnTo>
                    <a:pt x="5" y="206"/>
                  </a:lnTo>
                  <a:lnTo>
                    <a:pt x="16" y="158"/>
                  </a:lnTo>
                  <a:lnTo>
                    <a:pt x="35" y="116"/>
                  </a:lnTo>
                  <a:lnTo>
                    <a:pt x="64" y="76"/>
                  </a:lnTo>
                  <a:lnTo>
                    <a:pt x="98" y="42"/>
                  </a:lnTo>
                  <a:lnTo>
                    <a:pt x="143" y="18"/>
                  </a:lnTo>
                  <a:lnTo>
                    <a:pt x="193" y="2"/>
                  </a:lnTo>
                  <a:lnTo>
                    <a:pt x="254" y="0"/>
                  </a:lnTo>
                  <a:close/>
                </a:path>
              </a:pathLst>
            </a:custGeom>
            <a:solidFill>
              <a:schemeClr val="accent1">
                <a:alpha val="7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13">
              <a:extLst>
                <a:ext uri="{FF2B5EF4-FFF2-40B4-BE49-F238E27FC236}">
                  <a16:creationId xmlns:a16="http://schemas.microsoft.com/office/drawing/2014/main" id="{094018DC-BBBC-4E3B-A979-548AB949EFB0}"/>
                </a:ext>
              </a:extLst>
            </p:cNvPr>
            <p:cNvSpPr>
              <a:spLocks/>
            </p:cNvSpPr>
            <p:nvPr/>
          </p:nvSpPr>
          <p:spPr bwMode="auto">
            <a:xfrm>
              <a:off x="5882799" y="5060371"/>
              <a:ext cx="671290" cy="404698"/>
            </a:xfrm>
            <a:custGeom>
              <a:avLst/>
              <a:gdLst>
                <a:gd name="T0" fmla="*/ 1451 w 1745"/>
                <a:gd name="T1" fmla="*/ 0 h 1052"/>
                <a:gd name="T2" fmla="*/ 1504 w 1745"/>
                <a:gd name="T3" fmla="*/ 0 h 1052"/>
                <a:gd name="T4" fmla="*/ 1552 w 1745"/>
                <a:gd name="T5" fmla="*/ 11 h 1052"/>
                <a:gd name="T6" fmla="*/ 1599 w 1745"/>
                <a:gd name="T7" fmla="*/ 32 h 1052"/>
                <a:gd name="T8" fmla="*/ 1642 w 1745"/>
                <a:gd name="T9" fmla="*/ 64 h 1052"/>
                <a:gd name="T10" fmla="*/ 1679 w 1745"/>
                <a:gd name="T11" fmla="*/ 101 h 1052"/>
                <a:gd name="T12" fmla="*/ 1710 w 1745"/>
                <a:gd name="T13" fmla="*/ 143 h 1052"/>
                <a:gd name="T14" fmla="*/ 1732 w 1745"/>
                <a:gd name="T15" fmla="*/ 191 h 1052"/>
                <a:gd name="T16" fmla="*/ 1742 w 1745"/>
                <a:gd name="T17" fmla="*/ 241 h 1052"/>
                <a:gd name="T18" fmla="*/ 1745 w 1745"/>
                <a:gd name="T19" fmla="*/ 291 h 1052"/>
                <a:gd name="T20" fmla="*/ 1734 w 1745"/>
                <a:gd name="T21" fmla="*/ 344 h 1052"/>
                <a:gd name="T22" fmla="*/ 1708 w 1745"/>
                <a:gd name="T23" fmla="*/ 397 h 1052"/>
                <a:gd name="T24" fmla="*/ 1668 w 1745"/>
                <a:gd name="T25" fmla="*/ 444 h 1052"/>
                <a:gd name="T26" fmla="*/ 1552 w 1745"/>
                <a:gd name="T27" fmla="*/ 555 h 1052"/>
                <a:gd name="T28" fmla="*/ 1427 w 1745"/>
                <a:gd name="T29" fmla="*/ 656 h 1052"/>
                <a:gd name="T30" fmla="*/ 1298 w 1745"/>
                <a:gd name="T31" fmla="*/ 743 h 1052"/>
                <a:gd name="T32" fmla="*/ 1160 w 1745"/>
                <a:gd name="T33" fmla="*/ 822 h 1052"/>
                <a:gd name="T34" fmla="*/ 1020 w 1745"/>
                <a:gd name="T35" fmla="*/ 888 h 1052"/>
                <a:gd name="T36" fmla="*/ 875 w 1745"/>
                <a:gd name="T37" fmla="*/ 944 h 1052"/>
                <a:gd name="T38" fmla="*/ 724 w 1745"/>
                <a:gd name="T39" fmla="*/ 989 h 1052"/>
                <a:gd name="T40" fmla="*/ 571 w 1745"/>
                <a:gd name="T41" fmla="*/ 1020 h 1052"/>
                <a:gd name="T42" fmla="*/ 412 w 1745"/>
                <a:gd name="T43" fmla="*/ 1041 h 1052"/>
                <a:gd name="T44" fmla="*/ 251 w 1745"/>
                <a:gd name="T45" fmla="*/ 1052 h 1052"/>
                <a:gd name="T46" fmla="*/ 193 w 1745"/>
                <a:gd name="T47" fmla="*/ 1047 h 1052"/>
                <a:gd name="T48" fmla="*/ 140 w 1745"/>
                <a:gd name="T49" fmla="*/ 1031 h 1052"/>
                <a:gd name="T50" fmla="*/ 97 w 1745"/>
                <a:gd name="T51" fmla="*/ 1007 h 1052"/>
                <a:gd name="T52" fmla="*/ 63 w 1745"/>
                <a:gd name="T53" fmla="*/ 973 h 1052"/>
                <a:gd name="T54" fmla="*/ 34 w 1745"/>
                <a:gd name="T55" fmla="*/ 933 h 1052"/>
                <a:gd name="T56" fmla="*/ 15 w 1745"/>
                <a:gd name="T57" fmla="*/ 891 h 1052"/>
                <a:gd name="T58" fmla="*/ 2 w 1745"/>
                <a:gd name="T59" fmla="*/ 843 h 1052"/>
                <a:gd name="T60" fmla="*/ 0 w 1745"/>
                <a:gd name="T61" fmla="*/ 796 h 1052"/>
                <a:gd name="T62" fmla="*/ 2 w 1745"/>
                <a:gd name="T63" fmla="*/ 746 h 1052"/>
                <a:gd name="T64" fmla="*/ 15 w 1745"/>
                <a:gd name="T65" fmla="*/ 698 h 1052"/>
                <a:gd name="T66" fmla="*/ 34 w 1745"/>
                <a:gd name="T67" fmla="*/ 653 h 1052"/>
                <a:gd name="T68" fmla="*/ 63 w 1745"/>
                <a:gd name="T69" fmla="*/ 613 h 1052"/>
                <a:gd name="T70" fmla="*/ 97 w 1745"/>
                <a:gd name="T71" fmla="*/ 579 h 1052"/>
                <a:gd name="T72" fmla="*/ 142 w 1745"/>
                <a:gd name="T73" fmla="*/ 553 h 1052"/>
                <a:gd name="T74" fmla="*/ 193 w 1745"/>
                <a:gd name="T75" fmla="*/ 537 h 1052"/>
                <a:gd name="T76" fmla="*/ 251 w 1745"/>
                <a:gd name="T77" fmla="*/ 529 h 1052"/>
                <a:gd name="T78" fmla="*/ 401 w 1745"/>
                <a:gd name="T79" fmla="*/ 518 h 1052"/>
                <a:gd name="T80" fmla="*/ 547 w 1745"/>
                <a:gd name="T81" fmla="*/ 494 h 1052"/>
                <a:gd name="T82" fmla="*/ 687 w 1745"/>
                <a:gd name="T83" fmla="*/ 457 h 1052"/>
                <a:gd name="T84" fmla="*/ 822 w 1745"/>
                <a:gd name="T85" fmla="*/ 407 h 1052"/>
                <a:gd name="T86" fmla="*/ 949 w 1745"/>
                <a:gd name="T87" fmla="*/ 344 h 1052"/>
                <a:gd name="T88" fmla="*/ 1073 w 1745"/>
                <a:gd name="T89" fmla="*/ 267 h 1052"/>
                <a:gd name="T90" fmla="*/ 1189 w 1745"/>
                <a:gd name="T91" fmla="*/ 177 h 1052"/>
                <a:gd name="T92" fmla="*/ 1301 w 1745"/>
                <a:gd name="T93" fmla="*/ 77 h 1052"/>
                <a:gd name="T94" fmla="*/ 1348 w 1745"/>
                <a:gd name="T95" fmla="*/ 35 h 1052"/>
                <a:gd name="T96" fmla="*/ 1398 w 1745"/>
                <a:gd name="T97" fmla="*/ 11 h 1052"/>
                <a:gd name="T98" fmla="*/ 1451 w 1745"/>
                <a:gd name="T99" fmla="*/ 0 h 1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45" h="1052">
                  <a:moveTo>
                    <a:pt x="1451" y="0"/>
                  </a:moveTo>
                  <a:lnTo>
                    <a:pt x="1504" y="0"/>
                  </a:lnTo>
                  <a:lnTo>
                    <a:pt x="1552" y="11"/>
                  </a:lnTo>
                  <a:lnTo>
                    <a:pt x="1599" y="32"/>
                  </a:lnTo>
                  <a:lnTo>
                    <a:pt x="1642" y="64"/>
                  </a:lnTo>
                  <a:lnTo>
                    <a:pt x="1679" y="101"/>
                  </a:lnTo>
                  <a:lnTo>
                    <a:pt x="1710" y="143"/>
                  </a:lnTo>
                  <a:lnTo>
                    <a:pt x="1732" y="191"/>
                  </a:lnTo>
                  <a:lnTo>
                    <a:pt x="1742" y="241"/>
                  </a:lnTo>
                  <a:lnTo>
                    <a:pt x="1745" y="291"/>
                  </a:lnTo>
                  <a:lnTo>
                    <a:pt x="1734" y="344"/>
                  </a:lnTo>
                  <a:lnTo>
                    <a:pt x="1708" y="397"/>
                  </a:lnTo>
                  <a:lnTo>
                    <a:pt x="1668" y="444"/>
                  </a:lnTo>
                  <a:lnTo>
                    <a:pt x="1552" y="555"/>
                  </a:lnTo>
                  <a:lnTo>
                    <a:pt x="1427" y="656"/>
                  </a:lnTo>
                  <a:lnTo>
                    <a:pt x="1298" y="743"/>
                  </a:lnTo>
                  <a:lnTo>
                    <a:pt x="1160" y="822"/>
                  </a:lnTo>
                  <a:lnTo>
                    <a:pt x="1020" y="888"/>
                  </a:lnTo>
                  <a:lnTo>
                    <a:pt x="875" y="944"/>
                  </a:lnTo>
                  <a:lnTo>
                    <a:pt x="724" y="989"/>
                  </a:lnTo>
                  <a:lnTo>
                    <a:pt x="571" y="1020"/>
                  </a:lnTo>
                  <a:lnTo>
                    <a:pt x="412" y="1041"/>
                  </a:lnTo>
                  <a:lnTo>
                    <a:pt x="251" y="1052"/>
                  </a:lnTo>
                  <a:lnTo>
                    <a:pt x="193" y="1047"/>
                  </a:lnTo>
                  <a:lnTo>
                    <a:pt x="140" y="1031"/>
                  </a:lnTo>
                  <a:lnTo>
                    <a:pt x="97" y="1007"/>
                  </a:lnTo>
                  <a:lnTo>
                    <a:pt x="63" y="973"/>
                  </a:lnTo>
                  <a:lnTo>
                    <a:pt x="34" y="933"/>
                  </a:lnTo>
                  <a:lnTo>
                    <a:pt x="15" y="891"/>
                  </a:lnTo>
                  <a:lnTo>
                    <a:pt x="2" y="843"/>
                  </a:lnTo>
                  <a:lnTo>
                    <a:pt x="0" y="796"/>
                  </a:lnTo>
                  <a:lnTo>
                    <a:pt x="2" y="746"/>
                  </a:lnTo>
                  <a:lnTo>
                    <a:pt x="15" y="698"/>
                  </a:lnTo>
                  <a:lnTo>
                    <a:pt x="34" y="653"/>
                  </a:lnTo>
                  <a:lnTo>
                    <a:pt x="63" y="613"/>
                  </a:lnTo>
                  <a:lnTo>
                    <a:pt x="97" y="579"/>
                  </a:lnTo>
                  <a:lnTo>
                    <a:pt x="142" y="553"/>
                  </a:lnTo>
                  <a:lnTo>
                    <a:pt x="193" y="537"/>
                  </a:lnTo>
                  <a:lnTo>
                    <a:pt x="251" y="529"/>
                  </a:lnTo>
                  <a:lnTo>
                    <a:pt x="401" y="518"/>
                  </a:lnTo>
                  <a:lnTo>
                    <a:pt x="547" y="494"/>
                  </a:lnTo>
                  <a:lnTo>
                    <a:pt x="687" y="457"/>
                  </a:lnTo>
                  <a:lnTo>
                    <a:pt x="822" y="407"/>
                  </a:lnTo>
                  <a:lnTo>
                    <a:pt x="949" y="344"/>
                  </a:lnTo>
                  <a:lnTo>
                    <a:pt x="1073" y="267"/>
                  </a:lnTo>
                  <a:lnTo>
                    <a:pt x="1189" y="177"/>
                  </a:lnTo>
                  <a:lnTo>
                    <a:pt x="1301" y="77"/>
                  </a:lnTo>
                  <a:lnTo>
                    <a:pt x="1348" y="35"/>
                  </a:lnTo>
                  <a:lnTo>
                    <a:pt x="1398" y="11"/>
                  </a:lnTo>
                  <a:lnTo>
                    <a:pt x="1451" y="0"/>
                  </a:lnTo>
                  <a:close/>
                </a:path>
              </a:pathLst>
            </a:custGeom>
            <a:solidFill>
              <a:schemeClr val="accent2">
                <a:alpha val="7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14">
              <a:extLst>
                <a:ext uri="{FF2B5EF4-FFF2-40B4-BE49-F238E27FC236}">
                  <a16:creationId xmlns:a16="http://schemas.microsoft.com/office/drawing/2014/main" id="{9CE655D9-61B6-40AF-92DD-71C5E4B6D0C5}"/>
                </a:ext>
              </a:extLst>
            </p:cNvPr>
            <p:cNvSpPr>
              <a:spLocks/>
            </p:cNvSpPr>
            <p:nvPr/>
          </p:nvSpPr>
          <p:spPr bwMode="auto">
            <a:xfrm>
              <a:off x="7370820" y="4261749"/>
              <a:ext cx="900182" cy="898259"/>
            </a:xfrm>
            <a:custGeom>
              <a:avLst/>
              <a:gdLst>
                <a:gd name="T0" fmla="*/ 1169 w 2340"/>
                <a:gd name="T1" fmla="*/ 0 h 2335"/>
                <a:gd name="T2" fmla="*/ 1306 w 2340"/>
                <a:gd name="T3" fmla="*/ 8 h 2335"/>
                <a:gd name="T4" fmla="*/ 1438 w 2340"/>
                <a:gd name="T5" fmla="*/ 29 h 2335"/>
                <a:gd name="T6" fmla="*/ 1563 w 2340"/>
                <a:gd name="T7" fmla="*/ 68 h 2335"/>
                <a:gd name="T8" fmla="*/ 1684 w 2340"/>
                <a:gd name="T9" fmla="*/ 118 h 2335"/>
                <a:gd name="T10" fmla="*/ 1795 w 2340"/>
                <a:gd name="T11" fmla="*/ 182 h 2335"/>
                <a:gd name="T12" fmla="*/ 1901 w 2340"/>
                <a:gd name="T13" fmla="*/ 256 h 2335"/>
                <a:gd name="T14" fmla="*/ 1996 w 2340"/>
                <a:gd name="T15" fmla="*/ 340 h 2335"/>
                <a:gd name="T16" fmla="*/ 2081 w 2340"/>
                <a:gd name="T17" fmla="*/ 436 h 2335"/>
                <a:gd name="T18" fmla="*/ 2158 w 2340"/>
                <a:gd name="T19" fmla="*/ 541 h 2335"/>
                <a:gd name="T20" fmla="*/ 2221 w 2340"/>
                <a:gd name="T21" fmla="*/ 655 h 2335"/>
                <a:gd name="T22" fmla="*/ 2271 w 2340"/>
                <a:gd name="T23" fmla="*/ 774 h 2335"/>
                <a:gd name="T24" fmla="*/ 2308 w 2340"/>
                <a:gd name="T25" fmla="*/ 901 h 2335"/>
                <a:gd name="T26" fmla="*/ 2332 w 2340"/>
                <a:gd name="T27" fmla="*/ 1033 h 2335"/>
                <a:gd name="T28" fmla="*/ 2340 w 2340"/>
                <a:gd name="T29" fmla="*/ 1167 h 2335"/>
                <a:gd name="T30" fmla="*/ 2332 w 2340"/>
                <a:gd name="T31" fmla="*/ 1305 h 2335"/>
                <a:gd name="T32" fmla="*/ 2308 w 2340"/>
                <a:gd name="T33" fmla="*/ 1434 h 2335"/>
                <a:gd name="T34" fmla="*/ 2271 w 2340"/>
                <a:gd name="T35" fmla="*/ 1561 h 2335"/>
                <a:gd name="T36" fmla="*/ 2221 w 2340"/>
                <a:gd name="T37" fmla="*/ 1683 h 2335"/>
                <a:gd name="T38" fmla="*/ 2158 w 2340"/>
                <a:gd name="T39" fmla="*/ 1794 h 2335"/>
                <a:gd name="T40" fmla="*/ 2081 w 2340"/>
                <a:gd name="T41" fmla="*/ 1899 h 2335"/>
                <a:gd name="T42" fmla="*/ 1996 w 2340"/>
                <a:gd name="T43" fmla="*/ 1994 h 2335"/>
                <a:gd name="T44" fmla="*/ 1901 w 2340"/>
                <a:gd name="T45" fmla="*/ 2079 h 2335"/>
                <a:gd name="T46" fmla="*/ 1795 w 2340"/>
                <a:gd name="T47" fmla="*/ 2153 h 2335"/>
                <a:gd name="T48" fmla="*/ 1684 w 2340"/>
                <a:gd name="T49" fmla="*/ 2216 h 2335"/>
                <a:gd name="T50" fmla="*/ 1563 w 2340"/>
                <a:gd name="T51" fmla="*/ 2269 h 2335"/>
                <a:gd name="T52" fmla="*/ 1438 w 2340"/>
                <a:gd name="T53" fmla="*/ 2306 h 2335"/>
                <a:gd name="T54" fmla="*/ 1306 w 2340"/>
                <a:gd name="T55" fmla="*/ 2327 h 2335"/>
                <a:gd name="T56" fmla="*/ 1169 w 2340"/>
                <a:gd name="T57" fmla="*/ 2335 h 2335"/>
                <a:gd name="T58" fmla="*/ 1034 w 2340"/>
                <a:gd name="T59" fmla="*/ 2327 h 2335"/>
                <a:gd name="T60" fmla="*/ 902 w 2340"/>
                <a:gd name="T61" fmla="*/ 2306 h 2335"/>
                <a:gd name="T62" fmla="*/ 775 w 2340"/>
                <a:gd name="T63" fmla="*/ 2269 h 2335"/>
                <a:gd name="T64" fmla="*/ 656 w 2340"/>
                <a:gd name="T65" fmla="*/ 2216 h 2335"/>
                <a:gd name="T66" fmla="*/ 542 w 2340"/>
                <a:gd name="T67" fmla="*/ 2153 h 2335"/>
                <a:gd name="T68" fmla="*/ 439 w 2340"/>
                <a:gd name="T69" fmla="*/ 2079 h 2335"/>
                <a:gd name="T70" fmla="*/ 344 w 2340"/>
                <a:gd name="T71" fmla="*/ 1994 h 2335"/>
                <a:gd name="T72" fmla="*/ 256 w 2340"/>
                <a:gd name="T73" fmla="*/ 1899 h 2335"/>
                <a:gd name="T74" fmla="*/ 182 w 2340"/>
                <a:gd name="T75" fmla="*/ 1794 h 2335"/>
                <a:gd name="T76" fmla="*/ 119 w 2340"/>
                <a:gd name="T77" fmla="*/ 1683 h 2335"/>
                <a:gd name="T78" fmla="*/ 69 w 2340"/>
                <a:gd name="T79" fmla="*/ 1561 h 2335"/>
                <a:gd name="T80" fmla="*/ 32 w 2340"/>
                <a:gd name="T81" fmla="*/ 1434 h 2335"/>
                <a:gd name="T82" fmla="*/ 8 w 2340"/>
                <a:gd name="T83" fmla="*/ 1305 h 2335"/>
                <a:gd name="T84" fmla="*/ 0 w 2340"/>
                <a:gd name="T85" fmla="*/ 1167 h 2335"/>
                <a:gd name="T86" fmla="*/ 8 w 2340"/>
                <a:gd name="T87" fmla="*/ 1033 h 2335"/>
                <a:gd name="T88" fmla="*/ 32 w 2340"/>
                <a:gd name="T89" fmla="*/ 901 h 2335"/>
                <a:gd name="T90" fmla="*/ 69 w 2340"/>
                <a:gd name="T91" fmla="*/ 774 h 2335"/>
                <a:gd name="T92" fmla="*/ 119 w 2340"/>
                <a:gd name="T93" fmla="*/ 655 h 2335"/>
                <a:gd name="T94" fmla="*/ 182 w 2340"/>
                <a:gd name="T95" fmla="*/ 541 h 2335"/>
                <a:gd name="T96" fmla="*/ 256 w 2340"/>
                <a:gd name="T97" fmla="*/ 436 h 2335"/>
                <a:gd name="T98" fmla="*/ 344 w 2340"/>
                <a:gd name="T99" fmla="*/ 340 h 2335"/>
                <a:gd name="T100" fmla="*/ 439 w 2340"/>
                <a:gd name="T101" fmla="*/ 256 h 2335"/>
                <a:gd name="T102" fmla="*/ 542 w 2340"/>
                <a:gd name="T103" fmla="*/ 182 h 2335"/>
                <a:gd name="T104" fmla="*/ 656 w 2340"/>
                <a:gd name="T105" fmla="*/ 118 h 2335"/>
                <a:gd name="T106" fmla="*/ 775 w 2340"/>
                <a:gd name="T107" fmla="*/ 68 h 2335"/>
                <a:gd name="T108" fmla="*/ 902 w 2340"/>
                <a:gd name="T109" fmla="*/ 29 h 2335"/>
                <a:gd name="T110" fmla="*/ 1034 w 2340"/>
                <a:gd name="T111" fmla="*/ 8 h 2335"/>
                <a:gd name="T112" fmla="*/ 1169 w 2340"/>
                <a:gd name="T113" fmla="*/ 0 h 2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40" h="2335">
                  <a:moveTo>
                    <a:pt x="1169" y="0"/>
                  </a:moveTo>
                  <a:lnTo>
                    <a:pt x="1306" y="8"/>
                  </a:lnTo>
                  <a:lnTo>
                    <a:pt x="1438" y="29"/>
                  </a:lnTo>
                  <a:lnTo>
                    <a:pt x="1563" y="68"/>
                  </a:lnTo>
                  <a:lnTo>
                    <a:pt x="1684" y="118"/>
                  </a:lnTo>
                  <a:lnTo>
                    <a:pt x="1795" y="182"/>
                  </a:lnTo>
                  <a:lnTo>
                    <a:pt x="1901" y="256"/>
                  </a:lnTo>
                  <a:lnTo>
                    <a:pt x="1996" y="340"/>
                  </a:lnTo>
                  <a:lnTo>
                    <a:pt x="2081" y="436"/>
                  </a:lnTo>
                  <a:lnTo>
                    <a:pt x="2158" y="541"/>
                  </a:lnTo>
                  <a:lnTo>
                    <a:pt x="2221" y="655"/>
                  </a:lnTo>
                  <a:lnTo>
                    <a:pt x="2271" y="774"/>
                  </a:lnTo>
                  <a:lnTo>
                    <a:pt x="2308" y="901"/>
                  </a:lnTo>
                  <a:lnTo>
                    <a:pt x="2332" y="1033"/>
                  </a:lnTo>
                  <a:lnTo>
                    <a:pt x="2340" y="1167"/>
                  </a:lnTo>
                  <a:lnTo>
                    <a:pt x="2332" y="1305"/>
                  </a:lnTo>
                  <a:lnTo>
                    <a:pt x="2308" y="1434"/>
                  </a:lnTo>
                  <a:lnTo>
                    <a:pt x="2271" y="1561"/>
                  </a:lnTo>
                  <a:lnTo>
                    <a:pt x="2221" y="1683"/>
                  </a:lnTo>
                  <a:lnTo>
                    <a:pt x="2158" y="1794"/>
                  </a:lnTo>
                  <a:lnTo>
                    <a:pt x="2081" y="1899"/>
                  </a:lnTo>
                  <a:lnTo>
                    <a:pt x="1996" y="1994"/>
                  </a:lnTo>
                  <a:lnTo>
                    <a:pt x="1901" y="2079"/>
                  </a:lnTo>
                  <a:lnTo>
                    <a:pt x="1795" y="2153"/>
                  </a:lnTo>
                  <a:lnTo>
                    <a:pt x="1684" y="2216"/>
                  </a:lnTo>
                  <a:lnTo>
                    <a:pt x="1563" y="2269"/>
                  </a:lnTo>
                  <a:lnTo>
                    <a:pt x="1438" y="2306"/>
                  </a:lnTo>
                  <a:lnTo>
                    <a:pt x="1306" y="2327"/>
                  </a:lnTo>
                  <a:lnTo>
                    <a:pt x="1169" y="2335"/>
                  </a:lnTo>
                  <a:lnTo>
                    <a:pt x="1034" y="2327"/>
                  </a:lnTo>
                  <a:lnTo>
                    <a:pt x="902" y="2306"/>
                  </a:lnTo>
                  <a:lnTo>
                    <a:pt x="775" y="2269"/>
                  </a:lnTo>
                  <a:lnTo>
                    <a:pt x="656" y="2216"/>
                  </a:lnTo>
                  <a:lnTo>
                    <a:pt x="542" y="2153"/>
                  </a:lnTo>
                  <a:lnTo>
                    <a:pt x="439" y="2079"/>
                  </a:lnTo>
                  <a:lnTo>
                    <a:pt x="344" y="1994"/>
                  </a:lnTo>
                  <a:lnTo>
                    <a:pt x="256" y="1899"/>
                  </a:lnTo>
                  <a:lnTo>
                    <a:pt x="182" y="1794"/>
                  </a:lnTo>
                  <a:lnTo>
                    <a:pt x="119" y="1683"/>
                  </a:lnTo>
                  <a:lnTo>
                    <a:pt x="69" y="1561"/>
                  </a:lnTo>
                  <a:lnTo>
                    <a:pt x="32" y="1434"/>
                  </a:lnTo>
                  <a:lnTo>
                    <a:pt x="8" y="1305"/>
                  </a:lnTo>
                  <a:lnTo>
                    <a:pt x="0" y="1167"/>
                  </a:lnTo>
                  <a:lnTo>
                    <a:pt x="8" y="1033"/>
                  </a:lnTo>
                  <a:lnTo>
                    <a:pt x="32" y="901"/>
                  </a:lnTo>
                  <a:lnTo>
                    <a:pt x="69" y="774"/>
                  </a:lnTo>
                  <a:lnTo>
                    <a:pt x="119" y="655"/>
                  </a:lnTo>
                  <a:lnTo>
                    <a:pt x="182" y="541"/>
                  </a:lnTo>
                  <a:lnTo>
                    <a:pt x="256" y="436"/>
                  </a:lnTo>
                  <a:lnTo>
                    <a:pt x="344" y="340"/>
                  </a:lnTo>
                  <a:lnTo>
                    <a:pt x="439" y="256"/>
                  </a:lnTo>
                  <a:lnTo>
                    <a:pt x="542" y="182"/>
                  </a:lnTo>
                  <a:lnTo>
                    <a:pt x="656" y="118"/>
                  </a:lnTo>
                  <a:lnTo>
                    <a:pt x="775" y="68"/>
                  </a:lnTo>
                  <a:lnTo>
                    <a:pt x="902" y="29"/>
                  </a:lnTo>
                  <a:lnTo>
                    <a:pt x="1034" y="8"/>
                  </a:lnTo>
                  <a:lnTo>
                    <a:pt x="1169" y="0"/>
                  </a:lnTo>
                  <a:close/>
                </a:path>
              </a:pathLst>
            </a:custGeom>
            <a:solidFill>
              <a:srgbClr val="C1C1C1"/>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1200" b="1" dirty="0">
                  <a:solidFill>
                    <a:schemeClr val="bg1"/>
                  </a:solidFill>
                </a:rPr>
                <a:t>Waste</a:t>
              </a:r>
              <a:endParaRPr lang="en-IN" sz="1600" b="1" dirty="0">
                <a:solidFill>
                  <a:schemeClr val="bg1"/>
                </a:solidFill>
              </a:endParaRPr>
            </a:p>
          </p:txBody>
        </p:sp>
        <p:sp>
          <p:nvSpPr>
            <p:cNvPr id="48" name="Freeform 15">
              <a:extLst>
                <a:ext uri="{FF2B5EF4-FFF2-40B4-BE49-F238E27FC236}">
                  <a16:creationId xmlns:a16="http://schemas.microsoft.com/office/drawing/2014/main" id="{2EF656BF-F9F7-4A28-ACE4-4F0FDC063FCF}"/>
                </a:ext>
              </a:extLst>
            </p:cNvPr>
            <p:cNvSpPr>
              <a:spLocks/>
            </p:cNvSpPr>
            <p:nvPr/>
          </p:nvSpPr>
          <p:spPr bwMode="auto">
            <a:xfrm>
              <a:off x="5880518" y="3957841"/>
              <a:ext cx="2037719" cy="1507228"/>
            </a:xfrm>
            <a:custGeom>
              <a:avLst/>
              <a:gdLst>
                <a:gd name="T0" fmla="*/ 415 w 5297"/>
                <a:gd name="T1" fmla="*/ 7 h 3918"/>
                <a:gd name="T2" fmla="*/ 719 w 5297"/>
                <a:gd name="T3" fmla="*/ 63 h 3918"/>
                <a:gd name="T4" fmla="*/ 1002 w 5297"/>
                <a:gd name="T5" fmla="*/ 163 h 3918"/>
                <a:gd name="T6" fmla="*/ 1269 w 5297"/>
                <a:gd name="T7" fmla="*/ 298 h 3918"/>
                <a:gd name="T8" fmla="*/ 1521 w 5297"/>
                <a:gd name="T9" fmla="*/ 467 h 3918"/>
                <a:gd name="T10" fmla="*/ 1761 w 5297"/>
                <a:gd name="T11" fmla="*/ 663 h 3918"/>
                <a:gd name="T12" fmla="*/ 2134 w 5297"/>
                <a:gd name="T13" fmla="*/ 1014 h 3918"/>
                <a:gd name="T14" fmla="*/ 2631 w 5297"/>
                <a:gd name="T15" fmla="*/ 1521 h 3918"/>
                <a:gd name="T16" fmla="*/ 3118 w 5297"/>
                <a:gd name="T17" fmla="*/ 2034 h 3918"/>
                <a:gd name="T18" fmla="*/ 3924 w 5297"/>
                <a:gd name="T19" fmla="*/ 2861 h 3918"/>
                <a:gd name="T20" fmla="*/ 4115 w 5297"/>
                <a:gd name="T21" fmla="*/ 3038 h 3918"/>
                <a:gd name="T22" fmla="*/ 4321 w 5297"/>
                <a:gd name="T23" fmla="*/ 3183 h 3918"/>
                <a:gd name="T24" fmla="*/ 4540 w 5297"/>
                <a:gd name="T25" fmla="*/ 3294 h 3918"/>
                <a:gd name="T26" fmla="*/ 4781 w 5297"/>
                <a:gd name="T27" fmla="*/ 3366 h 3918"/>
                <a:gd name="T28" fmla="*/ 5043 w 5297"/>
                <a:gd name="T29" fmla="*/ 3395 h 3918"/>
                <a:gd name="T30" fmla="*/ 5154 w 5297"/>
                <a:gd name="T31" fmla="*/ 3419 h 3918"/>
                <a:gd name="T32" fmla="*/ 5233 w 5297"/>
                <a:gd name="T33" fmla="*/ 3479 h 3918"/>
                <a:gd name="T34" fmla="*/ 5281 w 5297"/>
                <a:gd name="T35" fmla="*/ 3564 h 3918"/>
                <a:gd name="T36" fmla="*/ 5297 w 5297"/>
                <a:gd name="T37" fmla="*/ 3662 h 3918"/>
                <a:gd name="T38" fmla="*/ 5281 w 5297"/>
                <a:gd name="T39" fmla="*/ 3757 h 3918"/>
                <a:gd name="T40" fmla="*/ 5233 w 5297"/>
                <a:gd name="T41" fmla="*/ 3839 h 3918"/>
                <a:gd name="T42" fmla="*/ 5154 w 5297"/>
                <a:gd name="T43" fmla="*/ 3897 h 3918"/>
                <a:gd name="T44" fmla="*/ 5043 w 5297"/>
                <a:gd name="T45" fmla="*/ 3918 h 3918"/>
                <a:gd name="T46" fmla="*/ 4702 w 5297"/>
                <a:gd name="T47" fmla="*/ 3881 h 3918"/>
                <a:gd name="T48" fmla="*/ 4384 w 5297"/>
                <a:gd name="T49" fmla="*/ 3794 h 3918"/>
                <a:gd name="T50" fmla="*/ 4091 w 5297"/>
                <a:gd name="T51" fmla="*/ 3654 h 3918"/>
                <a:gd name="T52" fmla="*/ 3816 w 5297"/>
                <a:gd name="T53" fmla="*/ 3469 h 3918"/>
                <a:gd name="T54" fmla="*/ 3565 w 5297"/>
                <a:gd name="T55" fmla="*/ 3242 h 3918"/>
                <a:gd name="T56" fmla="*/ 2108 w 5297"/>
                <a:gd name="T57" fmla="*/ 1749 h 3918"/>
                <a:gd name="T58" fmla="*/ 1915 w 5297"/>
                <a:gd name="T59" fmla="*/ 1540 h 3918"/>
                <a:gd name="T60" fmla="*/ 1714 w 5297"/>
                <a:gd name="T61" fmla="*/ 1331 h 3918"/>
                <a:gd name="T62" fmla="*/ 1505 w 5297"/>
                <a:gd name="T63" fmla="*/ 1125 h 3918"/>
                <a:gd name="T64" fmla="*/ 1285 w 5297"/>
                <a:gd name="T65" fmla="*/ 938 h 3918"/>
                <a:gd name="T66" fmla="*/ 1055 w 5297"/>
                <a:gd name="T67" fmla="*/ 774 h 3918"/>
                <a:gd name="T68" fmla="*/ 807 w 5297"/>
                <a:gd name="T69" fmla="*/ 644 h 3918"/>
                <a:gd name="T70" fmla="*/ 540 w 5297"/>
                <a:gd name="T71" fmla="*/ 557 h 3918"/>
                <a:gd name="T72" fmla="*/ 254 w 5297"/>
                <a:gd name="T73" fmla="*/ 520 h 3918"/>
                <a:gd name="T74" fmla="*/ 143 w 5297"/>
                <a:gd name="T75" fmla="*/ 496 h 3918"/>
                <a:gd name="T76" fmla="*/ 64 w 5297"/>
                <a:gd name="T77" fmla="*/ 436 h 3918"/>
                <a:gd name="T78" fmla="*/ 16 w 5297"/>
                <a:gd name="T79" fmla="*/ 351 h 3918"/>
                <a:gd name="T80" fmla="*/ 0 w 5297"/>
                <a:gd name="T81" fmla="*/ 253 h 3918"/>
                <a:gd name="T82" fmla="*/ 16 w 5297"/>
                <a:gd name="T83" fmla="*/ 158 h 3918"/>
                <a:gd name="T84" fmla="*/ 64 w 5297"/>
                <a:gd name="T85" fmla="*/ 76 h 3918"/>
                <a:gd name="T86" fmla="*/ 143 w 5297"/>
                <a:gd name="T87" fmla="*/ 18 h 3918"/>
                <a:gd name="T88" fmla="*/ 254 w 5297"/>
                <a:gd name="T89" fmla="*/ 0 h 3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97" h="3918">
                  <a:moveTo>
                    <a:pt x="254" y="0"/>
                  </a:moveTo>
                  <a:lnTo>
                    <a:pt x="415" y="7"/>
                  </a:lnTo>
                  <a:lnTo>
                    <a:pt x="571" y="31"/>
                  </a:lnTo>
                  <a:lnTo>
                    <a:pt x="719" y="63"/>
                  </a:lnTo>
                  <a:lnTo>
                    <a:pt x="865" y="108"/>
                  </a:lnTo>
                  <a:lnTo>
                    <a:pt x="1002" y="163"/>
                  </a:lnTo>
                  <a:lnTo>
                    <a:pt x="1137" y="227"/>
                  </a:lnTo>
                  <a:lnTo>
                    <a:pt x="1269" y="298"/>
                  </a:lnTo>
                  <a:lnTo>
                    <a:pt x="1396" y="380"/>
                  </a:lnTo>
                  <a:lnTo>
                    <a:pt x="1521" y="467"/>
                  </a:lnTo>
                  <a:lnTo>
                    <a:pt x="1642" y="562"/>
                  </a:lnTo>
                  <a:lnTo>
                    <a:pt x="1761" y="663"/>
                  </a:lnTo>
                  <a:lnTo>
                    <a:pt x="1880" y="771"/>
                  </a:lnTo>
                  <a:lnTo>
                    <a:pt x="2134" y="1014"/>
                  </a:lnTo>
                  <a:lnTo>
                    <a:pt x="2385" y="1265"/>
                  </a:lnTo>
                  <a:lnTo>
                    <a:pt x="2631" y="1521"/>
                  </a:lnTo>
                  <a:lnTo>
                    <a:pt x="2874" y="1778"/>
                  </a:lnTo>
                  <a:lnTo>
                    <a:pt x="3118" y="2034"/>
                  </a:lnTo>
                  <a:lnTo>
                    <a:pt x="3364" y="2288"/>
                  </a:lnTo>
                  <a:lnTo>
                    <a:pt x="3924" y="2861"/>
                  </a:lnTo>
                  <a:lnTo>
                    <a:pt x="4019" y="2954"/>
                  </a:lnTo>
                  <a:lnTo>
                    <a:pt x="4115" y="3038"/>
                  </a:lnTo>
                  <a:lnTo>
                    <a:pt x="4215" y="3115"/>
                  </a:lnTo>
                  <a:lnTo>
                    <a:pt x="4321" y="3183"/>
                  </a:lnTo>
                  <a:lnTo>
                    <a:pt x="4429" y="3244"/>
                  </a:lnTo>
                  <a:lnTo>
                    <a:pt x="4540" y="3294"/>
                  </a:lnTo>
                  <a:lnTo>
                    <a:pt x="4659" y="3334"/>
                  </a:lnTo>
                  <a:lnTo>
                    <a:pt x="4781" y="3366"/>
                  </a:lnTo>
                  <a:lnTo>
                    <a:pt x="4908" y="3387"/>
                  </a:lnTo>
                  <a:lnTo>
                    <a:pt x="5043" y="3395"/>
                  </a:lnTo>
                  <a:lnTo>
                    <a:pt x="5104" y="3403"/>
                  </a:lnTo>
                  <a:lnTo>
                    <a:pt x="5154" y="3419"/>
                  </a:lnTo>
                  <a:lnTo>
                    <a:pt x="5196" y="3445"/>
                  </a:lnTo>
                  <a:lnTo>
                    <a:pt x="5233" y="3479"/>
                  </a:lnTo>
                  <a:lnTo>
                    <a:pt x="5260" y="3522"/>
                  </a:lnTo>
                  <a:lnTo>
                    <a:pt x="5281" y="3564"/>
                  </a:lnTo>
                  <a:lnTo>
                    <a:pt x="5291" y="3612"/>
                  </a:lnTo>
                  <a:lnTo>
                    <a:pt x="5297" y="3662"/>
                  </a:lnTo>
                  <a:lnTo>
                    <a:pt x="5291" y="3709"/>
                  </a:lnTo>
                  <a:lnTo>
                    <a:pt x="5281" y="3757"/>
                  </a:lnTo>
                  <a:lnTo>
                    <a:pt x="5260" y="3802"/>
                  </a:lnTo>
                  <a:lnTo>
                    <a:pt x="5233" y="3839"/>
                  </a:lnTo>
                  <a:lnTo>
                    <a:pt x="5196" y="3873"/>
                  </a:lnTo>
                  <a:lnTo>
                    <a:pt x="5154" y="3897"/>
                  </a:lnTo>
                  <a:lnTo>
                    <a:pt x="5104" y="3913"/>
                  </a:lnTo>
                  <a:lnTo>
                    <a:pt x="5043" y="3918"/>
                  </a:lnTo>
                  <a:lnTo>
                    <a:pt x="4871" y="3905"/>
                  </a:lnTo>
                  <a:lnTo>
                    <a:pt x="4702" y="3881"/>
                  </a:lnTo>
                  <a:lnTo>
                    <a:pt x="4540" y="3844"/>
                  </a:lnTo>
                  <a:lnTo>
                    <a:pt x="4384" y="3794"/>
                  </a:lnTo>
                  <a:lnTo>
                    <a:pt x="4234" y="3730"/>
                  </a:lnTo>
                  <a:lnTo>
                    <a:pt x="4091" y="3654"/>
                  </a:lnTo>
                  <a:lnTo>
                    <a:pt x="3951" y="3567"/>
                  </a:lnTo>
                  <a:lnTo>
                    <a:pt x="3816" y="3469"/>
                  </a:lnTo>
                  <a:lnTo>
                    <a:pt x="3689" y="3360"/>
                  </a:lnTo>
                  <a:lnTo>
                    <a:pt x="3565" y="3242"/>
                  </a:lnTo>
                  <a:lnTo>
                    <a:pt x="2205" y="1849"/>
                  </a:lnTo>
                  <a:lnTo>
                    <a:pt x="2108" y="1749"/>
                  </a:lnTo>
                  <a:lnTo>
                    <a:pt x="2012" y="1646"/>
                  </a:lnTo>
                  <a:lnTo>
                    <a:pt x="1915" y="1540"/>
                  </a:lnTo>
                  <a:lnTo>
                    <a:pt x="1814" y="1434"/>
                  </a:lnTo>
                  <a:lnTo>
                    <a:pt x="1714" y="1331"/>
                  </a:lnTo>
                  <a:lnTo>
                    <a:pt x="1611" y="1226"/>
                  </a:lnTo>
                  <a:lnTo>
                    <a:pt x="1505" y="1125"/>
                  </a:lnTo>
                  <a:lnTo>
                    <a:pt x="1396" y="1030"/>
                  </a:lnTo>
                  <a:lnTo>
                    <a:pt x="1285" y="938"/>
                  </a:lnTo>
                  <a:lnTo>
                    <a:pt x="1172" y="853"/>
                  </a:lnTo>
                  <a:lnTo>
                    <a:pt x="1055" y="774"/>
                  </a:lnTo>
                  <a:lnTo>
                    <a:pt x="934" y="705"/>
                  </a:lnTo>
                  <a:lnTo>
                    <a:pt x="807" y="644"/>
                  </a:lnTo>
                  <a:lnTo>
                    <a:pt x="674" y="594"/>
                  </a:lnTo>
                  <a:lnTo>
                    <a:pt x="540" y="557"/>
                  </a:lnTo>
                  <a:lnTo>
                    <a:pt x="399" y="531"/>
                  </a:lnTo>
                  <a:lnTo>
                    <a:pt x="254" y="520"/>
                  </a:lnTo>
                  <a:lnTo>
                    <a:pt x="193" y="515"/>
                  </a:lnTo>
                  <a:lnTo>
                    <a:pt x="143" y="496"/>
                  </a:lnTo>
                  <a:lnTo>
                    <a:pt x="98" y="470"/>
                  </a:lnTo>
                  <a:lnTo>
                    <a:pt x="64" y="436"/>
                  </a:lnTo>
                  <a:lnTo>
                    <a:pt x="35" y="396"/>
                  </a:lnTo>
                  <a:lnTo>
                    <a:pt x="16" y="351"/>
                  </a:lnTo>
                  <a:lnTo>
                    <a:pt x="5" y="303"/>
                  </a:lnTo>
                  <a:lnTo>
                    <a:pt x="0" y="253"/>
                  </a:lnTo>
                  <a:lnTo>
                    <a:pt x="5" y="206"/>
                  </a:lnTo>
                  <a:lnTo>
                    <a:pt x="16" y="158"/>
                  </a:lnTo>
                  <a:lnTo>
                    <a:pt x="35" y="116"/>
                  </a:lnTo>
                  <a:lnTo>
                    <a:pt x="64" y="76"/>
                  </a:lnTo>
                  <a:lnTo>
                    <a:pt x="98" y="42"/>
                  </a:lnTo>
                  <a:lnTo>
                    <a:pt x="143" y="18"/>
                  </a:lnTo>
                  <a:lnTo>
                    <a:pt x="193" y="2"/>
                  </a:lnTo>
                  <a:lnTo>
                    <a:pt x="254" y="0"/>
                  </a:lnTo>
                  <a:close/>
                </a:path>
              </a:pathLst>
            </a:custGeom>
            <a:solidFill>
              <a:schemeClr val="accent2">
                <a:alpha val="7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16">
              <a:extLst>
                <a:ext uri="{FF2B5EF4-FFF2-40B4-BE49-F238E27FC236}">
                  <a16:creationId xmlns:a16="http://schemas.microsoft.com/office/drawing/2014/main" id="{126AF43A-E97F-4E82-9CC8-1DE9CF0A1695}"/>
                </a:ext>
              </a:extLst>
            </p:cNvPr>
            <p:cNvSpPr>
              <a:spLocks/>
            </p:cNvSpPr>
            <p:nvPr/>
          </p:nvSpPr>
          <p:spPr bwMode="auto">
            <a:xfrm>
              <a:off x="7723967" y="5060371"/>
              <a:ext cx="671290" cy="404698"/>
            </a:xfrm>
            <a:custGeom>
              <a:avLst/>
              <a:gdLst>
                <a:gd name="T0" fmla="*/ 1451 w 1745"/>
                <a:gd name="T1" fmla="*/ 0 h 1052"/>
                <a:gd name="T2" fmla="*/ 1504 w 1745"/>
                <a:gd name="T3" fmla="*/ 0 h 1052"/>
                <a:gd name="T4" fmla="*/ 1552 w 1745"/>
                <a:gd name="T5" fmla="*/ 11 h 1052"/>
                <a:gd name="T6" fmla="*/ 1599 w 1745"/>
                <a:gd name="T7" fmla="*/ 32 h 1052"/>
                <a:gd name="T8" fmla="*/ 1642 w 1745"/>
                <a:gd name="T9" fmla="*/ 64 h 1052"/>
                <a:gd name="T10" fmla="*/ 1679 w 1745"/>
                <a:gd name="T11" fmla="*/ 101 h 1052"/>
                <a:gd name="T12" fmla="*/ 1710 w 1745"/>
                <a:gd name="T13" fmla="*/ 143 h 1052"/>
                <a:gd name="T14" fmla="*/ 1732 w 1745"/>
                <a:gd name="T15" fmla="*/ 191 h 1052"/>
                <a:gd name="T16" fmla="*/ 1742 w 1745"/>
                <a:gd name="T17" fmla="*/ 241 h 1052"/>
                <a:gd name="T18" fmla="*/ 1745 w 1745"/>
                <a:gd name="T19" fmla="*/ 291 h 1052"/>
                <a:gd name="T20" fmla="*/ 1734 w 1745"/>
                <a:gd name="T21" fmla="*/ 344 h 1052"/>
                <a:gd name="T22" fmla="*/ 1708 w 1745"/>
                <a:gd name="T23" fmla="*/ 397 h 1052"/>
                <a:gd name="T24" fmla="*/ 1668 w 1745"/>
                <a:gd name="T25" fmla="*/ 444 h 1052"/>
                <a:gd name="T26" fmla="*/ 1552 w 1745"/>
                <a:gd name="T27" fmla="*/ 555 h 1052"/>
                <a:gd name="T28" fmla="*/ 1427 w 1745"/>
                <a:gd name="T29" fmla="*/ 656 h 1052"/>
                <a:gd name="T30" fmla="*/ 1298 w 1745"/>
                <a:gd name="T31" fmla="*/ 743 h 1052"/>
                <a:gd name="T32" fmla="*/ 1160 w 1745"/>
                <a:gd name="T33" fmla="*/ 822 h 1052"/>
                <a:gd name="T34" fmla="*/ 1020 w 1745"/>
                <a:gd name="T35" fmla="*/ 888 h 1052"/>
                <a:gd name="T36" fmla="*/ 875 w 1745"/>
                <a:gd name="T37" fmla="*/ 944 h 1052"/>
                <a:gd name="T38" fmla="*/ 724 w 1745"/>
                <a:gd name="T39" fmla="*/ 989 h 1052"/>
                <a:gd name="T40" fmla="*/ 571 w 1745"/>
                <a:gd name="T41" fmla="*/ 1020 h 1052"/>
                <a:gd name="T42" fmla="*/ 412 w 1745"/>
                <a:gd name="T43" fmla="*/ 1041 h 1052"/>
                <a:gd name="T44" fmla="*/ 251 w 1745"/>
                <a:gd name="T45" fmla="*/ 1052 h 1052"/>
                <a:gd name="T46" fmla="*/ 193 w 1745"/>
                <a:gd name="T47" fmla="*/ 1047 h 1052"/>
                <a:gd name="T48" fmla="*/ 140 w 1745"/>
                <a:gd name="T49" fmla="*/ 1031 h 1052"/>
                <a:gd name="T50" fmla="*/ 97 w 1745"/>
                <a:gd name="T51" fmla="*/ 1007 h 1052"/>
                <a:gd name="T52" fmla="*/ 63 w 1745"/>
                <a:gd name="T53" fmla="*/ 973 h 1052"/>
                <a:gd name="T54" fmla="*/ 34 w 1745"/>
                <a:gd name="T55" fmla="*/ 933 h 1052"/>
                <a:gd name="T56" fmla="*/ 15 w 1745"/>
                <a:gd name="T57" fmla="*/ 891 h 1052"/>
                <a:gd name="T58" fmla="*/ 2 w 1745"/>
                <a:gd name="T59" fmla="*/ 843 h 1052"/>
                <a:gd name="T60" fmla="*/ 0 w 1745"/>
                <a:gd name="T61" fmla="*/ 796 h 1052"/>
                <a:gd name="T62" fmla="*/ 2 w 1745"/>
                <a:gd name="T63" fmla="*/ 746 h 1052"/>
                <a:gd name="T64" fmla="*/ 15 w 1745"/>
                <a:gd name="T65" fmla="*/ 698 h 1052"/>
                <a:gd name="T66" fmla="*/ 34 w 1745"/>
                <a:gd name="T67" fmla="*/ 653 h 1052"/>
                <a:gd name="T68" fmla="*/ 63 w 1745"/>
                <a:gd name="T69" fmla="*/ 613 h 1052"/>
                <a:gd name="T70" fmla="*/ 97 w 1745"/>
                <a:gd name="T71" fmla="*/ 579 h 1052"/>
                <a:gd name="T72" fmla="*/ 142 w 1745"/>
                <a:gd name="T73" fmla="*/ 553 h 1052"/>
                <a:gd name="T74" fmla="*/ 193 w 1745"/>
                <a:gd name="T75" fmla="*/ 537 h 1052"/>
                <a:gd name="T76" fmla="*/ 251 w 1745"/>
                <a:gd name="T77" fmla="*/ 529 h 1052"/>
                <a:gd name="T78" fmla="*/ 401 w 1745"/>
                <a:gd name="T79" fmla="*/ 518 h 1052"/>
                <a:gd name="T80" fmla="*/ 547 w 1745"/>
                <a:gd name="T81" fmla="*/ 494 h 1052"/>
                <a:gd name="T82" fmla="*/ 687 w 1745"/>
                <a:gd name="T83" fmla="*/ 457 h 1052"/>
                <a:gd name="T84" fmla="*/ 822 w 1745"/>
                <a:gd name="T85" fmla="*/ 407 h 1052"/>
                <a:gd name="T86" fmla="*/ 949 w 1745"/>
                <a:gd name="T87" fmla="*/ 344 h 1052"/>
                <a:gd name="T88" fmla="*/ 1073 w 1745"/>
                <a:gd name="T89" fmla="*/ 267 h 1052"/>
                <a:gd name="T90" fmla="*/ 1189 w 1745"/>
                <a:gd name="T91" fmla="*/ 177 h 1052"/>
                <a:gd name="T92" fmla="*/ 1301 w 1745"/>
                <a:gd name="T93" fmla="*/ 77 h 1052"/>
                <a:gd name="T94" fmla="*/ 1348 w 1745"/>
                <a:gd name="T95" fmla="*/ 35 h 1052"/>
                <a:gd name="T96" fmla="*/ 1398 w 1745"/>
                <a:gd name="T97" fmla="*/ 11 h 1052"/>
                <a:gd name="T98" fmla="*/ 1451 w 1745"/>
                <a:gd name="T99" fmla="*/ 0 h 1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45" h="1052">
                  <a:moveTo>
                    <a:pt x="1451" y="0"/>
                  </a:moveTo>
                  <a:lnTo>
                    <a:pt x="1504" y="0"/>
                  </a:lnTo>
                  <a:lnTo>
                    <a:pt x="1552" y="11"/>
                  </a:lnTo>
                  <a:lnTo>
                    <a:pt x="1599" y="32"/>
                  </a:lnTo>
                  <a:lnTo>
                    <a:pt x="1642" y="64"/>
                  </a:lnTo>
                  <a:lnTo>
                    <a:pt x="1679" y="101"/>
                  </a:lnTo>
                  <a:lnTo>
                    <a:pt x="1710" y="143"/>
                  </a:lnTo>
                  <a:lnTo>
                    <a:pt x="1732" y="191"/>
                  </a:lnTo>
                  <a:lnTo>
                    <a:pt x="1742" y="241"/>
                  </a:lnTo>
                  <a:lnTo>
                    <a:pt x="1745" y="291"/>
                  </a:lnTo>
                  <a:lnTo>
                    <a:pt x="1734" y="344"/>
                  </a:lnTo>
                  <a:lnTo>
                    <a:pt x="1708" y="397"/>
                  </a:lnTo>
                  <a:lnTo>
                    <a:pt x="1668" y="444"/>
                  </a:lnTo>
                  <a:lnTo>
                    <a:pt x="1552" y="555"/>
                  </a:lnTo>
                  <a:lnTo>
                    <a:pt x="1427" y="656"/>
                  </a:lnTo>
                  <a:lnTo>
                    <a:pt x="1298" y="743"/>
                  </a:lnTo>
                  <a:lnTo>
                    <a:pt x="1160" y="822"/>
                  </a:lnTo>
                  <a:lnTo>
                    <a:pt x="1020" y="888"/>
                  </a:lnTo>
                  <a:lnTo>
                    <a:pt x="875" y="944"/>
                  </a:lnTo>
                  <a:lnTo>
                    <a:pt x="724" y="989"/>
                  </a:lnTo>
                  <a:lnTo>
                    <a:pt x="571" y="1020"/>
                  </a:lnTo>
                  <a:lnTo>
                    <a:pt x="412" y="1041"/>
                  </a:lnTo>
                  <a:lnTo>
                    <a:pt x="251" y="1052"/>
                  </a:lnTo>
                  <a:lnTo>
                    <a:pt x="193" y="1047"/>
                  </a:lnTo>
                  <a:lnTo>
                    <a:pt x="140" y="1031"/>
                  </a:lnTo>
                  <a:lnTo>
                    <a:pt x="97" y="1007"/>
                  </a:lnTo>
                  <a:lnTo>
                    <a:pt x="63" y="973"/>
                  </a:lnTo>
                  <a:lnTo>
                    <a:pt x="34" y="933"/>
                  </a:lnTo>
                  <a:lnTo>
                    <a:pt x="15" y="891"/>
                  </a:lnTo>
                  <a:lnTo>
                    <a:pt x="2" y="843"/>
                  </a:lnTo>
                  <a:lnTo>
                    <a:pt x="0" y="796"/>
                  </a:lnTo>
                  <a:lnTo>
                    <a:pt x="2" y="746"/>
                  </a:lnTo>
                  <a:lnTo>
                    <a:pt x="15" y="698"/>
                  </a:lnTo>
                  <a:lnTo>
                    <a:pt x="34" y="653"/>
                  </a:lnTo>
                  <a:lnTo>
                    <a:pt x="63" y="613"/>
                  </a:lnTo>
                  <a:lnTo>
                    <a:pt x="97" y="579"/>
                  </a:lnTo>
                  <a:lnTo>
                    <a:pt x="142" y="553"/>
                  </a:lnTo>
                  <a:lnTo>
                    <a:pt x="193" y="537"/>
                  </a:lnTo>
                  <a:lnTo>
                    <a:pt x="251" y="529"/>
                  </a:lnTo>
                  <a:lnTo>
                    <a:pt x="401" y="518"/>
                  </a:lnTo>
                  <a:lnTo>
                    <a:pt x="547" y="494"/>
                  </a:lnTo>
                  <a:lnTo>
                    <a:pt x="687" y="457"/>
                  </a:lnTo>
                  <a:lnTo>
                    <a:pt x="822" y="407"/>
                  </a:lnTo>
                  <a:lnTo>
                    <a:pt x="949" y="344"/>
                  </a:lnTo>
                  <a:lnTo>
                    <a:pt x="1073" y="267"/>
                  </a:lnTo>
                  <a:lnTo>
                    <a:pt x="1189" y="177"/>
                  </a:lnTo>
                  <a:lnTo>
                    <a:pt x="1301" y="77"/>
                  </a:lnTo>
                  <a:lnTo>
                    <a:pt x="1348" y="35"/>
                  </a:lnTo>
                  <a:lnTo>
                    <a:pt x="1398" y="11"/>
                  </a:lnTo>
                  <a:lnTo>
                    <a:pt x="1451" y="0"/>
                  </a:lnTo>
                  <a:close/>
                </a:path>
              </a:pathLst>
            </a:custGeom>
            <a:solidFill>
              <a:srgbClr val="C1C1C1">
                <a:alpha val="70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0" name="Freeform 17">
              <a:extLst>
                <a:ext uri="{FF2B5EF4-FFF2-40B4-BE49-F238E27FC236}">
                  <a16:creationId xmlns:a16="http://schemas.microsoft.com/office/drawing/2014/main" id="{468A6C50-133F-403A-B3DB-C34FA32B000D}"/>
                </a:ext>
              </a:extLst>
            </p:cNvPr>
            <p:cNvSpPr>
              <a:spLocks/>
            </p:cNvSpPr>
            <p:nvPr/>
          </p:nvSpPr>
          <p:spPr bwMode="auto">
            <a:xfrm>
              <a:off x="5403499" y="3957841"/>
              <a:ext cx="671290" cy="404311"/>
            </a:xfrm>
            <a:custGeom>
              <a:avLst/>
              <a:gdLst>
                <a:gd name="T0" fmla="*/ 1494 w 1745"/>
                <a:gd name="T1" fmla="*/ 0 h 1051"/>
                <a:gd name="T2" fmla="*/ 1552 w 1745"/>
                <a:gd name="T3" fmla="*/ 2 h 1051"/>
                <a:gd name="T4" fmla="*/ 1602 w 1745"/>
                <a:gd name="T5" fmla="*/ 18 h 1051"/>
                <a:gd name="T6" fmla="*/ 1647 w 1745"/>
                <a:gd name="T7" fmla="*/ 44 h 1051"/>
                <a:gd name="T8" fmla="*/ 1682 w 1745"/>
                <a:gd name="T9" fmla="*/ 76 h 1051"/>
                <a:gd name="T10" fmla="*/ 1711 w 1745"/>
                <a:gd name="T11" fmla="*/ 116 h 1051"/>
                <a:gd name="T12" fmla="*/ 1729 w 1745"/>
                <a:gd name="T13" fmla="*/ 158 h 1051"/>
                <a:gd name="T14" fmla="*/ 1743 w 1745"/>
                <a:gd name="T15" fmla="*/ 206 h 1051"/>
                <a:gd name="T16" fmla="*/ 1745 w 1745"/>
                <a:gd name="T17" fmla="*/ 256 h 1051"/>
                <a:gd name="T18" fmla="*/ 1740 w 1745"/>
                <a:gd name="T19" fmla="*/ 303 h 1051"/>
                <a:gd name="T20" fmla="*/ 1729 w 1745"/>
                <a:gd name="T21" fmla="*/ 351 h 1051"/>
                <a:gd name="T22" fmla="*/ 1708 w 1745"/>
                <a:gd name="T23" fmla="*/ 396 h 1051"/>
                <a:gd name="T24" fmla="*/ 1682 w 1745"/>
                <a:gd name="T25" fmla="*/ 436 h 1051"/>
                <a:gd name="T26" fmla="*/ 1647 w 1745"/>
                <a:gd name="T27" fmla="*/ 470 h 1051"/>
                <a:gd name="T28" fmla="*/ 1602 w 1745"/>
                <a:gd name="T29" fmla="*/ 496 h 1051"/>
                <a:gd name="T30" fmla="*/ 1552 w 1745"/>
                <a:gd name="T31" fmla="*/ 515 h 1051"/>
                <a:gd name="T32" fmla="*/ 1494 w 1745"/>
                <a:gd name="T33" fmla="*/ 520 h 1051"/>
                <a:gd name="T34" fmla="*/ 1343 w 1745"/>
                <a:gd name="T35" fmla="*/ 531 h 1051"/>
                <a:gd name="T36" fmla="*/ 1198 w 1745"/>
                <a:gd name="T37" fmla="*/ 554 h 1051"/>
                <a:gd name="T38" fmla="*/ 1058 w 1745"/>
                <a:gd name="T39" fmla="*/ 591 h 1051"/>
                <a:gd name="T40" fmla="*/ 923 w 1745"/>
                <a:gd name="T41" fmla="*/ 642 h 1051"/>
                <a:gd name="T42" fmla="*/ 793 w 1745"/>
                <a:gd name="T43" fmla="*/ 705 h 1051"/>
                <a:gd name="T44" fmla="*/ 672 w 1745"/>
                <a:gd name="T45" fmla="*/ 782 h 1051"/>
                <a:gd name="T46" fmla="*/ 555 w 1745"/>
                <a:gd name="T47" fmla="*/ 872 h 1051"/>
                <a:gd name="T48" fmla="*/ 444 w 1745"/>
                <a:gd name="T49" fmla="*/ 975 h 1051"/>
                <a:gd name="T50" fmla="*/ 397 w 1745"/>
                <a:gd name="T51" fmla="*/ 1014 h 1051"/>
                <a:gd name="T52" fmla="*/ 344 w 1745"/>
                <a:gd name="T53" fmla="*/ 1038 h 1051"/>
                <a:gd name="T54" fmla="*/ 294 w 1745"/>
                <a:gd name="T55" fmla="*/ 1051 h 1051"/>
                <a:gd name="T56" fmla="*/ 241 w 1745"/>
                <a:gd name="T57" fmla="*/ 1049 h 1051"/>
                <a:gd name="T58" fmla="*/ 190 w 1745"/>
                <a:gd name="T59" fmla="*/ 1038 h 1051"/>
                <a:gd name="T60" fmla="*/ 145 w 1745"/>
                <a:gd name="T61" fmla="*/ 1017 h 1051"/>
                <a:gd name="T62" fmla="*/ 101 w 1745"/>
                <a:gd name="T63" fmla="*/ 988 h 1051"/>
                <a:gd name="T64" fmla="*/ 66 w 1745"/>
                <a:gd name="T65" fmla="*/ 951 h 1051"/>
                <a:gd name="T66" fmla="*/ 34 w 1745"/>
                <a:gd name="T67" fmla="*/ 906 h 1051"/>
                <a:gd name="T68" fmla="*/ 13 w 1745"/>
                <a:gd name="T69" fmla="*/ 861 h 1051"/>
                <a:gd name="T70" fmla="*/ 0 w 1745"/>
                <a:gd name="T71" fmla="*/ 811 h 1051"/>
                <a:gd name="T72" fmla="*/ 0 w 1745"/>
                <a:gd name="T73" fmla="*/ 758 h 1051"/>
                <a:gd name="T74" fmla="*/ 11 w 1745"/>
                <a:gd name="T75" fmla="*/ 705 h 1051"/>
                <a:gd name="T76" fmla="*/ 34 w 1745"/>
                <a:gd name="T77" fmla="*/ 655 h 1051"/>
                <a:gd name="T78" fmla="*/ 74 w 1745"/>
                <a:gd name="T79" fmla="*/ 605 h 1051"/>
                <a:gd name="T80" fmla="*/ 193 w 1745"/>
                <a:gd name="T81" fmla="*/ 494 h 1051"/>
                <a:gd name="T82" fmla="*/ 317 w 1745"/>
                <a:gd name="T83" fmla="*/ 393 h 1051"/>
                <a:gd name="T84" fmla="*/ 447 w 1745"/>
                <a:gd name="T85" fmla="*/ 306 h 1051"/>
                <a:gd name="T86" fmla="*/ 582 w 1745"/>
                <a:gd name="T87" fmla="*/ 227 h 1051"/>
                <a:gd name="T88" fmla="*/ 725 w 1745"/>
                <a:gd name="T89" fmla="*/ 161 h 1051"/>
                <a:gd name="T90" fmla="*/ 870 w 1745"/>
                <a:gd name="T91" fmla="*/ 105 h 1051"/>
                <a:gd name="T92" fmla="*/ 1021 w 1745"/>
                <a:gd name="T93" fmla="*/ 60 h 1051"/>
                <a:gd name="T94" fmla="*/ 1174 w 1745"/>
                <a:gd name="T95" fmla="*/ 29 h 1051"/>
                <a:gd name="T96" fmla="*/ 1333 w 1745"/>
                <a:gd name="T97" fmla="*/ 7 h 1051"/>
                <a:gd name="T98" fmla="*/ 1494 w 1745"/>
                <a:gd name="T99"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45" h="1051">
                  <a:moveTo>
                    <a:pt x="1494" y="0"/>
                  </a:moveTo>
                  <a:lnTo>
                    <a:pt x="1552" y="2"/>
                  </a:lnTo>
                  <a:lnTo>
                    <a:pt x="1602" y="18"/>
                  </a:lnTo>
                  <a:lnTo>
                    <a:pt x="1647" y="44"/>
                  </a:lnTo>
                  <a:lnTo>
                    <a:pt x="1682" y="76"/>
                  </a:lnTo>
                  <a:lnTo>
                    <a:pt x="1711" y="116"/>
                  </a:lnTo>
                  <a:lnTo>
                    <a:pt x="1729" y="158"/>
                  </a:lnTo>
                  <a:lnTo>
                    <a:pt x="1743" y="206"/>
                  </a:lnTo>
                  <a:lnTo>
                    <a:pt x="1745" y="256"/>
                  </a:lnTo>
                  <a:lnTo>
                    <a:pt x="1740" y="303"/>
                  </a:lnTo>
                  <a:lnTo>
                    <a:pt x="1729" y="351"/>
                  </a:lnTo>
                  <a:lnTo>
                    <a:pt x="1708" y="396"/>
                  </a:lnTo>
                  <a:lnTo>
                    <a:pt x="1682" y="436"/>
                  </a:lnTo>
                  <a:lnTo>
                    <a:pt x="1647" y="470"/>
                  </a:lnTo>
                  <a:lnTo>
                    <a:pt x="1602" y="496"/>
                  </a:lnTo>
                  <a:lnTo>
                    <a:pt x="1552" y="515"/>
                  </a:lnTo>
                  <a:lnTo>
                    <a:pt x="1494" y="520"/>
                  </a:lnTo>
                  <a:lnTo>
                    <a:pt x="1343" y="531"/>
                  </a:lnTo>
                  <a:lnTo>
                    <a:pt x="1198" y="554"/>
                  </a:lnTo>
                  <a:lnTo>
                    <a:pt x="1058" y="591"/>
                  </a:lnTo>
                  <a:lnTo>
                    <a:pt x="923" y="642"/>
                  </a:lnTo>
                  <a:lnTo>
                    <a:pt x="793" y="705"/>
                  </a:lnTo>
                  <a:lnTo>
                    <a:pt x="672" y="782"/>
                  </a:lnTo>
                  <a:lnTo>
                    <a:pt x="555" y="872"/>
                  </a:lnTo>
                  <a:lnTo>
                    <a:pt x="444" y="975"/>
                  </a:lnTo>
                  <a:lnTo>
                    <a:pt x="397" y="1014"/>
                  </a:lnTo>
                  <a:lnTo>
                    <a:pt x="344" y="1038"/>
                  </a:lnTo>
                  <a:lnTo>
                    <a:pt x="294" y="1051"/>
                  </a:lnTo>
                  <a:lnTo>
                    <a:pt x="241" y="1049"/>
                  </a:lnTo>
                  <a:lnTo>
                    <a:pt x="190" y="1038"/>
                  </a:lnTo>
                  <a:lnTo>
                    <a:pt x="145" y="1017"/>
                  </a:lnTo>
                  <a:lnTo>
                    <a:pt x="101" y="988"/>
                  </a:lnTo>
                  <a:lnTo>
                    <a:pt x="66" y="951"/>
                  </a:lnTo>
                  <a:lnTo>
                    <a:pt x="34" y="906"/>
                  </a:lnTo>
                  <a:lnTo>
                    <a:pt x="13" y="861"/>
                  </a:lnTo>
                  <a:lnTo>
                    <a:pt x="0" y="811"/>
                  </a:lnTo>
                  <a:lnTo>
                    <a:pt x="0" y="758"/>
                  </a:lnTo>
                  <a:lnTo>
                    <a:pt x="11" y="705"/>
                  </a:lnTo>
                  <a:lnTo>
                    <a:pt x="34" y="655"/>
                  </a:lnTo>
                  <a:lnTo>
                    <a:pt x="74" y="605"/>
                  </a:lnTo>
                  <a:lnTo>
                    <a:pt x="193" y="494"/>
                  </a:lnTo>
                  <a:lnTo>
                    <a:pt x="317" y="393"/>
                  </a:lnTo>
                  <a:lnTo>
                    <a:pt x="447" y="306"/>
                  </a:lnTo>
                  <a:lnTo>
                    <a:pt x="582" y="227"/>
                  </a:lnTo>
                  <a:lnTo>
                    <a:pt x="725" y="161"/>
                  </a:lnTo>
                  <a:lnTo>
                    <a:pt x="870" y="105"/>
                  </a:lnTo>
                  <a:lnTo>
                    <a:pt x="1021" y="60"/>
                  </a:lnTo>
                  <a:lnTo>
                    <a:pt x="1174" y="29"/>
                  </a:lnTo>
                  <a:lnTo>
                    <a:pt x="1333" y="7"/>
                  </a:lnTo>
                  <a:lnTo>
                    <a:pt x="1494" y="0"/>
                  </a:lnTo>
                  <a:close/>
                </a:path>
              </a:pathLst>
            </a:custGeom>
            <a:solidFill>
              <a:schemeClr val="accent2">
                <a:alpha val="7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1" name="Freeform 18">
              <a:extLst>
                <a:ext uri="{FF2B5EF4-FFF2-40B4-BE49-F238E27FC236}">
                  <a16:creationId xmlns:a16="http://schemas.microsoft.com/office/drawing/2014/main" id="{4F72FE4D-DD73-410F-A9C7-687829185B06}"/>
                </a:ext>
              </a:extLst>
            </p:cNvPr>
            <p:cNvSpPr>
              <a:spLocks/>
            </p:cNvSpPr>
            <p:nvPr/>
          </p:nvSpPr>
          <p:spPr bwMode="auto">
            <a:xfrm>
              <a:off x="7739375" y="3957841"/>
              <a:ext cx="2037719" cy="1507228"/>
            </a:xfrm>
            <a:custGeom>
              <a:avLst/>
              <a:gdLst>
                <a:gd name="T0" fmla="*/ 415 w 5297"/>
                <a:gd name="T1" fmla="*/ 7 h 3918"/>
                <a:gd name="T2" fmla="*/ 719 w 5297"/>
                <a:gd name="T3" fmla="*/ 63 h 3918"/>
                <a:gd name="T4" fmla="*/ 1002 w 5297"/>
                <a:gd name="T5" fmla="*/ 163 h 3918"/>
                <a:gd name="T6" fmla="*/ 1269 w 5297"/>
                <a:gd name="T7" fmla="*/ 298 h 3918"/>
                <a:gd name="T8" fmla="*/ 1521 w 5297"/>
                <a:gd name="T9" fmla="*/ 467 h 3918"/>
                <a:gd name="T10" fmla="*/ 1761 w 5297"/>
                <a:gd name="T11" fmla="*/ 663 h 3918"/>
                <a:gd name="T12" fmla="*/ 2134 w 5297"/>
                <a:gd name="T13" fmla="*/ 1014 h 3918"/>
                <a:gd name="T14" fmla="*/ 2631 w 5297"/>
                <a:gd name="T15" fmla="*/ 1521 h 3918"/>
                <a:gd name="T16" fmla="*/ 3118 w 5297"/>
                <a:gd name="T17" fmla="*/ 2034 h 3918"/>
                <a:gd name="T18" fmla="*/ 3924 w 5297"/>
                <a:gd name="T19" fmla="*/ 2861 h 3918"/>
                <a:gd name="T20" fmla="*/ 4115 w 5297"/>
                <a:gd name="T21" fmla="*/ 3038 h 3918"/>
                <a:gd name="T22" fmla="*/ 4321 w 5297"/>
                <a:gd name="T23" fmla="*/ 3183 h 3918"/>
                <a:gd name="T24" fmla="*/ 4540 w 5297"/>
                <a:gd name="T25" fmla="*/ 3294 h 3918"/>
                <a:gd name="T26" fmla="*/ 4781 w 5297"/>
                <a:gd name="T27" fmla="*/ 3366 h 3918"/>
                <a:gd name="T28" fmla="*/ 5043 w 5297"/>
                <a:gd name="T29" fmla="*/ 3395 h 3918"/>
                <a:gd name="T30" fmla="*/ 5154 w 5297"/>
                <a:gd name="T31" fmla="*/ 3419 h 3918"/>
                <a:gd name="T32" fmla="*/ 5233 w 5297"/>
                <a:gd name="T33" fmla="*/ 3479 h 3918"/>
                <a:gd name="T34" fmla="*/ 5281 w 5297"/>
                <a:gd name="T35" fmla="*/ 3564 h 3918"/>
                <a:gd name="T36" fmla="*/ 5297 w 5297"/>
                <a:gd name="T37" fmla="*/ 3662 h 3918"/>
                <a:gd name="T38" fmla="*/ 5281 w 5297"/>
                <a:gd name="T39" fmla="*/ 3757 h 3918"/>
                <a:gd name="T40" fmla="*/ 5233 w 5297"/>
                <a:gd name="T41" fmla="*/ 3839 h 3918"/>
                <a:gd name="T42" fmla="*/ 5154 w 5297"/>
                <a:gd name="T43" fmla="*/ 3897 h 3918"/>
                <a:gd name="T44" fmla="*/ 5043 w 5297"/>
                <a:gd name="T45" fmla="*/ 3918 h 3918"/>
                <a:gd name="T46" fmla="*/ 4702 w 5297"/>
                <a:gd name="T47" fmla="*/ 3881 h 3918"/>
                <a:gd name="T48" fmla="*/ 4384 w 5297"/>
                <a:gd name="T49" fmla="*/ 3794 h 3918"/>
                <a:gd name="T50" fmla="*/ 4091 w 5297"/>
                <a:gd name="T51" fmla="*/ 3654 h 3918"/>
                <a:gd name="T52" fmla="*/ 3816 w 5297"/>
                <a:gd name="T53" fmla="*/ 3469 h 3918"/>
                <a:gd name="T54" fmla="*/ 3565 w 5297"/>
                <a:gd name="T55" fmla="*/ 3242 h 3918"/>
                <a:gd name="T56" fmla="*/ 2108 w 5297"/>
                <a:gd name="T57" fmla="*/ 1749 h 3918"/>
                <a:gd name="T58" fmla="*/ 1915 w 5297"/>
                <a:gd name="T59" fmla="*/ 1540 h 3918"/>
                <a:gd name="T60" fmla="*/ 1714 w 5297"/>
                <a:gd name="T61" fmla="*/ 1331 h 3918"/>
                <a:gd name="T62" fmla="*/ 1505 w 5297"/>
                <a:gd name="T63" fmla="*/ 1125 h 3918"/>
                <a:gd name="T64" fmla="*/ 1285 w 5297"/>
                <a:gd name="T65" fmla="*/ 938 h 3918"/>
                <a:gd name="T66" fmla="*/ 1055 w 5297"/>
                <a:gd name="T67" fmla="*/ 774 h 3918"/>
                <a:gd name="T68" fmla="*/ 807 w 5297"/>
                <a:gd name="T69" fmla="*/ 644 h 3918"/>
                <a:gd name="T70" fmla="*/ 540 w 5297"/>
                <a:gd name="T71" fmla="*/ 557 h 3918"/>
                <a:gd name="T72" fmla="*/ 254 w 5297"/>
                <a:gd name="T73" fmla="*/ 520 h 3918"/>
                <a:gd name="T74" fmla="*/ 143 w 5297"/>
                <a:gd name="T75" fmla="*/ 496 h 3918"/>
                <a:gd name="T76" fmla="*/ 64 w 5297"/>
                <a:gd name="T77" fmla="*/ 436 h 3918"/>
                <a:gd name="T78" fmla="*/ 16 w 5297"/>
                <a:gd name="T79" fmla="*/ 351 h 3918"/>
                <a:gd name="T80" fmla="*/ 0 w 5297"/>
                <a:gd name="T81" fmla="*/ 253 h 3918"/>
                <a:gd name="T82" fmla="*/ 16 w 5297"/>
                <a:gd name="T83" fmla="*/ 158 h 3918"/>
                <a:gd name="T84" fmla="*/ 64 w 5297"/>
                <a:gd name="T85" fmla="*/ 76 h 3918"/>
                <a:gd name="T86" fmla="*/ 143 w 5297"/>
                <a:gd name="T87" fmla="*/ 18 h 3918"/>
                <a:gd name="T88" fmla="*/ 254 w 5297"/>
                <a:gd name="T89" fmla="*/ 0 h 3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97" h="3918">
                  <a:moveTo>
                    <a:pt x="254" y="0"/>
                  </a:moveTo>
                  <a:lnTo>
                    <a:pt x="415" y="7"/>
                  </a:lnTo>
                  <a:lnTo>
                    <a:pt x="571" y="31"/>
                  </a:lnTo>
                  <a:lnTo>
                    <a:pt x="719" y="63"/>
                  </a:lnTo>
                  <a:lnTo>
                    <a:pt x="865" y="108"/>
                  </a:lnTo>
                  <a:lnTo>
                    <a:pt x="1002" y="163"/>
                  </a:lnTo>
                  <a:lnTo>
                    <a:pt x="1137" y="227"/>
                  </a:lnTo>
                  <a:lnTo>
                    <a:pt x="1269" y="298"/>
                  </a:lnTo>
                  <a:lnTo>
                    <a:pt x="1396" y="380"/>
                  </a:lnTo>
                  <a:lnTo>
                    <a:pt x="1521" y="467"/>
                  </a:lnTo>
                  <a:lnTo>
                    <a:pt x="1642" y="562"/>
                  </a:lnTo>
                  <a:lnTo>
                    <a:pt x="1761" y="663"/>
                  </a:lnTo>
                  <a:lnTo>
                    <a:pt x="1880" y="771"/>
                  </a:lnTo>
                  <a:lnTo>
                    <a:pt x="2134" y="1014"/>
                  </a:lnTo>
                  <a:lnTo>
                    <a:pt x="2385" y="1265"/>
                  </a:lnTo>
                  <a:lnTo>
                    <a:pt x="2631" y="1521"/>
                  </a:lnTo>
                  <a:lnTo>
                    <a:pt x="2874" y="1778"/>
                  </a:lnTo>
                  <a:lnTo>
                    <a:pt x="3118" y="2034"/>
                  </a:lnTo>
                  <a:lnTo>
                    <a:pt x="3364" y="2288"/>
                  </a:lnTo>
                  <a:lnTo>
                    <a:pt x="3924" y="2861"/>
                  </a:lnTo>
                  <a:lnTo>
                    <a:pt x="4019" y="2954"/>
                  </a:lnTo>
                  <a:lnTo>
                    <a:pt x="4115" y="3038"/>
                  </a:lnTo>
                  <a:lnTo>
                    <a:pt x="4215" y="3115"/>
                  </a:lnTo>
                  <a:lnTo>
                    <a:pt x="4321" y="3183"/>
                  </a:lnTo>
                  <a:lnTo>
                    <a:pt x="4429" y="3244"/>
                  </a:lnTo>
                  <a:lnTo>
                    <a:pt x="4540" y="3294"/>
                  </a:lnTo>
                  <a:lnTo>
                    <a:pt x="4659" y="3334"/>
                  </a:lnTo>
                  <a:lnTo>
                    <a:pt x="4781" y="3366"/>
                  </a:lnTo>
                  <a:lnTo>
                    <a:pt x="4908" y="3387"/>
                  </a:lnTo>
                  <a:lnTo>
                    <a:pt x="5043" y="3395"/>
                  </a:lnTo>
                  <a:lnTo>
                    <a:pt x="5104" y="3403"/>
                  </a:lnTo>
                  <a:lnTo>
                    <a:pt x="5154" y="3419"/>
                  </a:lnTo>
                  <a:lnTo>
                    <a:pt x="5196" y="3445"/>
                  </a:lnTo>
                  <a:lnTo>
                    <a:pt x="5233" y="3479"/>
                  </a:lnTo>
                  <a:lnTo>
                    <a:pt x="5260" y="3522"/>
                  </a:lnTo>
                  <a:lnTo>
                    <a:pt x="5281" y="3564"/>
                  </a:lnTo>
                  <a:lnTo>
                    <a:pt x="5291" y="3612"/>
                  </a:lnTo>
                  <a:lnTo>
                    <a:pt x="5297" y="3662"/>
                  </a:lnTo>
                  <a:lnTo>
                    <a:pt x="5291" y="3709"/>
                  </a:lnTo>
                  <a:lnTo>
                    <a:pt x="5281" y="3757"/>
                  </a:lnTo>
                  <a:lnTo>
                    <a:pt x="5260" y="3802"/>
                  </a:lnTo>
                  <a:lnTo>
                    <a:pt x="5233" y="3839"/>
                  </a:lnTo>
                  <a:lnTo>
                    <a:pt x="5196" y="3873"/>
                  </a:lnTo>
                  <a:lnTo>
                    <a:pt x="5154" y="3897"/>
                  </a:lnTo>
                  <a:lnTo>
                    <a:pt x="5104" y="3913"/>
                  </a:lnTo>
                  <a:lnTo>
                    <a:pt x="5043" y="3918"/>
                  </a:lnTo>
                  <a:lnTo>
                    <a:pt x="4871" y="3905"/>
                  </a:lnTo>
                  <a:lnTo>
                    <a:pt x="4702" y="3881"/>
                  </a:lnTo>
                  <a:lnTo>
                    <a:pt x="4540" y="3844"/>
                  </a:lnTo>
                  <a:lnTo>
                    <a:pt x="4384" y="3794"/>
                  </a:lnTo>
                  <a:lnTo>
                    <a:pt x="4234" y="3730"/>
                  </a:lnTo>
                  <a:lnTo>
                    <a:pt x="4091" y="3654"/>
                  </a:lnTo>
                  <a:lnTo>
                    <a:pt x="3951" y="3567"/>
                  </a:lnTo>
                  <a:lnTo>
                    <a:pt x="3816" y="3469"/>
                  </a:lnTo>
                  <a:lnTo>
                    <a:pt x="3689" y="3360"/>
                  </a:lnTo>
                  <a:lnTo>
                    <a:pt x="3565" y="3242"/>
                  </a:lnTo>
                  <a:lnTo>
                    <a:pt x="2205" y="1849"/>
                  </a:lnTo>
                  <a:lnTo>
                    <a:pt x="2108" y="1749"/>
                  </a:lnTo>
                  <a:lnTo>
                    <a:pt x="2012" y="1646"/>
                  </a:lnTo>
                  <a:lnTo>
                    <a:pt x="1915" y="1540"/>
                  </a:lnTo>
                  <a:lnTo>
                    <a:pt x="1814" y="1434"/>
                  </a:lnTo>
                  <a:lnTo>
                    <a:pt x="1714" y="1331"/>
                  </a:lnTo>
                  <a:lnTo>
                    <a:pt x="1611" y="1226"/>
                  </a:lnTo>
                  <a:lnTo>
                    <a:pt x="1505" y="1125"/>
                  </a:lnTo>
                  <a:lnTo>
                    <a:pt x="1396" y="1030"/>
                  </a:lnTo>
                  <a:lnTo>
                    <a:pt x="1285" y="938"/>
                  </a:lnTo>
                  <a:lnTo>
                    <a:pt x="1172" y="853"/>
                  </a:lnTo>
                  <a:lnTo>
                    <a:pt x="1055" y="774"/>
                  </a:lnTo>
                  <a:lnTo>
                    <a:pt x="934" y="705"/>
                  </a:lnTo>
                  <a:lnTo>
                    <a:pt x="807" y="644"/>
                  </a:lnTo>
                  <a:lnTo>
                    <a:pt x="674" y="594"/>
                  </a:lnTo>
                  <a:lnTo>
                    <a:pt x="540" y="557"/>
                  </a:lnTo>
                  <a:lnTo>
                    <a:pt x="399" y="531"/>
                  </a:lnTo>
                  <a:lnTo>
                    <a:pt x="254" y="520"/>
                  </a:lnTo>
                  <a:lnTo>
                    <a:pt x="193" y="515"/>
                  </a:lnTo>
                  <a:lnTo>
                    <a:pt x="143" y="496"/>
                  </a:lnTo>
                  <a:lnTo>
                    <a:pt x="98" y="470"/>
                  </a:lnTo>
                  <a:lnTo>
                    <a:pt x="64" y="436"/>
                  </a:lnTo>
                  <a:lnTo>
                    <a:pt x="35" y="396"/>
                  </a:lnTo>
                  <a:lnTo>
                    <a:pt x="16" y="351"/>
                  </a:lnTo>
                  <a:lnTo>
                    <a:pt x="5" y="303"/>
                  </a:lnTo>
                  <a:lnTo>
                    <a:pt x="0" y="253"/>
                  </a:lnTo>
                  <a:lnTo>
                    <a:pt x="5" y="206"/>
                  </a:lnTo>
                  <a:lnTo>
                    <a:pt x="16" y="158"/>
                  </a:lnTo>
                  <a:lnTo>
                    <a:pt x="35" y="116"/>
                  </a:lnTo>
                  <a:lnTo>
                    <a:pt x="64" y="76"/>
                  </a:lnTo>
                  <a:lnTo>
                    <a:pt x="98" y="42"/>
                  </a:lnTo>
                  <a:lnTo>
                    <a:pt x="143" y="18"/>
                  </a:lnTo>
                  <a:lnTo>
                    <a:pt x="193" y="2"/>
                  </a:lnTo>
                  <a:lnTo>
                    <a:pt x="254" y="0"/>
                  </a:lnTo>
                  <a:close/>
                </a:path>
              </a:pathLst>
            </a:custGeom>
            <a:solidFill>
              <a:srgbClr val="C1C1C1">
                <a:alpha val="70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19">
              <a:extLst>
                <a:ext uri="{FF2B5EF4-FFF2-40B4-BE49-F238E27FC236}">
                  <a16:creationId xmlns:a16="http://schemas.microsoft.com/office/drawing/2014/main" id="{3E4BC50A-BFDE-49BA-884F-254E47A5EEBD}"/>
                </a:ext>
              </a:extLst>
            </p:cNvPr>
            <p:cNvSpPr>
              <a:spLocks/>
            </p:cNvSpPr>
            <p:nvPr/>
          </p:nvSpPr>
          <p:spPr bwMode="auto">
            <a:xfrm>
              <a:off x="7262356" y="3957841"/>
              <a:ext cx="671290" cy="404311"/>
            </a:xfrm>
            <a:custGeom>
              <a:avLst/>
              <a:gdLst>
                <a:gd name="T0" fmla="*/ 1494 w 1745"/>
                <a:gd name="T1" fmla="*/ 0 h 1051"/>
                <a:gd name="T2" fmla="*/ 1552 w 1745"/>
                <a:gd name="T3" fmla="*/ 2 h 1051"/>
                <a:gd name="T4" fmla="*/ 1602 w 1745"/>
                <a:gd name="T5" fmla="*/ 18 h 1051"/>
                <a:gd name="T6" fmla="*/ 1647 w 1745"/>
                <a:gd name="T7" fmla="*/ 44 h 1051"/>
                <a:gd name="T8" fmla="*/ 1682 w 1745"/>
                <a:gd name="T9" fmla="*/ 76 h 1051"/>
                <a:gd name="T10" fmla="*/ 1711 w 1745"/>
                <a:gd name="T11" fmla="*/ 116 h 1051"/>
                <a:gd name="T12" fmla="*/ 1729 w 1745"/>
                <a:gd name="T13" fmla="*/ 158 h 1051"/>
                <a:gd name="T14" fmla="*/ 1743 w 1745"/>
                <a:gd name="T15" fmla="*/ 206 h 1051"/>
                <a:gd name="T16" fmla="*/ 1745 w 1745"/>
                <a:gd name="T17" fmla="*/ 256 h 1051"/>
                <a:gd name="T18" fmla="*/ 1740 w 1745"/>
                <a:gd name="T19" fmla="*/ 303 h 1051"/>
                <a:gd name="T20" fmla="*/ 1729 w 1745"/>
                <a:gd name="T21" fmla="*/ 351 h 1051"/>
                <a:gd name="T22" fmla="*/ 1708 w 1745"/>
                <a:gd name="T23" fmla="*/ 396 h 1051"/>
                <a:gd name="T24" fmla="*/ 1682 w 1745"/>
                <a:gd name="T25" fmla="*/ 436 h 1051"/>
                <a:gd name="T26" fmla="*/ 1647 w 1745"/>
                <a:gd name="T27" fmla="*/ 470 h 1051"/>
                <a:gd name="T28" fmla="*/ 1602 w 1745"/>
                <a:gd name="T29" fmla="*/ 496 h 1051"/>
                <a:gd name="T30" fmla="*/ 1552 w 1745"/>
                <a:gd name="T31" fmla="*/ 515 h 1051"/>
                <a:gd name="T32" fmla="*/ 1494 w 1745"/>
                <a:gd name="T33" fmla="*/ 520 h 1051"/>
                <a:gd name="T34" fmla="*/ 1343 w 1745"/>
                <a:gd name="T35" fmla="*/ 531 h 1051"/>
                <a:gd name="T36" fmla="*/ 1198 w 1745"/>
                <a:gd name="T37" fmla="*/ 554 h 1051"/>
                <a:gd name="T38" fmla="*/ 1058 w 1745"/>
                <a:gd name="T39" fmla="*/ 591 h 1051"/>
                <a:gd name="T40" fmla="*/ 923 w 1745"/>
                <a:gd name="T41" fmla="*/ 642 h 1051"/>
                <a:gd name="T42" fmla="*/ 793 w 1745"/>
                <a:gd name="T43" fmla="*/ 705 h 1051"/>
                <a:gd name="T44" fmla="*/ 672 w 1745"/>
                <a:gd name="T45" fmla="*/ 782 h 1051"/>
                <a:gd name="T46" fmla="*/ 555 w 1745"/>
                <a:gd name="T47" fmla="*/ 872 h 1051"/>
                <a:gd name="T48" fmla="*/ 444 w 1745"/>
                <a:gd name="T49" fmla="*/ 975 h 1051"/>
                <a:gd name="T50" fmla="*/ 397 w 1745"/>
                <a:gd name="T51" fmla="*/ 1014 h 1051"/>
                <a:gd name="T52" fmla="*/ 344 w 1745"/>
                <a:gd name="T53" fmla="*/ 1038 h 1051"/>
                <a:gd name="T54" fmla="*/ 294 w 1745"/>
                <a:gd name="T55" fmla="*/ 1051 h 1051"/>
                <a:gd name="T56" fmla="*/ 241 w 1745"/>
                <a:gd name="T57" fmla="*/ 1049 h 1051"/>
                <a:gd name="T58" fmla="*/ 190 w 1745"/>
                <a:gd name="T59" fmla="*/ 1038 h 1051"/>
                <a:gd name="T60" fmla="*/ 145 w 1745"/>
                <a:gd name="T61" fmla="*/ 1017 h 1051"/>
                <a:gd name="T62" fmla="*/ 101 w 1745"/>
                <a:gd name="T63" fmla="*/ 988 h 1051"/>
                <a:gd name="T64" fmla="*/ 66 w 1745"/>
                <a:gd name="T65" fmla="*/ 951 h 1051"/>
                <a:gd name="T66" fmla="*/ 34 w 1745"/>
                <a:gd name="T67" fmla="*/ 906 h 1051"/>
                <a:gd name="T68" fmla="*/ 13 w 1745"/>
                <a:gd name="T69" fmla="*/ 861 h 1051"/>
                <a:gd name="T70" fmla="*/ 0 w 1745"/>
                <a:gd name="T71" fmla="*/ 811 h 1051"/>
                <a:gd name="T72" fmla="*/ 0 w 1745"/>
                <a:gd name="T73" fmla="*/ 758 h 1051"/>
                <a:gd name="T74" fmla="*/ 11 w 1745"/>
                <a:gd name="T75" fmla="*/ 705 h 1051"/>
                <a:gd name="T76" fmla="*/ 34 w 1745"/>
                <a:gd name="T77" fmla="*/ 655 h 1051"/>
                <a:gd name="T78" fmla="*/ 74 w 1745"/>
                <a:gd name="T79" fmla="*/ 605 h 1051"/>
                <a:gd name="T80" fmla="*/ 193 w 1745"/>
                <a:gd name="T81" fmla="*/ 494 h 1051"/>
                <a:gd name="T82" fmla="*/ 317 w 1745"/>
                <a:gd name="T83" fmla="*/ 393 h 1051"/>
                <a:gd name="T84" fmla="*/ 447 w 1745"/>
                <a:gd name="T85" fmla="*/ 306 h 1051"/>
                <a:gd name="T86" fmla="*/ 582 w 1745"/>
                <a:gd name="T87" fmla="*/ 227 h 1051"/>
                <a:gd name="T88" fmla="*/ 725 w 1745"/>
                <a:gd name="T89" fmla="*/ 161 h 1051"/>
                <a:gd name="T90" fmla="*/ 870 w 1745"/>
                <a:gd name="T91" fmla="*/ 105 h 1051"/>
                <a:gd name="T92" fmla="*/ 1021 w 1745"/>
                <a:gd name="T93" fmla="*/ 60 h 1051"/>
                <a:gd name="T94" fmla="*/ 1174 w 1745"/>
                <a:gd name="T95" fmla="*/ 29 h 1051"/>
                <a:gd name="T96" fmla="*/ 1333 w 1745"/>
                <a:gd name="T97" fmla="*/ 7 h 1051"/>
                <a:gd name="T98" fmla="*/ 1494 w 1745"/>
                <a:gd name="T99"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45" h="1051">
                  <a:moveTo>
                    <a:pt x="1494" y="0"/>
                  </a:moveTo>
                  <a:lnTo>
                    <a:pt x="1552" y="2"/>
                  </a:lnTo>
                  <a:lnTo>
                    <a:pt x="1602" y="18"/>
                  </a:lnTo>
                  <a:lnTo>
                    <a:pt x="1647" y="44"/>
                  </a:lnTo>
                  <a:lnTo>
                    <a:pt x="1682" y="76"/>
                  </a:lnTo>
                  <a:lnTo>
                    <a:pt x="1711" y="116"/>
                  </a:lnTo>
                  <a:lnTo>
                    <a:pt x="1729" y="158"/>
                  </a:lnTo>
                  <a:lnTo>
                    <a:pt x="1743" y="206"/>
                  </a:lnTo>
                  <a:lnTo>
                    <a:pt x="1745" y="256"/>
                  </a:lnTo>
                  <a:lnTo>
                    <a:pt x="1740" y="303"/>
                  </a:lnTo>
                  <a:lnTo>
                    <a:pt x="1729" y="351"/>
                  </a:lnTo>
                  <a:lnTo>
                    <a:pt x="1708" y="396"/>
                  </a:lnTo>
                  <a:lnTo>
                    <a:pt x="1682" y="436"/>
                  </a:lnTo>
                  <a:lnTo>
                    <a:pt x="1647" y="470"/>
                  </a:lnTo>
                  <a:lnTo>
                    <a:pt x="1602" y="496"/>
                  </a:lnTo>
                  <a:lnTo>
                    <a:pt x="1552" y="515"/>
                  </a:lnTo>
                  <a:lnTo>
                    <a:pt x="1494" y="520"/>
                  </a:lnTo>
                  <a:lnTo>
                    <a:pt x="1343" y="531"/>
                  </a:lnTo>
                  <a:lnTo>
                    <a:pt x="1198" y="554"/>
                  </a:lnTo>
                  <a:lnTo>
                    <a:pt x="1058" y="591"/>
                  </a:lnTo>
                  <a:lnTo>
                    <a:pt x="923" y="642"/>
                  </a:lnTo>
                  <a:lnTo>
                    <a:pt x="793" y="705"/>
                  </a:lnTo>
                  <a:lnTo>
                    <a:pt x="672" y="782"/>
                  </a:lnTo>
                  <a:lnTo>
                    <a:pt x="555" y="872"/>
                  </a:lnTo>
                  <a:lnTo>
                    <a:pt x="444" y="975"/>
                  </a:lnTo>
                  <a:lnTo>
                    <a:pt x="397" y="1014"/>
                  </a:lnTo>
                  <a:lnTo>
                    <a:pt x="344" y="1038"/>
                  </a:lnTo>
                  <a:lnTo>
                    <a:pt x="294" y="1051"/>
                  </a:lnTo>
                  <a:lnTo>
                    <a:pt x="241" y="1049"/>
                  </a:lnTo>
                  <a:lnTo>
                    <a:pt x="190" y="1038"/>
                  </a:lnTo>
                  <a:lnTo>
                    <a:pt x="145" y="1017"/>
                  </a:lnTo>
                  <a:lnTo>
                    <a:pt x="101" y="988"/>
                  </a:lnTo>
                  <a:lnTo>
                    <a:pt x="66" y="951"/>
                  </a:lnTo>
                  <a:lnTo>
                    <a:pt x="34" y="906"/>
                  </a:lnTo>
                  <a:lnTo>
                    <a:pt x="13" y="861"/>
                  </a:lnTo>
                  <a:lnTo>
                    <a:pt x="0" y="811"/>
                  </a:lnTo>
                  <a:lnTo>
                    <a:pt x="0" y="758"/>
                  </a:lnTo>
                  <a:lnTo>
                    <a:pt x="11" y="705"/>
                  </a:lnTo>
                  <a:lnTo>
                    <a:pt x="34" y="655"/>
                  </a:lnTo>
                  <a:lnTo>
                    <a:pt x="74" y="605"/>
                  </a:lnTo>
                  <a:lnTo>
                    <a:pt x="193" y="494"/>
                  </a:lnTo>
                  <a:lnTo>
                    <a:pt x="317" y="393"/>
                  </a:lnTo>
                  <a:lnTo>
                    <a:pt x="447" y="306"/>
                  </a:lnTo>
                  <a:lnTo>
                    <a:pt x="582" y="227"/>
                  </a:lnTo>
                  <a:lnTo>
                    <a:pt x="725" y="161"/>
                  </a:lnTo>
                  <a:lnTo>
                    <a:pt x="870" y="105"/>
                  </a:lnTo>
                  <a:lnTo>
                    <a:pt x="1021" y="60"/>
                  </a:lnTo>
                  <a:lnTo>
                    <a:pt x="1174" y="29"/>
                  </a:lnTo>
                  <a:lnTo>
                    <a:pt x="1333" y="7"/>
                  </a:lnTo>
                  <a:lnTo>
                    <a:pt x="1494" y="0"/>
                  </a:lnTo>
                  <a:close/>
                </a:path>
              </a:pathLst>
            </a:custGeom>
            <a:solidFill>
              <a:srgbClr val="C1C1C1">
                <a:alpha val="70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3">
              <a:extLst>
                <a:ext uri="{FF2B5EF4-FFF2-40B4-BE49-F238E27FC236}">
                  <a16:creationId xmlns:a16="http://schemas.microsoft.com/office/drawing/2014/main" id="{020496AC-0E56-4E64-A75A-EFBFE6793531}"/>
                </a:ext>
              </a:extLst>
            </p:cNvPr>
            <p:cNvSpPr>
              <a:spLocks noEditPoints="1"/>
            </p:cNvSpPr>
            <p:nvPr/>
          </p:nvSpPr>
          <p:spPr bwMode="auto">
            <a:xfrm>
              <a:off x="8938690" y="3950059"/>
              <a:ext cx="1506458" cy="1505305"/>
            </a:xfrm>
            <a:custGeom>
              <a:avLst/>
              <a:gdLst>
                <a:gd name="T0" fmla="*/ 1676 w 3916"/>
                <a:gd name="T1" fmla="*/ 549 h 3913"/>
                <a:gd name="T2" fmla="*/ 1301 w 3916"/>
                <a:gd name="T3" fmla="*/ 681 h 3913"/>
                <a:gd name="T4" fmla="*/ 973 w 3916"/>
                <a:gd name="T5" fmla="*/ 911 h 3913"/>
                <a:gd name="T6" fmla="*/ 719 w 3916"/>
                <a:gd name="T7" fmla="*/ 1226 h 3913"/>
                <a:gd name="T8" fmla="*/ 563 w 3916"/>
                <a:gd name="T9" fmla="*/ 1601 h 3913"/>
                <a:gd name="T10" fmla="*/ 521 w 3916"/>
                <a:gd name="T11" fmla="*/ 2000 h 3913"/>
                <a:gd name="T12" fmla="*/ 584 w 3916"/>
                <a:gd name="T13" fmla="*/ 2396 h 3913"/>
                <a:gd name="T14" fmla="*/ 759 w 3916"/>
                <a:gd name="T15" fmla="*/ 2758 h 3913"/>
                <a:gd name="T16" fmla="*/ 1039 w 3916"/>
                <a:gd name="T17" fmla="*/ 3065 h 3913"/>
                <a:gd name="T18" fmla="*/ 1391 w 3916"/>
                <a:gd name="T19" fmla="*/ 3276 h 3913"/>
                <a:gd name="T20" fmla="*/ 1785 w 3916"/>
                <a:gd name="T21" fmla="*/ 3382 h 3913"/>
                <a:gd name="T22" fmla="*/ 2197 w 3916"/>
                <a:gd name="T23" fmla="*/ 3374 h 3913"/>
                <a:gd name="T24" fmla="*/ 2591 w 3916"/>
                <a:gd name="T25" fmla="*/ 3247 h 3913"/>
                <a:gd name="T26" fmla="*/ 2922 w 3916"/>
                <a:gd name="T27" fmla="*/ 3022 h 3913"/>
                <a:gd name="T28" fmla="*/ 3170 w 3916"/>
                <a:gd name="T29" fmla="*/ 2716 h 3913"/>
                <a:gd name="T30" fmla="*/ 3331 w 3916"/>
                <a:gd name="T31" fmla="*/ 2356 h 3913"/>
                <a:gd name="T32" fmla="*/ 3392 w 3916"/>
                <a:gd name="T33" fmla="*/ 1957 h 3913"/>
                <a:gd name="T34" fmla="*/ 3323 w 3916"/>
                <a:gd name="T35" fmla="*/ 1532 h 3913"/>
                <a:gd name="T36" fmla="*/ 3138 w 3916"/>
                <a:gd name="T37" fmla="*/ 1152 h 3913"/>
                <a:gd name="T38" fmla="*/ 2858 w 3916"/>
                <a:gd name="T39" fmla="*/ 842 h 3913"/>
                <a:gd name="T40" fmla="*/ 2493 w 3916"/>
                <a:gd name="T41" fmla="*/ 626 h 3913"/>
                <a:gd name="T42" fmla="*/ 2078 w 3916"/>
                <a:gd name="T43" fmla="*/ 525 h 3913"/>
                <a:gd name="T44" fmla="*/ 2141 w 3916"/>
                <a:gd name="T45" fmla="*/ 7 h 3913"/>
                <a:gd name="T46" fmla="*/ 2604 w 3916"/>
                <a:gd name="T47" fmla="*/ 111 h 3913"/>
                <a:gd name="T48" fmla="*/ 3041 w 3916"/>
                <a:gd name="T49" fmla="*/ 332 h 3913"/>
                <a:gd name="T50" fmla="*/ 3400 w 3916"/>
                <a:gd name="T51" fmla="*/ 644 h 3913"/>
                <a:gd name="T52" fmla="*/ 3673 w 3916"/>
                <a:gd name="T53" fmla="*/ 1030 h 3913"/>
                <a:gd name="T54" fmla="*/ 3850 w 3916"/>
                <a:gd name="T55" fmla="*/ 1474 h 3913"/>
                <a:gd name="T56" fmla="*/ 3916 w 3916"/>
                <a:gd name="T57" fmla="*/ 1957 h 3913"/>
                <a:gd name="T58" fmla="*/ 3850 w 3916"/>
                <a:gd name="T59" fmla="*/ 2433 h 3913"/>
                <a:gd name="T60" fmla="*/ 3678 w 3916"/>
                <a:gd name="T61" fmla="*/ 2877 h 3913"/>
                <a:gd name="T62" fmla="*/ 3408 w 3916"/>
                <a:gd name="T63" fmla="*/ 3263 h 3913"/>
                <a:gd name="T64" fmla="*/ 3059 w 3916"/>
                <a:gd name="T65" fmla="*/ 3577 h 3913"/>
                <a:gd name="T66" fmla="*/ 2639 w 3916"/>
                <a:gd name="T67" fmla="*/ 3796 h 3913"/>
                <a:gd name="T68" fmla="*/ 2163 w 3916"/>
                <a:gd name="T69" fmla="*/ 3902 h 3913"/>
                <a:gd name="T70" fmla="*/ 1689 w 3916"/>
                <a:gd name="T71" fmla="*/ 3894 h 3913"/>
                <a:gd name="T72" fmla="*/ 1235 w 3916"/>
                <a:gd name="T73" fmla="*/ 3773 h 3913"/>
                <a:gd name="T74" fmla="*/ 822 w 3916"/>
                <a:gd name="T75" fmla="*/ 3553 h 3913"/>
                <a:gd name="T76" fmla="*/ 473 w 3916"/>
                <a:gd name="T77" fmla="*/ 3239 h 3913"/>
                <a:gd name="T78" fmla="*/ 201 w 3916"/>
                <a:gd name="T79" fmla="*/ 2835 h 3913"/>
                <a:gd name="T80" fmla="*/ 39 w 3916"/>
                <a:gd name="T81" fmla="*/ 2372 h 3913"/>
                <a:gd name="T82" fmla="*/ 0 w 3916"/>
                <a:gd name="T83" fmla="*/ 1891 h 3913"/>
                <a:gd name="T84" fmla="*/ 76 w 3916"/>
                <a:gd name="T85" fmla="*/ 1416 h 3913"/>
                <a:gd name="T86" fmla="*/ 267 w 3916"/>
                <a:gd name="T87" fmla="*/ 969 h 3913"/>
                <a:gd name="T88" fmla="*/ 560 w 3916"/>
                <a:gd name="T89" fmla="*/ 581 h 3913"/>
                <a:gd name="T90" fmla="*/ 933 w 3916"/>
                <a:gd name="T91" fmla="*/ 288 h 3913"/>
                <a:gd name="T92" fmla="*/ 1361 w 3916"/>
                <a:gd name="T93" fmla="*/ 92 h 3913"/>
                <a:gd name="T94" fmla="*/ 1824 w 3916"/>
                <a:gd name="T95" fmla="*/ 5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6" h="3913">
                  <a:moveTo>
                    <a:pt x="1943" y="520"/>
                  </a:moveTo>
                  <a:lnTo>
                    <a:pt x="1808" y="528"/>
                  </a:lnTo>
                  <a:lnTo>
                    <a:pt x="1676" y="549"/>
                  </a:lnTo>
                  <a:lnTo>
                    <a:pt x="1547" y="581"/>
                  </a:lnTo>
                  <a:lnTo>
                    <a:pt x="1420" y="626"/>
                  </a:lnTo>
                  <a:lnTo>
                    <a:pt x="1301" y="681"/>
                  </a:lnTo>
                  <a:lnTo>
                    <a:pt x="1184" y="747"/>
                  </a:lnTo>
                  <a:lnTo>
                    <a:pt x="1073" y="824"/>
                  </a:lnTo>
                  <a:lnTo>
                    <a:pt x="973" y="911"/>
                  </a:lnTo>
                  <a:lnTo>
                    <a:pt x="878" y="1006"/>
                  </a:lnTo>
                  <a:lnTo>
                    <a:pt x="793" y="1112"/>
                  </a:lnTo>
                  <a:lnTo>
                    <a:pt x="719" y="1226"/>
                  </a:lnTo>
                  <a:lnTo>
                    <a:pt x="653" y="1344"/>
                  </a:lnTo>
                  <a:lnTo>
                    <a:pt x="603" y="1471"/>
                  </a:lnTo>
                  <a:lnTo>
                    <a:pt x="563" y="1601"/>
                  </a:lnTo>
                  <a:lnTo>
                    <a:pt x="536" y="1733"/>
                  </a:lnTo>
                  <a:lnTo>
                    <a:pt x="521" y="1865"/>
                  </a:lnTo>
                  <a:lnTo>
                    <a:pt x="521" y="2000"/>
                  </a:lnTo>
                  <a:lnTo>
                    <a:pt x="529" y="2132"/>
                  </a:lnTo>
                  <a:lnTo>
                    <a:pt x="552" y="2264"/>
                  </a:lnTo>
                  <a:lnTo>
                    <a:pt x="584" y="2396"/>
                  </a:lnTo>
                  <a:lnTo>
                    <a:pt x="632" y="2520"/>
                  </a:lnTo>
                  <a:lnTo>
                    <a:pt x="690" y="2642"/>
                  </a:lnTo>
                  <a:lnTo>
                    <a:pt x="759" y="2758"/>
                  </a:lnTo>
                  <a:lnTo>
                    <a:pt x="843" y="2869"/>
                  </a:lnTo>
                  <a:lnTo>
                    <a:pt x="936" y="2972"/>
                  </a:lnTo>
                  <a:lnTo>
                    <a:pt x="1039" y="3065"/>
                  </a:lnTo>
                  <a:lnTo>
                    <a:pt x="1150" y="3146"/>
                  </a:lnTo>
                  <a:lnTo>
                    <a:pt x="1269" y="3218"/>
                  </a:lnTo>
                  <a:lnTo>
                    <a:pt x="1391" y="3276"/>
                  </a:lnTo>
                  <a:lnTo>
                    <a:pt x="1520" y="3323"/>
                  </a:lnTo>
                  <a:lnTo>
                    <a:pt x="1652" y="3360"/>
                  </a:lnTo>
                  <a:lnTo>
                    <a:pt x="1785" y="3382"/>
                  </a:lnTo>
                  <a:lnTo>
                    <a:pt x="1922" y="3392"/>
                  </a:lnTo>
                  <a:lnTo>
                    <a:pt x="2060" y="3390"/>
                  </a:lnTo>
                  <a:lnTo>
                    <a:pt x="2197" y="3374"/>
                  </a:lnTo>
                  <a:lnTo>
                    <a:pt x="2332" y="3345"/>
                  </a:lnTo>
                  <a:lnTo>
                    <a:pt x="2467" y="3302"/>
                  </a:lnTo>
                  <a:lnTo>
                    <a:pt x="2591" y="3247"/>
                  </a:lnTo>
                  <a:lnTo>
                    <a:pt x="2710" y="3183"/>
                  </a:lnTo>
                  <a:lnTo>
                    <a:pt x="2818" y="3107"/>
                  </a:lnTo>
                  <a:lnTo>
                    <a:pt x="2922" y="3022"/>
                  </a:lnTo>
                  <a:lnTo>
                    <a:pt x="3014" y="2927"/>
                  </a:lnTo>
                  <a:lnTo>
                    <a:pt x="3096" y="2827"/>
                  </a:lnTo>
                  <a:lnTo>
                    <a:pt x="3170" y="2716"/>
                  </a:lnTo>
                  <a:lnTo>
                    <a:pt x="3236" y="2602"/>
                  </a:lnTo>
                  <a:lnTo>
                    <a:pt x="3289" y="2481"/>
                  </a:lnTo>
                  <a:lnTo>
                    <a:pt x="3331" y="2356"/>
                  </a:lnTo>
                  <a:lnTo>
                    <a:pt x="3363" y="2227"/>
                  </a:lnTo>
                  <a:lnTo>
                    <a:pt x="3384" y="2092"/>
                  </a:lnTo>
                  <a:lnTo>
                    <a:pt x="3392" y="1957"/>
                  </a:lnTo>
                  <a:lnTo>
                    <a:pt x="3382" y="1812"/>
                  </a:lnTo>
                  <a:lnTo>
                    <a:pt x="3358" y="1669"/>
                  </a:lnTo>
                  <a:lnTo>
                    <a:pt x="3323" y="1532"/>
                  </a:lnTo>
                  <a:lnTo>
                    <a:pt x="3273" y="1397"/>
                  </a:lnTo>
                  <a:lnTo>
                    <a:pt x="3212" y="1270"/>
                  </a:lnTo>
                  <a:lnTo>
                    <a:pt x="3138" y="1152"/>
                  </a:lnTo>
                  <a:lnTo>
                    <a:pt x="3054" y="1041"/>
                  </a:lnTo>
                  <a:lnTo>
                    <a:pt x="2961" y="938"/>
                  </a:lnTo>
                  <a:lnTo>
                    <a:pt x="2858" y="842"/>
                  </a:lnTo>
                  <a:lnTo>
                    <a:pt x="2744" y="761"/>
                  </a:lnTo>
                  <a:lnTo>
                    <a:pt x="2623" y="687"/>
                  </a:lnTo>
                  <a:lnTo>
                    <a:pt x="2493" y="626"/>
                  </a:lnTo>
                  <a:lnTo>
                    <a:pt x="2356" y="578"/>
                  </a:lnTo>
                  <a:lnTo>
                    <a:pt x="2213" y="544"/>
                  </a:lnTo>
                  <a:lnTo>
                    <a:pt x="2078" y="525"/>
                  </a:lnTo>
                  <a:lnTo>
                    <a:pt x="1943" y="520"/>
                  </a:lnTo>
                  <a:close/>
                  <a:moveTo>
                    <a:pt x="1983" y="0"/>
                  </a:moveTo>
                  <a:lnTo>
                    <a:pt x="2141" y="7"/>
                  </a:lnTo>
                  <a:lnTo>
                    <a:pt x="2298" y="29"/>
                  </a:lnTo>
                  <a:lnTo>
                    <a:pt x="2454" y="63"/>
                  </a:lnTo>
                  <a:lnTo>
                    <a:pt x="2604" y="111"/>
                  </a:lnTo>
                  <a:lnTo>
                    <a:pt x="2758" y="171"/>
                  </a:lnTo>
                  <a:lnTo>
                    <a:pt x="2903" y="245"/>
                  </a:lnTo>
                  <a:lnTo>
                    <a:pt x="3041" y="332"/>
                  </a:lnTo>
                  <a:lnTo>
                    <a:pt x="3170" y="425"/>
                  </a:lnTo>
                  <a:lnTo>
                    <a:pt x="3289" y="531"/>
                  </a:lnTo>
                  <a:lnTo>
                    <a:pt x="3400" y="644"/>
                  </a:lnTo>
                  <a:lnTo>
                    <a:pt x="3501" y="766"/>
                  </a:lnTo>
                  <a:lnTo>
                    <a:pt x="3593" y="895"/>
                  </a:lnTo>
                  <a:lnTo>
                    <a:pt x="3673" y="1030"/>
                  </a:lnTo>
                  <a:lnTo>
                    <a:pt x="3744" y="1173"/>
                  </a:lnTo>
                  <a:lnTo>
                    <a:pt x="3802" y="1321"/>
                  </a:lnTo>
                  <a:lnTo>
                    <a:pt x="3850" y="1474"/>
                  </a:lnTo>
                  <a:lnTo>
                    <a:pt x="3884" y="1632"/>
                  </a:lnTo>
                  <a:lnTo>
                    <a:pt x="3905" y="1794"/>
                  </a:lnTo>
                  <a:lnTo>
                    <a:pt x="3916" y="1957"/>
                  </a:lnTo>
                  <a:lnTo>
                    <a:pt x="3905" y="2119"/>
                  </a:lnTo>
                  <a:lnTo>
                    <a:pt x="3884" y="2277"/>
                  </a:lnTo>
                  <a:lnTo>
                    <a:pt x="3850" y="2433"/>
                  </a:lnTo>
                  <a:lnTo>
                    <a:pt x="3802" y="2586"/>
                  </a:lnTo>
                  <a:lnTo>
                    <a:pt x="3747" y="2734"/>
                  </a:lnTo>
                  <a:lnTo>
                    <a:pt x="3678" y="2877"/>
                  </a:lnTo>
                  <a:lnTo>
                    <a:pt x="3598" y="3012"/>
                  </a:lnTo>
                  <a:lnTo>
                    <a:pt x="3509" y="3141"/>
                  </a:lnTo>
                  <a:lnTo>
                    <a:pt x="3408" y="3263"/>
                  </a:lnTo>
                  <a:lnTo>
                    <a:pt x="3300" y="3376"/>
                  </a:lnTo>
                  <a:lnTo>
                    <a:pt x="3183" y="3482"/>
                  </a:lnTo>
                  <a:lnTo>
                    <a:pt x="3059" y="3577"/>
                  </a:lnTo>
                  <a:lnTo>
                    <a:pt x="2927" y="3662"/>
                  </a:lnTo>
                  <a:lnTo>
                    <a:pt x="2784" y="3736"/>
                  </a:lnTo>
                  <a:lnTo>
                    <a:pt x="2639" y="3796"/>
                  </a:lnTo>
                  <a:lnTo>
                    <a:pt x="2483" y="3847"/>
                  </a:lnTo>
                  <a:lnTo>
                    <a:pt x="2324" y="3881"/>
                  </a:lnTo>
                  <a:lnTo>
                    <a:pt x="2163" y="3902"/>
                  </a:lnTo>
                  <a:lnTo>
                    <a:pt x="2004" y="3913"/>
                  </a:lnTo>
                  <a:lnTo>
                    <a:pt x="1845" y="3910"/>
                  </a:lnTo>
                  <a:lnTo>
                    <a:pt x="1689" y="3894"/>
                  </a:lnTo>
                  <a:lnTo>
                    <a:pt x="1533" y="3865"/>
                  </a:lnTo>
                  <a:lnTo>
                    <a:pt x="1383" y="3826"/>
                  </a:lnTo>
                  <a:lnTo>
                    <a:pt x="1235" y="3773"/>
                  </a:lnTo>
                  <a:lnTo>
                    <a:pt x="1092" y="3712"/>
                  </a:lnTo>
                  <a:lnTo>
                    <a:pt x="954" y="3638"/>
                  </a:lnTo>
                  <a:lnTo>
                    <a:pt x="822" y="3553"/>
                  </a:lnTo>
                  <a:lnTo>
                    <a:pt x="698" y="3458"/>
                  </a:lnTo>
                  <a:lnTo>
                    <a:pt x="581" y="3353"/>
                  </a:lnTo>
                  <a:lnTo>
                    <a:pt x="473" y="3239"/>
                  </a:lnTo>
                  <a:lnTo>
                    <a:pt x="372" y="3112"/>
                  </a:lnTo>
                  <a:lnTo>
                    <a:pt x="280" y="2980"/>
                  </a:lnTo>
                  <a:lnTo>
                    <a:pt x="201" y="2835"/>
                  </a:lnTo>
                  <a:lnTo>
                    <a:pt x="132" y="2684"/>
                  </a:lnTo>
                  <a:lnTo>
                    <a:pt x="79" y="2531"/>
                  </a:lnTo>
                  <a:lnTo>
                    <a:pt x="39" y="2372"/>
                  </a:lnTo>
                  <a:lnTo>
                    <a:pt x="13" y="2214"/>
                  </a:lnTo>
                  <a:lnTo>
                    <a:pt x="0" y="2053"/>
                  </a:lnTo>
                  <a:lnTo>
                    <a:pt x="0" y="1891"/>
                  </a:lnTo>
                  <a:lnTo>
                    <a:pt x="13" y="1730"/>
                  </a:lnTo>
                  <a:lnTo>
                    <a:pt x="37" y="1572"/>
                  </a:lnTo>
                  <a:lnTo>
                    <a:pt x="76" y="1416"/>
                  </a:lnTo>
                  <a:lnTo>
                    <a:pt x="127" y="1263"/>
                  </a:lnTo>
                  <a:lnTo>
                    <a:pt x="190" y="1112"/>
                  </a:lnTo>
                  <a:lnTo>
                    <a:pt x="267" y="969"/>
                  </a:lnTo>
                  <a:lnTo>
                    <a:pt x="354" y="829"/>
                  </a:lnTo>
                  <a:lnTo>
                    <a:pt x="454" y="697"/>
                  </a:lnTo>
                  <a:lnTo>
                    <a:pt x="560" y="581"/>
                  </a:lnTo>
                  <a:lnTo>
                    <a:pt x="677" y="473"/>
                  </a:lnTo>
                  <a:lnTo>
                    <a:pt x="801" y="375"/>
                  </a:lnTo>
                  <a:lnTo>
                    <a:pt x="933" y="288"/>
                  </a:lnTo>
                  <a:lnTo>
                    <a:pt x="1071" y="211"/>
                  </a:lnTo>
                  <a:lnTo>
                    <a:pt x="1213" y="148"/>
                  </a:lnTo>
                  <a:lnTo>
                    <a:pt x="1361" y="92"/>
                  </a:lnTo>
                  <a:lnTo>
                    <a:pt x="1515" y="52"/>
                  </a:lnTo>
                  <a:lnTo>
                    <a:pt x="1668" y="21"/>
                  </a:lnTo>
                  <a:lnTo>
                    <a:pt x="1824" y="5"/>
                  </a:lnTo>
                  <a:lnTo>
                    <a:pt x="1983" y="0"/>
                  </a:lnTo>
                  <a:close/>
                </a:path>
              </a:pathLst>
            </a:custGeom>
            <a:solidFill>
              <a:schemeClr val="tx2">
                <a:alpha val="7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4" name="Freeform 24">
              <a:extLst>
                <a:ext uri="{FF2B5EF4-FFF2-40B4-BE49-F238E27FC236}">
                  <a16:creationId xmlns:a16="http://schemas.microsoft.com/office/drawing/2014/main" id="{0A9A07C6-A1A3-4DC9-A0C5-7CB30D16D933}"/>
                </a:ext>
              </a:extLst>
            </p:cNvPr>
            <p:cNvSpPr>
              <a:spLocks/>
            </p:cNvSpPr>
            <p:nvPr/>
          </p:nvSpPr>
          <p:spPr bwMode="auto">
            <a:xfrm>
              <a:off x="9241828" y="4267407"/>
              <a:ext cx="900182" cy="898259"/>
            </a:xfrm>
            <a:custGeom>
              <a:avLst/>
              <a:gdLst>
                <a:gd name="T0" fmla="*/ 1169 w 2340"/>
                <a:gd name="T1" fmla="*/ 0 h 2335"/>
                <a:gd name="T2" fmla="*/ 1306 w 2340"/>
                <a:gd name="T3" fmla="*/ 8 h 2335"/>
                <a:gd name="T4" fmla="*/ 1438 w 2340"/>
                <a:gd name="T5" fmla="*/ 29 h 2335"/>
                <a:gd name="T6" fmla="*/ 1563 w 2340"/>
                <a:gd name="T7" fmla="*/ 68 h 2335"/>
                <a:gd name="T8" fmla="*/ 1684 w 2340"/>
                <a:gd name="T9" fmla="*/ 118 h 2335"/>
                <a:gd name="T10" fmla="*/ 1795 w 2340"/>
                <a:gd name="T11" fmla="*/ 182 h 2335"/>
                <a:gd name="T12" fmla="*/ 1901 w 2340"/>
                <a:gd name="T13" fmla="*/ 256 h 2335"/>
                <a:gd name="T14" fmla="*/ 1996 w 2340"/>
                <a:gd name="T15" fmla="*/ 340 h 2335"/>
                <a:gd name="T16" fmla="*/ 2081 w 2340"/>
                <a:gd name="T17" fmla="*/ 436 h 2335"/>
                <a:gd name="T18" fmla="*/ 2158 w 2340"/>
                <a:gd name="T19" fmla="*/ 541 h 2335"/>
                <a:gd name="T20" fmla="*/ 2221 w 2340"/>
                <a:gd name="T21" fmla="*/ 655 h 2335"/>
                <a:gd name="T22" fmla="*/ 2271 w 2340"/>
                <a:gd name="T23" fmla="*/ 774 h 2335"/>
                <a:gd name="T24" fmla="*/ 2308 w 2340"/>
                <a:gd name="T25" fmla="*/ 901 h 2335"/>
                <a:gd name="T26" fmla="*/ 2332 w 2340"/>
                <a:gd name="T27" fmla="*/ 1033 h 2335"/>
                <a:gd name="T28" fmla="*/ 2340 w 2340"/>
                <a:gd name="T29" fmla="*/ 1167 h 2335"/>
                <a:gd name="T30" fmla="*/ 2332 w 2340"/>
                <a:gd name="T31" fmla="*/ 1305 h 2335"/>
                <a:gd name="T32" fmla="*/ 2308 w 2340"/>
                <a:gd name="T33" fmla="*/ 1434 h 2335"/>
                <a:gd name="T34" fmla="*/ 2271 w 2340"/>
                <a:gd name="T35" fmla="*/ 1561 h 2335"/>
                <a:gd name="T36" fmla="*/ 2221 w 2340"/>
                <a:gd name="T37" fmla="*/ 1683 h 2335"/>
                <a:gd name="T38" fmla="*/ 2158 w 2340"/>
                <a:gd name="T39" fmla="*/ 1794 h 2335"/>
                <a:gd name="T40" fmla="*/ 2081 w 2340"/>
                <a:gd name="T41" fmla="*/ 1899 h 2335"/>
                <a:gd name="T42" fmla="*/ 1996 w 2340"/>
                <a:gd name="T43" fmla="*/ 1994 h 2335"/>
                <a:gd name="T44" fmla="*/ 1901 w 2340"/>
                <a:gd name="T45" fmla="*/ 2079 h 2335"/>
                <a:gd name="T46" fmla="*/ 1795 w 2340"/>
                <a:gd name="T47" fmla="*/ 2153 h 2335"/>
                <a:gd name="T48" fmla="*/ 1684 w 2340"/>
                <a:gd name="T49" fmla="*/ 2216 h 2335"/>
                <a:gd name="T50" fmla="*/ 1563 w 2340"/>
                <a:gd name="T51" fmla="*/ 2269 h 2335"/>
                <a:gd name="T52" fmla="*/ 1438 w 2340"/>
                <a:gd name="T53" fmla="*/ 2306 h 2335"/>
                <a:gd name="T54" fmla="*/ 1306 w 2340"/>
                <a:gd name="T55" fmla="*/ 2327 h 2335"/>
                <a:gd name="T56" fmla="*/ 1169 w 2340"/>
                <a:gd name="T57" fmla="*/ 2335 h 2335"/>
                <a:gd name="T58" fmla="*/ 1034 w 2340"/>
                <a:gd name="T59" fmla="*/ 2327 h 2335"/>
                <a:gd name="T60" fmla="*/ 902 w 2340"/>
                <a:gd name="T61" fmla="*/ 2306 h 2335"/>
                <a:gd name="T62" fmla="*/ 775 w 2340"/>
                <a:gd name="T63" fmla="*/ 2269 h 2335"/>
                <a:gd name="T64" fmla="*/ 656 w 2340"/>
                <a:gd name="T65" fmla="*/ 2216 h 2335"/>
                <a:gd name="T66" fmla="*/ 542 w 2340"/>
                <a:gd name="T67" fmla="*/ 2153 h 2335"/>
                <a:gd name="T68" fmla="*/ 439 w 2340"/>
                <a:gd name="T69" fmla="*/ 2079 h 2335"/>
                <a:gd name="T70" fmla="*/ 344 w 2340"/>
                <a:gd name="T71" fmla="*/ 1994 h 2335"/>
                <a:gd name="T72" fmla="*/ 256 w 2340"/>
                <a:gd name="T73" fmla="*/ 1899 h 2335"/>
                <a:gd name="T74" fmla="*/ 182 w 2340"/>
                <a:gd name="T75" fmla="*/ 1794 h 2335"/>
                <a:gd name="T76" fmla="*/ 119 w 2340"/>
                <a:gd name="T77" fmla="*/ 1683 h 2335"/>
                <a:gd name="T78" fmla="*/ 69 w 2340"/>
                <a:gd name="T79" fmla="*/ 1561 h 2335"/>
                <a:gd name="T80" fmla="*/ 32 w 2340"/>
                <a:gd name="T81" fmla="*/ 1434 h 2335"/>
                <a:gd name="T82" fmla="*/ 8 w 2340"/>
                <a:gd name="T83" fmla="*/ 1305 h 2335"/>
                <a:gd name="T84" fmla="*/ 0 w 2340"/>
                <a:gd name="T85" fmla="*/ 1167 h 2335"/>
                <a:gd name="T86" fmla="*/ 8 w 2340"/>
                <a:gd name="T87" fmla="*/ 1033 h 2335"/>
                <a:gd name="T88" fmla="*/ 32 w 2340"/>
                <a:gd name="T89" fmla="*/ 901 h 2335"/>
                <a:gd name="T90" fmla="*/ 69 w 2340"/>
                <a:gd name="T91" fmla="*/ 774 h 2335"/>
                <a:gd name="T92" fmla="*/ 119 w 2340"/>
                <a:gd name="T93" fmla="*/ 655 h 2335"/>
                <a:gd name="T94" fmla="*/ 182 w 2340"/>
                <a:gd name="T95" fmla="*/ 541 h 2335"/>
                <a:gd name="T96" fmla="*/ 256 w 2340"/>
                <a:gd name="T97" fmla="*/ 436 h 2335"/>
                <a:gd name="T98" fmla="*/ 344 w 2340"/>
                <a:gd name="T99" fmla="*/ 340 h 2335"/>
                <a:gd name="T100" fmla="*/ 439 w 2340"/>
                <a:gd name="T101" fmla="*/ 256 h 2335"/>
                <a:gd name="T102" fmla="*/ 542 w 2340"/>
                <a:gd name="T103" fmla="*/ 182 h 2335"/>
                <a:gd name="T104" fmla="*/ 656 w 2340"/>
                <a:gd name="T105" fmla="*/ 118 h 2335"/>
                <a:gd name="T106" fmla="*/ 775 w 2340"/>
                <a:gd name="T107" fmla="*/ 68 h 2335"/>
                <a:gd name="T108" fmla="*/ 902 w 2340"/>
                <a:gd name="T109" fmla="*/ 29 h 2335"/>
                <a:gd name="T110" fmla="*/ 1034 w 2340"/>
                <a:gd name="T111" fmla="*/ 8 h 2335"/>
                <a:gd name="T112" fmla="*/ 1169 w 2340"/>
                <a:gd name="T113" fmla="*/ 0 h 2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40" h="2335">
                  <a:moveTo>
                    <a:pt x="1169" y="0"/>
                  </a:moveTo>
                  <a:lnTo>
                    <a:pt x="1306" y="8"/>
                  </a:lnTo>
                  <a:lnTo>
                    <a:pt x="1438" y="29"/>
                  </a:lnTo>
                  <a:lnTo>
                    <a:pt x="1563" y="68"/>
                  </a:lnTo>
                  <a:lnTo>
                    <a:pt x="1684" y="118"/>
                  </a:lnTo>
                  <a:lnTo>
                    <a:pt x="1795" y="182"/>
                  </a:lnTo>
                  <a:lnTo>
                    <a:pt x="1901" y="256"/>
                  </a:lnTo>
                  <a:lnTo>
                    <a:pt x="1996" y="340"/>
                  </a:lnTo>
                  <a:lnTo>
                    <a:pt x="2081" y="436"/>
                  </a:lnTo>
                  <a:lnTo>
                    <a:pt x="2158" y="541"/>
                  </a:lnTo>
                  <a:lnTo>
                    <a:pt x="2221" y="655"/>
                  </a:lnTo>
                  <a:lnTo>
                    <a:pt x="2271" y="774"/>
                  </a:lnTo>
                  <a:lnTo>
                    <a:pt x="2308" y="901"/>
                  </a:lnTo>
                  <a:lnTo>
                    <a:pt x="2332" y="1033"/>
                  </a:lnTo>
                  <a:lnTo>
                    <a:pt x="2340" y="1167"/>
                  </a:lnTo>
                  <a:lnTo>
                    <a:pt x="2332" y="1305"/>
                  </a:lnTo>
                  <a:lnTo>
                    <a:pt x="2308" y="1434"/>
                  </a:lnTo>
                  <a:lnTo>
                    <a:pt x="2271" y="1561"/>
                  </a:lnTo>
                  <a:lnTo>
                    <a:pt x="2221" y="1683"/>
                  </a:lnTo>
                  <a:lnTo>
                    <a:pt x="2158" y="1794"/>
                  </a:lnTo>
                  <a:lnTo>
                    <a:pt x="2081" y="1899"/>
                  </a:lnTo>
                  <a:lnTo>
                    <a:pt x="1996" y="1994"/>
                  </a:lnTo>
                  <a:lnTo>
                    <a:pt x="1901" y="2079"/>
                  </a:lnTo>
                  <a:lnTo>
                    <a:pt x="1795" y="2153"/>
                  </a:lnTo>
                  <a:lnTo>
                    <a:pt x="1684" y="2216"/>
                  </a:lnTo>
                  <a:lnTo>
                    <a:pt x="1563" y="2269"/>
                  </a:lnTo>
                  <a:lnTo>
                    <a:pt x="1438" y="2306"/>
                  </a:lnTo>
                  <a:lnTo>
                    <a:pt x="1306" y="2327"/>
                  </a:lnTo>
                  <a:lnTo>
                    <a:pt x="1169" y="2335"/>
                  </a:lnTo>
                  <a:lnTo>
                    <a:pt x="1034" y="2327"/>
                  </a:lnTo>
                  <a:lnTo>
                    <a:pt x="902" y="2306"/>
                  </a:lnTo>
                  <a:lnTo>
                    <a:pt x="775" y="2269"/>
                  </a:lnTo>
                  <a:lnTo>
                    <a:pt x="656" y="2216"/>
                  </a:lnTo>
                  <a:lnTo>
                    <a:pt x="542" y="2153"/>
                  </a:lnTo>
                  <a:lnTo>
                    <a:pt x="439" y="2079"/>
                  </a:lnTo>
                  <a:lnTo>
                    <a:pt x="344" y="1994"/>
                  </a:lnTo>
                  <a:lnTo>
                    <a:pt x="256" y="1899"/>
                  </a:lnTo>
                  <a:lnTo>
                    <a:pt x="182" y="1794"/>
                  </a:lnTo>
                  <a:lnTo>
                    <a:pt x="119" y="1683"/>
                  </a:lnTo>
                  <a:lnTo>
                    <a:pt x="69" y="1561"/>
                  </a:lnTo>
                  <a:lnTo>
                    <a:pt x="32" y="1434"/>
                  </a:lnTo>
                  <a:lnTo>
                    <a:pt x="8" y="1305"/>
                  </a:lnTo>
                  <a:lnTo>
                    <a:pt x="0" y="1167"/>
                  </a:lnTo>
                  <a:lnTo>
                    <a:pt x="8" y="1033"/>
                  </a:lnTo>
                  <a:lnTo>
                    <a:pt x="32" y="901"/>
                  </a:lnTo>
                  <a:lnTo>
                    <a:pt x="69" y="774"/>
                  </a:lnTo>
                  <a:lnTo>
                    <a:pt x="119" y="655"/>
                  </a:lnTo>
                  <a:lnTo>
                    <a:pt x="182" y="541"/>
                  </a:lnTo>
                  <a:lnTo>
                    <a:pt x="256" y="436"/>
                  </a:lnTo>
                  <a:lnTo>
                    <a:pt x="344" y="340"/>
                  </a:lnTo>
                  <a:lnTo>
                    <a:pt x="439" y="256"/>
                  </a:lnTo>
                  <a:lnTo>
                    <a:pt x="542" y="182"/>
                  </a:lnTo>
                  <a:lnTo>
                    <a:pt x="656" y="118"/>
                  </a:lnTo>
                  <a:lnTo>
                    <a:pt x="775" y="68"/>
                  </a:lnTo>
                  <a:lnTo>
                    <a:pt x="902" y="29"/>
                  </a:lnTo>
                  <a:lnTo>
                    <a:pt x="1034" y="8"/>
                  </a:lnTo>
                  <a:lnTo>
                    <a:pt x="1169" y="0"/>
                  </a:lnTo>
                  <a:close/>
                </a:path>
              </a:pathLst>
            </a:custGeom>
            <a:solidFill>
              <a:schemeClr val="tx2"/>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IN" sz="1200" b="1" dirty="0">
                  <a:solidFill>
                    <a:schemeClr val="bg1"/>
                  </a:solidFill>
                </a:rPr>
                <a:t>Error</a:t>
              </a:r>
            </a:p>
          </p:txBody>
        </p:sp>
        <p:sp>
          <p:nvSpPr>
            <p:cNvPr id="57" name="Rectangle 56">
              <a:extLst>
                <a:ext uri="{FF2B5EF4-FFF2-40B4-BE49-F238E27FC236}">
                  <a16:creationId xmlns:a16="http://schemas.microsoft.com/office/drawing/2014/main" id="{3D677554-C2D6-4367-A96E-D3BF26691FE9}"/>
                </a:ext>
              </a:extLst>
            </p:cNvPr>
            <p:cNvSpPr/>
            <p:nvPr/>
          </p:nvSpPr>
          <p:spPr>
            <a:xfrm>
              <a:off x="3346237" y="3810057"/>
              <a:ext cx="3291840" cy="1737360"/>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2B3A42"/>
                </a:solidFill>
                <a:effectLst/>
                <a:uFillTx/>
                <a:latin typeface="+mj-lt"/>
                <a:ea typeface="+mj-ea"/>
                <a:cs typeface="+mj-cs"/>
                <a:sym typeface="Helvetica"/>
              </a:endParaRPr>
            </a:p>
          </p:txBody>
        </p:sp>
      </p:grpSp>
      <p:sp>
        <p:nvSpPr>
          <p:cNvPr id="58" name="Rectangle 57">
            <a:extLst>
              <a:ext uri="{FF2B5EF4-FFF2-40B4-BE49-F238E27FC236}">
                <a16:creationId xmlns:a16="http://schemas.microsoft.com/office/drawing/2014/main" id="{EC9E7442-1B49-4CA8-8DF1-7D351A2CCDB0}"/>
              </a:ext>
            </a:extLst>
          </p:cNvPr>
          <p:cNvSpPr/>
          <p:nvPr/>
        </p:nvSpPr>
        <p:spPr>
          <a:xfrm>
            <a:off x="468200" y="3156912"/>
            <a:ext cx="5377318" cy="1015663"/>
          </a:xfrm>
          <a:prstGeom prst="rect">
            <a:avLst/>
          </a:prstGeom>
        </p:spPr>
        <p:txBody>
          <a:bodyPr wrap="square" anchor="t">
            <a:spAutoFit/>
          </a:bodyPr>
          <a:lstStyle/>
          <a:p>
            <a:pPr marL="176213" indent="-176213" algn="just">
              <a:buFont typeface="Arial" panose="020B0604020202020204" pitchFamily="34" charset="0"/>
              <a:buChar char="•"/>
            </a:pPr>
            <a:r>
              <a:rPr lang="en-US" sz="1200" dirty="0">
                <a:solidFill>
                  <a:srgbClr val="00A3E0"/>
                </a:solidFill>
                <a:latin typeface="Arial" pitchFamily="34" charset="0"/>
                <a:cs typeface="Arial" pitchFamily="34" charset="0"/>
              </a:rPr>
              <a:t>Knowingly billing for services not furnished and/or supplies not provided, or both, including falsifying records</a:t>
            </a:r>
          </a:p>
          <a:p>
            <a:pPr marL="176213" indent="-176213" algn="just">
              <a:buFont typeface="Arial" panose="020B0604020202020204" pitchFamily="34" charset="0"/>
              <a:buChar char="•"/>
            </a:pPr>
            <a:r>
              <a:rPr lang="en-IN" sz="1200" dirty="0">
                <a:solidFill>
                  <a:srgbClr val="00A3E0"/>
                </a:solidFill>
                <a:latin typeface="Arial" pitchFamily="34" charset="0"/>
                <a:cs typeface="Arial" pitchFamily="34" charset="0"/>
              </a:rPr>
              <a:t>Double billing</a:t>
            </a:r>
          </a:p>
          <a:p>
            <a:pPr marL="176213" indent="-176213" algn="just">
              <a:buFont typeface="Arial" panose="020B0604020202020204" pitchFamily="34" charset="0"/>
              <a:buChar char="•"/>
            </a:pPr>
            <a:r>
              <a:rPr lang="en-US" sz="1200" dirty="0">
                <a:solidFill>
                  <a:srgbClr val="00A3E0"/>
                </a:solidFill>
                <a:latin typeface="Arial" pitchFamily="34" charset="0"/>
                <a:cs typeface="Arial" pitchFamily="34" charset="0"/>
              </a:rPr>
              <a:t>Billing for more expensive services than were actually provided</a:t>
            </a:r>
          </a:p>
          <a:p>
            <a:pPr marL="176213" indent="-176213" algn="just">
              <a:buFont typeface="Arial" panose="020B0604020202020204" pitchFamily="34" charset="0"/>
              <a:buChar char="•"/>
            </a:pPr>
            <a:r>
              <a:rPr lang="en-IN" sz="1200" dirty="0">
                <a:solidFill>
                  <a:srgbClr val="00A3E0"/>
                </a:solidFill>
                <a:latin typeface="Arial" pitchFamily="34" charset="0"/>
                <a:cs typeface="Arial" pitchFamily="34" charset="0"/>
              </a:rPr>
              <a:t>Identity theft</a:t>
            </a:r>
          </a:p>
        </p:txBody>
      </p:sp>
      <p:sp>
        <p:nvSpPr>
          <p:cNvPr id="59" name="Rectangle 58">
            <a:extLst>
              <a:ext uri="{FF2B5EF4-FFF2-40B4-BE49-F238E27FC236}">
                <a16:creationId xmlns:a16="http://schemas.microsoft.com/office/drawing/2014/main" id="{28F29FE3-4B1D-4037-94DD-AE7D59FDBEB8}"/>
              </a:ext>
            </a:extLst>
          </p:cNvPr>
          <p:cNvSpPr/>
          <p:nvPr/>
        </p:nvSpPr>
        <p:spPr>
          <a:xfrm>
            <a:off x="2431207" y="5607794"/>
            <a:ext cx="3808959" cy="461665"/>
          </a:xfrm>
          <a:prstGeom prst="rect">
            <a:avLst/>
          </a:prstGeom>
        </p:spPr>
        <p:txBody>
          <a:bodyPr wrap="square" anchor="t">
            <a:spAutoFit/>
          </a:bodyPr>
          <a:lstStyle/>
          <a:p>
            <a:pPr marL="176213" indent="-176213" algn="just">
              <a:buFont typeface="Arial" panose="020B0604020202020204" pitchFamily="34" charset="0"/>
              <a:buChar char="•"/>
            </a:pPr>
            <a:r>
              <a:rPr lang="en-US" sz="1200" dirty="0">
                <a:solidFill>
                  <a:srgbClr val="005587"/>
                </a:solidFill>
                <a:latin typeface="Arial" pitchFamily="34" charset="0"/>
                <a:cs typeface="Arial" pitchFamily="34" charset="0"/>
              </a:rPr>
              <a:t>Billing for unnecessary medical services</a:t>
            </a:r>
          </a:p>
          <a:p>
            <a:pPr marL="176213" indent="-176213" algn="just">
              <a:buFont typeface="Arial" panose="020B0604020202020204" pitchFamily="34" charset="0"/>
              <a:buChar char="•"/>
            </a:pPr>
            <a:r>
              <a:rPr lang="en-US" sz="1200" dirty="0">
                <a:solidFill>
                  <a:srgbClr val="005587"/>
                </a:solidFill>
                <a:latin typeface="Arial" pitchFamily="34" charset="0"/>
                <a:cs typeface="Arial" pitchFamily="34" charset="0"/>
              </a:rPr>
              <a:t>Charging excessively for services or supplies</a:t>
            </a:r>
          </a:p>
        </p:txBody>
      </p:sp>
      <p:sp>
        <p:nvSpPr>
          <p:cNvPr id="14" name="Rectangle 13">
            <a:extLst>
              <a:ext uri="{FF2B5EF4-FFF2-40B4-BE49-F238E27FC236}">
                <a16:creationId xmlns:a16="http://schemas.microsoft.com/office/drawing/2014/main" id="{FB7E050F-0E98-44C5-B692-ED256EF7B12F}"/>
              </a:ext>
            </a:extLst>
          </p:cNvPr>
          <p:cNvSpPr/>
          <p:nvPr/>
        </p:nvSpPr>
        <p:spPr>
          <a:xfrm>
            <a:off x="6474812" y="1165640"/>
            <a:ext cx="1685340" cy="369328"/>
          </a:xfrm>
          <a:prstGeom prst="rect">
            <a:avLst/>
          </a:prstGeom>
          <a:solidFill>
            <a:schemeClr val="accent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bg1"/>
                </a:solidFill>
                <a:effectLst/>
                <a:uFillTx/>
                <a:latin typeface="+mj-lt"/>
                <a:ea typeface="+mj-ea"/>
                <a:cs typeface="+mj-cs"/>
                <a:sym typeface="Helvetica"/>
              </a:rPr>
              <a:t>Monitor</a:t>
            </a:r>
          </a:p>
        </p:txBody>
      </p:sp>
      <p:sp>
        <p:nvSpPr>
          <p:cNvPr id="61" name="Rectangle 60">
            <a:extLst>
              <a:ext uri="{FF2B5EF4-FFF2-40B4-BE49-F238E27FC236}">
                <a16:creationId xmlns:a16="http://schemas.microsoft.com/office/drawing/2014/main" id="{61174729-EE96-4BA6-B9B3-438589F59C4C}"/>
              </a:ext>
            </a:extLst>
          </p:cNvPr>
          <p:cNvSpPr/>
          <p:nvPr/>
        </p:nvSpPr>
        <p:spPr>
          <a:xfrm>
            <a:off x="8315104" y="1075983"/>
            <a:ext cx="1561795" cy="457199"/>
          </a:xfrm>
          <a:prstGeom prst="rect">
            <a:avLst/>
          </a:prstGeom>
          <a:solidFill>
            <a:schemeClr val="accent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bg1"/>
                </a:solidFill>
                <a:effectLst/>
                <a:uFillTx/>
                <a:latin typeface="+mj-lt"/>
                <a:ea typeface="+mj-ea"/>
                <a:cs typeface="+mj-cs"/>
                <a:sym typeface="Helvetica"/>
              </a:rPr>
              <a:t>Detect</a:t>
            </a:r>
          </a:p>
        </p:txBody>
      </p:sp>
      <p:sp>
        <p:nvSpPr>
          <p:cNvPr id="62" name="Rectangle 61">
            <a:extLst>
              <a:ext uri="{FF2B5EF4-FFF2-40B4-BE49-F238E27FC236}">
                <a16:creationId xmlns:a16="http://schemas.microsoft.com/office/drawing/2014/main" id="{F8160796-BB9C-4A4E-B769-E64C6028A969}"/>
              </a:ext>
            </a:extLst>
          </p:cNvPr>
          <p:cNvSpPr/>
          <p:nvPr/>
        </p:nvSpPr>
        <p:spPr>
          <a:xfrm>
            <a:off x="9983455" y="834845"/>
            <a:ext cx="1802551" cy="698338"/>
          </a:xfrm>
          <a:prstGeom prst="rect">
            <a:avLst/>
          </a:prstGeom>
          <a:solidFill>
            <a:schemeClr val="accent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bg1"/>
                </a:solidFill>
                <a:effectLst/>
                <a:uFillTx/>
                <a:latin typeface="+mj-lt"/>
                <a:ea typeface="+mj-ea"/>
                <a:cs typeface="+mj-cs"/>
                <a:sym typeface="Helvetica"/>
              </a:rPr>
              <a:t>Intervene</a:t>
            </a:r>
          </a:p>
        </p:txBody>
      </p:sp>
    </p:spTree>
    <p:extLst>
      <p:ext uri="{BB962C8B-B14F-4D97-AF65-F5344CB8AC3E}">
        <p14:creationId xmlns:p14="http://schemas.microsoft.com/office/powerpoint/2010/main" val="3205921314"/>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 name="Shape 3184"/>
          <p:cNvSpPr/>
          <p:nvPr/>
        </p:nvSpPr>
        <p:spPr>
          <a:xfrm>
            <a:off x="317982" y="322866"/>
            <a:ext cx="10371295" cy="461661"/>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defRPr sz="2000" b="1">
                <a:solidFill>
                  <a:srgbClr val="3F5765"/>
                </a:solidFill>
                <a:latin typeface="+mn-lt"/>
                <a:ea typeface="+mn-ea"/>
                <a:cs typeface="+mn-cs"/>
                <a:sym typeface="Arial"/>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3F5765"/>
                </a:solidFill>
                <a:effectLst/>
                <a:uLnTx/>
                <a:uFillTx/>
                <a:latin typeface="Arial"/>
                <a:cs typeface="Arial"/>
                <a:sym typeface="Arial"/>
              </a:rPr>
              <a:t>How will our solution address </a:t>
            </a:r>
            <a:r>
              <a:rPr lang="en-US" sz="2400" dirty="0">
                <a:latin typeface="Arial"/>
                <a:cs typeface="Arial"/>
              </a:rPr>
              <a:t>F&amp;W across the healthcare journey</a:t>
            </a:r>
            <a:endParaRPr kumimoji="0" sz="2400" b="1" i="0" u="none" strike="noStrike" kern="0" cap="none" spc="0" normalizeH="0" baseline="0" noProof="0" dirty="0">
              <a:ln>
                <a:noFill/>
              </a:ln>
              <a:solidFill>
                <a:srgbClr val="3F5765"/>
              </a:solidFill>
              <a:effectLst/>
              <a:uLnTx/>
              <a:uFillTx/>
              <a:latin typeface="Arial"/>
              <a:cs typeface="Arial"/>
              <a:sym typeface="Arial"/>
            </a:endParaRPr>
          </a:p>
        </p:txBody>
      </p:sp>
      <p:sp>
        <p:nvSpPr>
          <p:cNvPr id="3" name="Slide Number Placeholder 2"/>
          <p:cNvSpPr>
            <a:spLocks noGrp="1"/>
          </p:cNvSpPr>
          <p:nvPr>
            <p:ph type="sldNum" sz="quarter" idx="2"/>
          </p:nvPr>
        </p:nvSpPr>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900" b="1"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0">
                <a:lnSpc>
                  <a:spcPct val="100000"/>
                </a:lnSpc>
                <a:spcBef>
                  <a:spcPts val="0"/>
                </a:spcBef>
                <a:spcAft>
                  <a:spcPts val="0"/>
                </a:spcAft>
                <a:buClrTx/>
                <a:buSzTx/>
                <a:buFontTx/>
                <a:buNone/>
                <a:tabLst/>
                <a:defRPr/>
              </a:pPr>
              <a:t>4</a:t>
            </a:fld>
            <a:endParaRPr kumimoji="0" lang="en-US" sz="900" b="1" i="0" u="none" strike="noStrike" kern="0" cap="none" spc="0" normalizeH="0" baseline="0" noProof="0">
              <a:ln>
                <a:noFill/>
              </a:ln>
              <a:solidFill>
                <a:srgbClr val="FFFFFF"/>
              </a:solidFill>
              <a:effectLst/>
              <a:uLnTx/>
              <a:uFillTx/>
              <a:latin typeface="Arial"/>
              <a:cs typeface="Arial"/>
              <a:sym typeface="Arial"/>
            </a:endParaRPr>
          </a:p>
        </p:txBody>
      </p:sp>
      <p:sp>
        <p:nvSpPr>
          <p:cNvPr id="6" name="TextBox 5">
            <a:extLst>
              <a:ext uri="{FF2B5EF4-FFF2-40B4-BE49-F238E27FC236}">
                <a16:creationId xmlns:a16="http://schemas.microsoft.com/office/drawing/2014/main" id="{643AE941-C30D-4FDD-9110-1267C043D00C}"/>
              </a:ext>
            </a:extLst>
          </p:cNvPr>
          <p:cNvSpPr txBox="1"/>
          <p:nvPr/>
        </p:nvSpPr>
        <p:spPr>
          <a:xfrm>
            <a:off x="1323063" y="2445261"/>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B3A42"/>
              </a:solidFill>
              <a:effectLst/>
              <a:uLnTx/>
              <a:uFillTx/>
              <a:latin typeface="Helvetica"/>
              <a:ea typeface="+mj-ea"/>
              <a:cs typeface="Helvetica"/>
              <a:sym typeface="Helvetica"/>
            </a:endParaRPr>
          </a:p>
        </p:txBody>
      </p:sp>
      <p:sp>
        <p:nvSpPr>
          <p:cNvPr id="20" name="Rectangle: Rounded Corners 19">
            <a:extLst>
              <a:ext uri="{FF2B5EF4-FFF2-40B4-BE49-F238E27FC236}">
                <a16:creationId xmlns:a16="http://schemas.microsoft.com/office/drawing/2014/main" id="{ECC946FB-41D3-4474-B280-A50FA978F2DF}"/>
              </a:ext>
            </a:extLst>
          </p:cNvPr>
          <p:cNvSpPr/>
          <p:nvPr/>
        </p:nvSpPr>
        <p:spPr>
          <a:xfrm>
            <a:off x="345013" y="2718772"/>
            <a:ext cx="2048495" cy="340514"/>
          </a:xfrm>
          <a:prstGeom prst="roundRect">
            <a:avLst/>
          </a:prstGeom>
          <a:solidFill>
            <a:schemeClr val="accent6">
              <a:lumMod val="7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Helvetica"/>
                <a:cs typeface="Helvetica"/>
                <a:sym typeface="Helvetica"/>
              </a:rPr>
              <a:t>Eligibility</a:t>
            </a:r>
          </a:p>
        </p:txBody>
      </p:sp>
      <p:sp>
        <p:nvSpPr>
          <p:cNvPr id="22" name="Rectangle: Rounded Corners 21">
            <a:extLst>
              <a:ext uri="{FF2B5EF4-FFF2-40B4-BE49-F238E27FC236}">
                <a16:creationId xmlns:a16="http://schemas.microsoft.com/office/drawing/2014/main" id="{C311C673-BA88-4227-8130-B50C71CD46E0}"/>
              </a:ext>
            </a:extLst>
          </p:cNvPr>
          <p:cNvSpPr/>
          <p:nvPr/>
        </p:nvSpPr>
        <p:spPr>
          <a:xfrm>
            <a:off x="345013" y="5299453"/>
            <a:ext cx="2048495" cy="340514"/>
          </a:xfrm>
          <a:prstGeom prst="roundRect">
            <a:avLst/>
          </a:prstGeom>
          <a:solidFill>
            <a:schemeClr val="accent2">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Helvetica"/>
                <a:ea typeface="+mj-ea"/>
                <a:cs typeface="Helvetica"/>
                <a:sym typeface="Helvetica"/>
              </a:rPr>
              <a:t>Trends/Practices</a:t>
            </a:r>
          </a:p>
        </p:txBody>
      </p:sp>
      <p:sp>
        <p:nvSpPr>
          <p:cNvPr id="24" name="Rectangle: Rounded Corners 23">
            <a:extLst>
              <a:ext uri="{FF2B5EF4-FFF2-40B4-BE49-F238E27FC236}">
                <a16:creationId xmlns:a16="http://schemas.microsoft.com/office/drawing/2014/main" id="{5329EEE2-BC4B-4707-B497-412390B07240}"/>
              </a:ext>
            </a:extLst>
          </p:cNvPr>
          <p:cNvSpPr/>
          <p:nvPr/>
        </p:nvSpPr>
        <p:spPr>
          <a:xfrm>
            <a:off x="345013" y="3708343"/>
            <a:ext cx="2048495" cy="340514"/>
          </a:xfrm>
          <a:prstGeom prst="roundRect">
            <a:avLst/>
          </a:prstGeom>
          <a:solidFill>
            <a:srgbClr val="0071A6"/>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Helvetica"/>
                <a:cs typeface="Helvetica"/>
                <a:sym typeface="Helvetica"/>
              </a:rPr>
              <a:t>Coding Match</a:t>
            </a:r>
          </a:p>
        </p:txBody>
      </p:sp>
      <p:sp>
        <p:nvSpPr>
          <p:cNvPr id="26" name="Rectangle: Rounded Corners 25">
            <a:extLst>
              <a:ext uri="{FF2B5EF4-FFF2-40B4-BE49-F238E27FC236}">
                <a16:creationId xmlns:a16="http://schemas.microsoft.com/office/drawing/2014/main" id="{8174216C-2FCC-49E0-85A8-C7A4922822EE}"/>
              </a:ext>
            </a:extLst>
          </p:cNvPr>
          <p:cNvSpPr/>
          <p:nvPr/>
        </p:nvSpPr>
        <p:spPr>
          <a:xfrm>
            <a:off x="345013" y="3222390"/>
            <a:ext cx="2048495" cy="340514"/>
          </a:xfrm>
          <a:prstGeom prst="roundRect">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Helvetica"/>
                <a:cs typeface="Helvetica"/>
                <a:sym typeface="Helvetica"/>
              </a:rPr>
              <a:t>Benefits &amp; Necessity</a:t>
            </a:r>
          </a:p>
        </p:txBody>
      </p:sp>
      <p:sp>
        <p:nvSpPr>
          <p:cNvPr id="28" name="Rectangle: Rounded Corners 27">
            <a:extLst>
              <a:ext uri="{FF2B5EF4-FFF2-40B4-BE49-F238E27FC236}">
                <a16:creationId xmlns:a16="http://schemas.microsoft.com/office/drawing/2014/main" id="{3C343AC1-3F6C-413F-B7C1-9071023D617F}"/>
              </a:ext>
            </a:extLst>
          </p:cNvPr>
          <p:cNvSpPr/>
          <p:nvPr/>
        </p:nvSpPr>
        <p:spPr>
          <a:xfrm>
            <a:off x="345013" y="4234981"/>
            <a:ext cx="2048495" cy="340514"/>
          </a:xfrm>
          <a:prstGeom prst="roundRect">
            <a:avLst/>
          </a:prstGeom>
          <a:solidFill>
            <a:schemeClr val="accent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Helvetica"/>
                <a:cs typeface="Helvetica"/>
                <a:sym typeface="Helvetica"/>
              </a:rPr>
              <a:t>Billing</a:t>
            </a:r>
            <a:endParaRPr kumimoji="0" lang="en-US" sz="1400" b="0" i="0" u="none" strike="noStrike" kern="0" cap="none" spc="0" normalizeH="0" baseline="0" noProof="0" dirty="0">
              <a:ln>
                <a:noFill/>
              </a:ln>
              <a:solidFill>
                <a:srgbClr val="2B3A42"/>
              </a:solidFill>
              <a:effectLst/>
              <a:uLnTx/>
              <a:uFillTx/>
              <a:latin typeface="Helvetica"/>
              <a:ea typeface="+mj-ea"/>
              <a:cs typeface="Helvetica"/>
              <a:sym typeface="Helvetica"/>
            </a:endParaRPr>
          </a:p>
        </p:txBody>
      </p:sp>
      <p:sp>
        <p:nvSpPr>
          <p:cNvPr id="30" name="Rectangle: Rounded Corners 29">
            <a:extLst>
              <a:ext uri="{FF2B5EF4-FFF2-40B4-BE49-F238E27FC236}">
                <a16:creationId xmlns:a16="http://schemas.microsoft.com/office/drawing/2014/main" id="{13DA697B-B559-4F96-86EA-E307CBD31D83}"/>
              </a:ext>
            </a:extLst>
          </p:cNvPr>
          <p:cNvSpPr/>
          <p:nvPr/>
        </p:nvSpPr>
        <p:spPr>
          <a:xfrm>
            <a:off x="345013" y="4756096"/>
            <a:ext cx="2048495" cy="340514"/>
          </a:xfrm>
          <a:prstGeom prst="roundRect">
            <a:avLst/>
          </a:prstGeom>
          <a:solidFill>
            <a:srgbClr val="62859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Helvetica"/>
                <a:cs typeface="Helvetica"/>
                <a:sym typeface="Helvetica"/>
              </a:rPr>
              <a:t>Quality of Care</a:t>
            </a:r>
          </a:p>
        </p:txBody>
      </p:sp>
      <p:cxnSp>
        <p:nvCxnSpPr>
          <p:cNvPr id="60" name="Straight Connector 59">
            <a:extLst>
              <a:ext uri="{FF2B5EF4-FFF2-40B4-BE49-F238E27FC236}">
                <a16:creationId xmlns:a16="http://schemas.microsoft.com/office/drawing/2014/main" id="{DED0016B-70E8-481F-A29B-23427C1A351B}"/>
              </a:ext>
            </a:extLst>
          </p:cNvPr>
          <p:cNvCxnSpPr>
            <a:cxnSpLocks/>
          </p:cNvCxnSpPr>
          <p:nvPr/>
        </p:nvCxnSpPr>
        <p:spPr>
          <a:xfrm flipH="1">
            <a:off x="289683" y="3123186"/>
            <a:ext cx="11587394" cy="4226"/>
          </a:xfrm>
          <a:prstGeom prst="line">
            <a:avLst/>
          </a:prstGeom>
          <a:noFill/>
          <a:ln w="3175" cap="flat">
            <a:solidFill>
              <a:schemeClr val="bg1">
                <a:lumMod val="85000"/>
              </a:schemeClr>
            </a:solidFill>
            <a:prstDash val="solid"/>
            <a:round/>
          </a:ln>
          <a:effectLst/>
          <a:sp3d/>
        </p:spPr>
        <p:style>
          <a:lnRef idx="0">
            <a:scrgbClr r="0" g="0" b="0"/>
          </a:lnRef>
          <a:fillRef idx="0">
            <a:scrgbClr r="0" g="0" b="0"/>
          </a:fillRef>
          <a:effectRef idx="0">
            <a:scrgbClr r="0" g="0" b="0"/>
          </a:effectRef>
          <a:fontRef idx="none"/>
        </p:style>
      </p:cxnSp>
      <p:cxnSp>
        <p:nvCxnSpPr>
          <p:cNvPr id="61" name="Straight Connector 60">
            <a:extLst>
              <a:ext uri="{FF2B5EF4-FFF2-40B4-BE49-F238E27FC236}">
                <a16:creationId xmlns:a16="http://schemas.microsoft.com/office/drawing/2014/main" id="{6A6300DC-DD16-4D9C-A0B0-48379365484D}"/>
              </a:ext>
            </a:extLst>
          </p:cNvPr>
          <p:cNvCxnSpPr>
            <a:cxnSpLocks/>
          </p:cNvCxnSpPr>
          <p:nvPr/>
        </p:nvCxnSpPr>
        <p:spPr>
          <a:xfrm flipH="1">
            <a:off x="306399" y="3629539"/>
            <a:ext cx="11587394" cy="4226"/>
          </a:xfrm>
          <a:prstGeom prst="line">
            <a:avLst/>
          </a:prstGeom>
          <a:noFill/>
          <a:ln w="3175" cap="flat">
            <a:solidFill>
              <a:schemeClr val="bg1">
                <a:lumMod val="85000"/>
              </a:schemeClr>
            </a:solidFill>
            <a:prstDash val="solid"/>
            <a:round/>
          </a:ln>
          <a:effectLst/>
          <a:sp3d/>
        </p:spPr>
        <p:style>
          <a:lnRef idx="0">
            <a:scrgbClr r="0" g="0" b="0"/>
          </a:lnRef>
          <a:fillRef idx="0">
            <a:scrgbClr r="0" g="0" b="0"/>
          </a:fillRef>
          <a:effectRef idx="0">
            <a:scrgbClr r="0" g="0" b="0"/>
          </a:effectRef>
          <a:fontRef idx="none"/>
        </p:style>
      </p:cxnSp>
      <p:cxnSp>
        <p:nvCxnSpPr>
          <p:cNvPr id="62" name="Straight Connector 61">
            <a:extLst>
              <a:ext uri="{FF2B5EF4-FFF2-40B4-BE49-F238E27FC236}">
                <a16:creationId xmlns:a16="http://schemas.microsoft.com/office/drawing/2014/main" id="{13B94D81-E2DD-4E28-9C6E-7A70DD789ED6}"/>
              </a:ext>
            </a:extLst>
          </p:cNvPr>
          <p:cNvCxnSpPr>
            <a:cxnSpLocks/>
          </p:cNvCxnSpPr>
          <p:nvPr/>
        </p:nvCxnSpPr>
        <p:spPr>
          <a:xfrm flipH="1">
            <a:off x="323115" y="4147698"/>
            <a:ext cx="11587394" cy="4226"/>
          </a:xfrm>
          <a:prstGeom prst="line">
            <a:avLst/>
          </a:prstGeom>
          <a:noFill/>
          <a:ln w="3175" cap="flat">
            <a:solidFill>
              <a:schemeClr val="bg1">
                <a:lumMod val="85000"/>
              </a:schemeClr>
            </a:solidFill>
            <a:prstDash val="solid"/>
            <a:round/>
          </a:ln>
          <a:effectLst/>
          <a:sp3d/>
        </p:spPr>
        <p:style>
          <a:lnRef idx="0">
            <a:scrgbClr r="0" g="0" b="0"/>
          </a:lnRef>
          <a:fillRef idx="0">
            <a:scrgbClr r="0" g="0" b="0"/>
          </a:fillRef>
          <a:effectRef idx="0">
            <a:scrgbClr r="0" g="0" b="0"/>
          </a:effectRef>
          <a:fontRef idx="none"/>
        </p:style>
      </p:cxnSp>
      <p:cxnSp>
        <p:nvCxnSpPr>
          <p:cNvPr id="63" name="Straight Connector 62">
            <a:extLst>
              <a:ext uri="{FF2B5EF4-FFF2-40B4-BE49-F238E27FC236}">
                <a16:creationId xmlns:a16="http://schemas.microsoft.com/office/drawing/2014/main" id="{0A412A80-2EAF-4A33-AF82-98C373969ED2}"/>
              </a:ext>
            </a:extLst>
          </p:cNvPr>
          <p:cNvCxnSpPr>
            <a:cxnSpLocks/>
          </p:cNvCxnSpPr>
          <p:nvPr/>
        </p:nvCxnSpPr>
        <p:spPr>
          <a:xfrm flipH="1">
            <a:off x="328035" y="4677653"/>
            <a:ext cx="11587394" cy="4226"/>
          </a:xfrm>
          <a:prstGeom prst="line">
            <a:avLst/>
          </a:prstGeom>
          <a:noFill/>
          <a:ln w="3175" cap="flat">
            <a:solidFill>
              <a:schemeClr val="bg1">
                <a:lumMod val="85000"/>
              </a:schemeClr>
            </a:solidFill>
            <a:prstDash val="solid"/>
            <a:round/>
          </a:ln>
          <a:effectLst/>
          <a:sp3d/>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F15B1D6A-6AAD-492F-9A98-F4388572166B}"/>
              </a:ext>
            </a:extLst>
          </p:cNvPr>
          <p:cNvCxnSpPr>
            <a:cxnSpLocks/>
          </p:cNvCxnSpPr>
          <p:nvPr/>
        </p:nvCxnSpPr>
        <p:spPr>
          <a:xfrm flipH="1">
            <a:off x="338854" y="5189909"/>
            <a:ext cx="11587394" cy="4226"/>
          </a:xfrm>
          <a:prstGeom prst="line">
            <a:avLst/>
          </a:prstGeom>
          <a:noFill/>
          <a:ln w="3175" cap="flat">
            <a:solidFill>
              <a:schemeClr val="bg1">
                <a:lumMod val="85000"/>
              </a:schemeClr>
            </a:solidFill>
            <a:prstDash val="solid"/>
            <a:round/>
          </a:ln>
          <a:effectLst/>
          <a:sp3d/>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02373528-0938-465F-BD4A-05477C036B15}"/>
              </a:ext>
            </a:extLst>
          </p:cNvPr>
          <p:cNvCxnSpPr>
            <a:cxnSpLocks/>
          </p:cNvCxnSpPr>
          <p:nvPr/>
        </p:nvCxnSpPr>
        <p:spPr>
          <a:xfrm flipH="1">
            <a:off x="349673" y="5725759"/>
            <a:ext cx="11587394" cy="4226"/>
          </a:xfrm>
          <a:prstGeom prst="line">
            <a:avLst/>
          </a:prstGeom>
          <a:noFill/>
          <a:ln w="3175" cap="flat">
            <a:solidFill>
              <a:schemeClr val="bg1">
                <a:lumMod val="85000"/>
              </a:schemeClr>
            </a:solidFill>
            <a:prstDash val="solid"/>
            <a:round/>
          </a:ln>
          <a:effectLst/>
          <a:sp3d/>
        </p:spPr>
        <p:style>
          <a:lnRef idx="0">
            <a:scrgbClr r="0" g="0" b="0"/>
          </a:lnRef>
          <a:fillRef idx="0">
            <a:scrgbClr r="0" g="0" b="0"/>
          </a:fillRef>
          <a:effectRef idx="0">
            <a:scrgbClr r="0" g="0" b="0"/>
          </a:effectRef>
          <a:fontRef idx="none"/>
        </p:style>
      </p:cxnSp>
      <p:cxnSp>
        <p:nvCxnSpPr>
          <p:cNvPr id="70" name="Straight Connector 69">
            <a:extLst>
              <a:ext uri="{FF2B5EF4-FFF2-40B4-BE49-F238E27FC236}">
                <a16:creationId xmlns:a16="http://schemas.microsoft.com/office/drawing/2014/main" id="{9AC77DDD-5387-4548-B275-80CF89CD32FC}"/>
              </a:ext>
            </a:extLst>
          </p:cNvPr>
          <p:cNvCxnSpPr>
            <a:cxnSpLocks/>
          </p:cNvCxnSpPr>
          <p:nvPr/>
        </p:nvCxnSpPr>
        <p:spPr>
          <a:xfrm flipH="1">
            <a:off x="359513" y="2555819"/>
            <a:ext cx="11587394" cy="4226"/>
          </a:xfrm>
          <a:prstGeom prst="line">
            <a:avLst/>
          </a:prstGeom>
          <a:noFill/>
          <a:ln w="3175" cap="flat">
            <a:solidFill>
              <a:schemeClr val="bg1">
                <a:lumMod val="85000"/>
              </a:schemeClr>
            </a:solidFill>
            <a:prstDash val="solid"/>
            <a:round/>
          </a:ln>
          <a:effectLst/>
          <a:sp3d/>
        </p:spPr>
        <p:style>
          <a:lnRef idx="0">
            <a:scrgbClr r="0" g="0" b="0"/>
          </a:lnRef>
          <a:fillRef idx="0">
            <a:scrgbClr r="0" g="0" b="0"/>
          </a:fillRef>
          <a:effectRef idx="0">
            <a:scrgbClr r="0" g="0" b="0"/>
          </a:effectRef>
          <a:fontRef idx="none"/>
        </p:style>
      </p:cxnSp>
      <p:grpSp>
        <p:nvGrpSpPr>
          <p:cNvPr id="3169" name="Group 3168">
            <a:extLst>
              <a:ext uri="{FF2B5EF4-FFF2-40B4-BE49-F238E27FC236}">
                <a16:creationId xmlns:a16="http://schemas.microsoft.com/office/drawing/2014/main" id="{751A9EF0-DAB3-4204-BC45-838131162D00}"/>
              </a:ext>
            </a:extLst>
          </p:cNvPr>
          <p:cNvGrpSpPr/>
          <p:nvPr/>
        </p:nvGrpSpPr>
        <p:grpSpPr>
          <a:xfrm>
            <a:off x="10689277" y="1181144"/>
            <a:ext cx="667939" cy="667939"/>
            <a:chOff x="10618488" y="801591"/>
            <a:chExt cx="667939" cy="667939"/>
          </a:xfrm>
        </p:grpSpPr>
        <p:sp>
          <p:nvSpPr>
            <p:cNvPr id="78" name="Oval 77">
              <a:extLst>
                <a:ext uri="{FF2B5EF4-FFF2-40B4-BE49-F238E27FC236}">
                  <a16:creationId xmlns:a16="http://schemas.microsoft.com/office/drawing/2014/main" id="{1B228C0F-FD16-4024-9B50-BF85B5346A90}"/>
                </a:ext>
              </a:extLst>
            </p:cNvPr>
            <p:cNvSpPr/>
            <p:nvPr/>
          </p:nvSpPr>
          <p:spPr>
            <a:xfrm>
              <a:off x="10618488" y="801591"/>
              <a:ext cx="667939" cy="667939"/>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cs typeface="Arial"/>
                <a:sym typeface="Helvetica"/>
              </a:endParaRPr>
            </a:p>
          </p:txBody>
        </p:sp>
        <p:pic>
          <p:nvPicPr>
            <p:cNvPr id="79" name="Picture 78">
              <a:extLst>
                <a:ext uri="{FF2B5EF4-FFF2-40B4-BE49-F238E27FC236}">
                  <a16:creationId xmlns:a16="http://schemas.microsoft.com/office/drawing/2014/main" id="{AF1BF653-4FC7-4C56-817A-A522020D2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3683" y="935498"/>
              <a:ext cx="401562" cy="401562"/>
            </a:xfrm>
            <a:prstGeom prst="rect">
              <a:avLst/>
            </a:prstGeom>
          </p:spPr>
        </p:pic>
      </p:grpSp>
      <p:grpSp>
        <p:nvGrpSpPr>
          <p:cNvPr id="3172" name="Group 3171">
            <a:extLst>
              <a:ext uri="{FF2B5EF4-FFF2-40B4-BE49-F238E27FC236}">
                <a16:creationId xmlns:a16="http://schemas.microsoft.com/office/drawing/2014/main" id="{7C449E49-3C98-4BCB-A0E5-5F576C716C66}"/>
              </a:ext>
            </a:extLst>
          </p:cNvPr>
          <p:cNvGrpSpPr/>
          <p:nvPr/>
        </p:nvGrpSpPr>
        <p:grpSpPr>
          <a:xfrm>
            <a:off x="5099490" y="1181144"/>
            <a:ext cx="667939" cy="667939"/>
            <a:chOff x="4439520" y="820817"/>
            <a:chExt cx="667939" cy="667939"/>
          </a:xfrm>
        </p:grpSpPr>
        <p:sp>
          <p:nvSpPr>
            <p:cNvPr id="77" name="Oval 76">
              <a:extLst>
                <a:ext uri="{FF2B5EF4-FFF2-40B4-BE49-F238E27FC236}">
                  <a16:creationId xmlns:a16="http://schemas.microsoft.com/office/drawing/2014/main" id="{2A5CF153-F154-4E45-A6D0-741E332DDC03}"/>
                </a:ext>
              </a:extLst>
            </p:cNvPr>
            <p:cNvSpPr/>
            <p:nvPr/>
          </p:nvSpPr>
          <p:spPr>
            <a:xfrm>
              <a:off x="4439520" y="820817"/>
              <a:ext cx="667939" cy="66793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cs typeface="Arial"/>
                <a:sym typeface="Helvetica"/>
              </a:endParaRPr>
            </a:p>
          </p:txBody>
        </p:sp>
        <p:pic>
          <p:nvPicPr>
            <p:cNvPr id="80" name="Picture 79">
              <a:extLst>
                <a:ext uri="{FF2B5EF4-FFF2-40B4-BE49-F238E27FC236}">
                  <a16:creationId xmlns:a16="http://schemas.microsoft.com/office/drawing/2014/main" id="{93683AAF-C243-4B1B-B10D-97AEFF46BC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8064" y="933977"/>
              <a:ext cx="210850" cy="440696"/>
            </a:xfrm>
            <a:prstGeom prst="rect">
              <a:avLst/>
            </a:prstGeom>
          </p:spPr>
        </p:pic>
      </p:grpSp>
      <p:grpSp>
        <p:nvGrpSpPr>
          <p:cNvPr id="3171" name="Group 3170">
            <a:extLst>
              <a:ext uri="{FF2B5EF4-FFF2-40B4-BE49-F238E27FC236}">
                <a16:creationId xmlns:a16="http://schemas.microsoft.com/office/drawing/2014/main" id="{D8570E7D-45FB-4CE3-A93C-76F991DC0D54}"/>
              </a:ext>
            </a:extLst>
          </p:cNvPr>
          <p:cNvGrpSpPr/>
          <p:nvPr/>
        </p:nvGrpSpPr>
        <p:grpSpPr>
          <a:xfrm>
            <a:off x="6962753" y="1181144"/>
            <a:ext cx="667939" cy="667939"/>
            <a:chOff x="5812826" y="764618"/>
            <a:chExt cx="667939" cy="667939"/>
          </a:xfrm>
        </p:grpSpPr>
        <p:sp>
          <p:nvSpPr>
            <p:cNvPr id="76" name="Oval 75">
              <a:extLst>
                <a:ext uri="{FF2B5EF4-FFF2-40B4-BE49-F238E27FC236}">
                  <a16:creationId xmlns:a16="http://schemas.microsoft.com/office/drawing/2014/main" id="{1D0F620B-D581-4D22-84EB-001170A99477}"/>
                </a:ext>
              </a:extLst>
            </p:cNvPr>
            <p:cNvSpPr/>
            <p:nvPr/>
          </p:nvSpPr>
          <p:spPr>
            <a:xfrm>
              <a:off x="5812826" y="764618"/>
              <a:ext cx="667939" cy="66793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cs typeface="Arial"/>
                <a:sym typeface="Helvetica"/>
              </a:endParaRPr>
            </a:p>
          </p:txBody>
        </p:sp>
        <p:pic>
          <p:nvPicPr>
            <p:cNvPr id="81" name="Picture 80">
              <a:extLst>
                <a:ext uri="{FF2B5EF4-FFF2-40B4-BE49-F238E27FC236}">
                  <a16:creationId xmlns:a16="http://schemas.microsoft.com/office/drawing/2014/main" id="{0A903112-9D6D-45E1-943D-6A76DD49A2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3528" y="868159"/>
              <a:ext cx="383886" cy="383886"/>
            </a:xfrm>
            <a:prstGeom prst="rect">
              <a:avLst/>
            </a:prstGeom>
          </p:spPr>
        </p:pic>
      </p:grpSp>
      <p:grpSp>
        <p:nvGrpSpPr>
          <p:cNvPr id="3170" name="Group 3169">
            <a:extLst>
              <a:ext uri="{FF2B5EF4-FFF2-40B4-BE49-F238E27FC236}">
                <a16:creationId xmlns:a16="http://schemas.microsoft.com/office/drawing/2014/main" id="{F4C54DD0-A1A2-4910-BDE6-26D5A9B14236}"/>
              </a:ext>
            </a:extLst>
          </p:cNvPr>
          <p:cNvGrpSpPr/>
          <p:nvPr/>
        </p:nvGrpSpPr>
        <p:grpSpPr>
          <a:xfrm>
            <a:off x="8826016" y="1181144"/>
            <a:ext cx="667939" cy="667939"/>
            <a:chOff x="7834979" y="815622"/>
            <a:chExt cx="667939" cy="667939"/>
          </a:xfrm>
        </p:grpSpPr>
        <p:sp>
          <p:nvSpPr>
            <p:cNvPr id="75" name="Oval 74">
              <a:extLst>
                <a:ext uri="{FF2B5EF4-FFF2-40B4-BE49-F238E27FC236}">
                  <a16:creationId xmlns:a16="http://schemas.microsoft.com/office/drawing/2014/main" id="{8493C196-5522-4CFC-AEE8-92B0929B71D0}"/>
                </a:ext>
              </a:extLst>
            </p:cNvPr>
            <p:cNvSpPr/>
            <p:nvPr/>
          </p:nvSpPr>
          <p:spPr>
            <a:xfrm>
              <a:off x="7834979" y="815622"/>
              <a:ext cx="667939" cy="667939"/>
            </a:xfrm>
            <a:prstGeom prst="ellips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cs typeface="Arial"/>
                <a:sym typeface="Helvetica"/>
              </a:endParaRPr>
            </a:p>
          </p:txBody>
        </p:sp>
        <p:pic>
          <p:nvPicPr>
            <p:cNvPr id="82" name="Picture 81">
              <a:extLst>
                <a:ext uri="{FF2B5EF4-FFF2-40B4-BE49-F238E27FC236}">
                  <a16:creationId xmlns:a16="http://schemas.microsoft.com/office/drawing/2014/main" id="{3034978B-6774-4793-839A-1DD5D0DF19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05329" y="973278"/>
              <a:ext cx="327237" cy="352626"/>
            </a:xfrm>
            <a:prstGeom prst="rect">
              <a:avLst/>
            </a:prstGeom>
          </p:spPr>
        </p:pic>
      </p:grpSp>
      <p:grpSp>
        <p:nvGrpSpPr>
          <p:cNvPr id="3173" name="Group 3172">
            <a:extLst>
              <a:ext uri="{FF2B5EF4-FFF2-40B4-BE49-F238E27FC236}">
                <a16:creationId xmlns:a16="http://schemas.microsoft.com/office/drawing/2014/main" id="{213EDDB9-D0E5-4A2F-91F3-704261293C36}"/>
              </a:ext>
            </a:extLst>
          </p:cNvPr>
          <p:cNvGrpSpPr/>
          <p:nvPr/>
        </p:nvGrpSpPr>
        <p:grpSpPr>
          <a:xfrm>
            <a:off x="3236227" y="1181144"/>
            <a:ext cx="667939" cy="667939"/>
            <a:chOff x="2943770" y="851673"/>
            <a:chExt cx="667939" cy="667939"/>
          </a:xfrm>
        </p:grpSpPr>
        <p:sp>
          <p:nvSpPr>
            <p:cNvPr id="83" name="Oval 82">
              <a:extLst>
                <a:ext uri="{FF2B5EF4-FFF2-40B4-BE49-F238E27FC236}">
                  <a16:creationId xmlns:a16="http://schemas.microsoft.com/office/drawing/2014/main" id="{08871156-FC8B-41D6-A7FE-EC8C2A2AB7F7}"/>
                </a:ext>
              </a:extLst>
            </p:cNvPr>
            <p:cNvSpPr/>
            <p:nvPr/>
          </p:nvSpPr>
          <p:spPr>
            <a:xfrm>
              <a:off x="2943770" y="851673"/>
              <a:ext cx="667939" cy="66793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cs typeface="Arial"/>
                <a:sym typeface="Helvetica"/>
              </a:endParaRPr>
            </a:p>
          </p:txBody>
        </p:sp>
        <p:pic>
          <p:nvPicPr>
            <p:cNvPr id="84" name="Picture 83">
              <a:extLst>
                <a:ext uri="{FF2B5EF4-FFF2-40B4-BE49-F238E27FC236}">
                  <a16:creationId xmlns:a16="http://schemas.microsoft.com/office/drawing/2014/main" id="{E106C200-89BD-4DF9-BD2A-8EDBE19081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80837" y="959375"/>
              <a:ext cx="392142" cy="392142"/>
            </a:xfrm>
            <a:prstGeom prst="rect">
              <a:avLst/>
            </a:prstGeom>
          </p:spPr>
        </p:pic>
      </p:grpSp>
      <p:sp>
        <p:nvSpPr>
          <p:cNvPr id="85" name="Freeform: Shape 84">
            <a:extLst>
              <a:ext uri="{FF2B5EF4-FFF2-40B4-BE49-F238E27FC236}">
                <a16:creationId xmlns:a16="http://schemas.microsoft.com/office/drawing/2014/main" id="{52489638-BA1C-4B97-8A50-925BF876A04C}"/>
              </a:ext>
            </a:extLst>
          </p:cNvPr>
          <p:cNvSpPr/>
          <p:nvPr/>
        </p:nvSpPr>
        <p:spPr>
          <a:xfrm>
            <a:off x="4410724" y="2084675"/>
            <a:ext cx="1994530" cy="309444"/>
          </a:xfrm>
          <a:custGeom>
            <a:avLst/>
            <a:gdLst>
              <a:gd name="connsiteX0" fmla="*/ 0 w 2438938"/>
              <a:gd name="connsiteY0" fmla="*/ 0 h 309444"/>
              <a:gd name="connsiteX1" fmla="*/ 2284216 w 2438938"/>
              <a:gd name="connsiteY1" fmla="*/ 0 h 309444"/>
              <a:gd name="connsiteX2" fmla="*/ 2438938 w 2438938"/>
              <a:gd name="connsiteY2" fmla="*/ 154722 h 309444"/>
              <a:gd name="connsiteX3" fmla="*/ 2284216 w 2438938"/>
              <a:gd name="connsiteY3" fmla="*/ 309444 h 309444"/>
              <a:gd name="connsiteX4" fmla="*/ 0 w 2438938"/>
              <a:gd name="connsiteY4" fmla="*/ 309444 h 309444"/>
              <a:gd name="connsiteX5" fmla="*/ 154722 w 2438938"/>
              <a:gd name="connsiteY5" fmla="*/ 154722 h 309444"/>
              <a:gd name="connsiteX6" fmla="*/ 0 w 2438938"/>
              <a:gd name="connsiteY6" fmla="*/ 0 h 30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8938" h="309444">
                <a:moveTo>
                  <a:pt x="0" y="0"/>
                </a:moveTo>
                <a:lnTo>
                  <a:pt x="2284216" y="0"/>
                </a:lnTo>
                <a:lnTo>
                  <a:pt x="2438938" y="154722"/>
                </a:lnTo>
                <a:lnTo>
                  <a:pt x="2284216" y="309444"/>
                </a:lnTo>
                <a:lnTo>
                  <a:pt x="0" y="309444"/>
                </a:lnTo>
                <a:lnTo>
                  <a:pt x="154722" y="154722"/>
                </a:lnTo>
                <a:lnTo>
                  <a:pt x="0" y="0"/>
                </a:lnTo>
                <a:close/>
              </a:path>
            </a:pathLst>
          </a:custGeom>
          <a:solidFill>
            <a:schemeClr val="accent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20003" rIns="91440" bIns="20003" numCol="1" spcCol="1270" anchor="ctr" anchorCtr="0">
            <a:noAutofit/>
          </a:bodyPr>
          <a:lstStyle/>
          <a:p>
            <a:pPr marL="0" marR="0" lvl="0" indent="0" algn="ctr" defTabSz="666750" rtl="0" eaLnBrk="1" fontAlgn="auto" latinLnBrk="0" hangingPunct="0">
              <a:lnSpc>
                <a:spcPct val="100000"/>
              </a:lnSpc>
              <a:spcBef>
                <a:spcPct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a:cs typeface="Arial"/>
                <a:sym typeface="Helvetica"/>
              </a:rPr>
              <a:t>Start of Event</a:t>
            </a:r>
          </a:p>
        </p:txBody>
      </p:sp>
      <p:sp>
        <p:nvSpPr>
          <p:cNvPr id="86" name="Freeform: Shape 85">
            <a:extLst>
              <a:ext uri="{FF2B5EF4-FFF2-40B4-BE49-F238E27FC236}">
                <a16:creationId xmlns:a16="http://schemas.microsoft.com/office/drawing/2014/main" id="{73DCC649-35AA-4083-9FBB-306474D4B383}"/>
              </a:ext>
            </a:extLst>
          </p:cNvPr>
          <p:cNvSpPr/>
          <p:nvPr/>
        </p:nvSpPr>
        <p:spPr>
          <a:xfrm>
            <a:off x="6271171" y="2084675"/>
            <a:ext cx="4005906" cy="309444"/>
          </a:xfrm>
          <a:custGeom>
            <a:avLst/>
            <a:gdLst>
              <a:gd name="connsiteX0" fmla="*/ 0 w 5398509"/>
              <a:gd name="connsiteY0" fmla="*/ 0 h 309444"/>
              <a:gd name="connsiteX1" fmla="*/ 5243787 w 5398509"/>
              <a:gd name="connsiteY1" fmla="*/ 0 h 309444"/>
              <a:gd name="connsiteX2" fmla="*/ 5398509 w 5398509"/>
              <a:gd name="connsiteY2" fmla="*/ 154722 h 309444"/>
              <a:gd name="connsiteX3" fmla="*/ 5243787 w 5398509"/>
              <a:gd name="connsiteY3" fmla="*/ 309444 h 309444"/>
              <a:gd name="connsiteX4" fmla="*/ 0 w 5398509"/>
              <a:gd name="connsiteY4" fmla="*/ 309444 h 309444"/>
              <a:gd name="connsiteX5" fmla="*/ 154722 w 5398509"/>
              <a:gd name="connsiteY5" fmla="*/ 154722 h 309444"/>
              <a:gd name="connsiteX6" fmla="*/ 0 w 5398509"/>
              <a:gd name="connsiteY6" fmla="*/ 0 h 30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8509" h="309444">
                <a:moveTo>
                  <a:pt x="0" y="0"/>
                </a:moveTo>
                <a:lnTo>
                  <a:pt x="5243787" y="0"/>
                </a:lnTo>
                <a:lnTo>
                  <a:pt x="5398509" y="154722"/>
                </a:lnTo>
                <a:lnTo>
                  <a:pt x="5243787" y="309444"/>
                </a:lnTo>
                <a:lnTo>
                  <a:pt x="0" y="309444"/>
                </a:lnTo>
                <a:lnTo>
                  <a:pt x="154722" y="154722"/>
                </a:lnTo>
                <a:lnTo>
                  <a:pt x="0" y="0"/>
                </a:lnTo>
                <a:close/>
              </a:path>
            </a:pathLst>
          </a:cu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20003" rIns="91440" bIns="20003" numCol="1" spcCol="1270" anchor="ctr" anchorCtr="0">
            <a:noAutofit/>
          </a:bodyPr>
          <a:lstStyle/>
          <a:p>
            <a:pPr marL="0" marR="0" lvl="0" indent="0" algn="ctr" defTabSz="666750" rtl="0" eaLnBrk="1" fontAlgn="auto" latinLnBrk="0" hangingPunct="0">
              <a:lnSpc>
                <a:spcPct val="100000"/>
              </a:lnSpc>
              <a:spcBef>
                <a:spcPct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a:cs typeface="Arial"/>
                <a:sym typeface="Helvetica"/>
              </a:rPr>
              <a:t>During &amp; Post Event but Pre-payment</a:t>
            </a:r>
          </a:p>
        </p:txBody>
      </p:sp>
      <p:sp>
        <p:nvSpPr>
          <p:cNvPr id="87" name="Freeform: Shape 86">
            <a:extLst>
              <a:ext uri="{FF2B5EF4-FFF2-40B4-BE49-F238E27FC236}">
                <a16:creationId xmlns:a16="http://schemas.microsoft.com/office/drawing/2014/main" id="{87BFB7F1-2EDE-41BF-85B8-5730A975634D}"/>
              </a:ext>
            </a:extLst>
          </p:cNvPr>
          <p:cNvSpPr/>
          <p:nvPr/>
        </p:nvSpPr>
        <p:spPr>
          <a:xfrm>
            <a:off x="10142994" y="2084675"/>
            <a:ext cx="1863652" cy="309444"/>
          </a:xfrm>
          <a:custGeom>
            <a:avLst/>
            <a:gdLst>
              <a:gd name="connsiteX0" fmla="*/ 0 w 2650884"/>
              <a:gd name="connsiteY0" fmla="*/ 0 h 309444"/>
              <a:gd name="connsiteX1" fmla="*/ 2496162 w 2650884"/>
              <a:gd name="connsiteY1" fmla="*/ 0 h 309444"/>
              <a:gd name="connsiteX2" fmla="*/ 2650884 w 2650884"/>
              <a:gd name="connsiteY2" fmla="*/ 154722 h 309444"/>
              <a:gd name="connsiteX3" fmla="*/ 2496162 w 2650884"/>
              <a:gd name="connsiteY3" fmla="*/ 309444 h 309444"/>
              <a:gd name="connsiteX4" fmla="*/ 0 w 2650884"/>
              <a:gd name="connsiteY4" fmla="*/ 309444 h 309444"/>
              <a:gd name="connsiteX5" fmla="*/ 154722 w 2650884"/>
              <a:gd name="connsiteY5" fmla="*/ 154722 h 309444"/>
              <a:gd name="connsiteX6" fmla="*/ 0 w 2650884"/>
              <a:gd name="connsiteY6" fmla="*/ 0 h 30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0884" h="309444">
                <a:moveTo>
                  <a:pt x="0" y="0"/>
                </a:moveTo>
                <a:lnTo>
                  <a:pt x="2496162" y="0"/>
                </a:lnTo>
                <a:lnTo>
                  <a:pt x="2650884" y="154722"/>
                </a:lnTo>
                <a:lnTo>
                  <a:pt x="2496162" y="309444"/>
                </a:lnTo>
                <a:lnTo>
                  <a:pt x="0" y="309444"/>
                </a:lnTo>
                <a:lnTo>
                  <a:pt x="154722" y="154722"/>
                </a:lnTo>
                <a:lnTo>
                  <a:pt x="0" y="0"/>
                </a:lnTo>
                <a:close/>
              </a:path>
            </a:pathLst>
          </a:custGeom>
          <a:solidFill>
            <a:schemeClr val="accent6">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20003" rIns="91440" bIns="20003" numCol="1" spcCol="1270" anchor="ctr" anchorCtr="0">
            <a:noAutofit/>
          </a:bodyPr>
          <a:lstStyle/>
          <a:p>
            <a:pPr marL="0" marR="0" lvl="0" indent="0" algn="ctr" defTabSz="666750" rtl="0" eaLnBrk="1" fontAlgn="auto" latinLnBrk="0" hangingPunct="0">
              <a:lnSpc>
                <a:spcPct val="100000"/>
              </a:lnSpc>
              <a:spcBef>
                <a:spcPct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a:cs typeface="Arial"/>
                <a:sym typeface="Helvetica"/>
              </a:rPr>
              <a:t>Post Payment</a:t>
            </a:r>
          </a:p>
        </p:txBody>
      </p:sp>
      <p:sp>
        <p:nvSpPr>
          <p:cNvPr id="88" name="Freeform: Shape 87">
            <a:extLst>
              <a:ext uri="{FF2B5EF4-FFF2-40B4-BE49-F238E27FC236}">
                <a16:creationId xmlns:a16="http://schemas.microsoft.com/office/drawing/2014/main" id="{C6E4EA46-985A-47AC-BE9D-4AFC00E7BEB0}"/>
              </a:ext>
            </a:extLst>
          </p:cNvPr>
          <p:cNvSpPr/>
          <p:nvPr/>
        </p:nvSpPr>
        <p:spPr>
          <a:xfrm>
            <a:off x="2550277" y="2087409"/>
            <a:ext cx="1994530" cy="309444"/>
          </a:xfrm>
          <a:custGeom>
            <a:avLst/>
            <a:gdLst>
              <a:gd name="connsiteX0" fmla="*/ 0 w 2438938"/>
              <a:gd name="connsiteY0" fmla="*/ 0 h 309444"/>
              <a:gd name="connsiteX1" fmla="*/ 2284216 w 2438938"/>
              <a:gd name="connsiteY1" fmla="*/ 0 h 309444"/>
              <a:gd name="connsiteX2" fmla="*/ 2438938 w 2438938"/>
              <a:gd name="connsiteY2" fmla="*/ 154722 h 309444"/>
              <a:gd name="connsiteX3" fmla="*/ 2284216 w 2438938"/>
              <a:gd name="connsiteY3" fmla="*/ 309444 h 309444"/>
              <a:gd name="connsiteX4" fmla="*/ 0 w 2438938"/>
              <a:gd name="connsiteY4" fmla="*/ 309444 h 309444"/>
              <a:gd name="connsiteX5" fmla="*/ 154722 w 2438938"/>
              <a:gd name="connsiteY5" fmla="*/ 154722 h 309444"/>
              <a:gd name="connsiteX6" fmla="*/ 0 w 2438938"/>
              <a:gd name="connsiteY6" fmla="*/ 0 h 30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8938" h="309444">
                <a:moveTo>
                  <a:pt x="0" y="0"/>
                </a:moveTo>
                <a:lnTo>
                  <a:pt x="2284216" y="0"/>
                </a:lnTo>
                <a:lnTo>
                  <a:pt x="2438938" y="154722"/>
                </a:lnTo>
                <a:lnTo>
                  <a:pt x="2284216" y="309444"/>
                </a:lnTo>
                <a:lnTo>
                  <a:pt x="0" y="309444"/>
                </a:lnTo>
                <a:lnTo>
                  <a:pt x="154722" y="154722"/>
                </a:lnTo>
                <a:lnTo>
                  <a:pt x="0" y="0"/>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20003" rIns="91440" bIns="20003" numCol="1" spcCol="1270" anchor="ctr" anchorCtr="0">
            <a:noAutofit/>
          </a:bodyPr>
          <a:lstStyle/>
          <a:p>
            <a:pPr marL="0" marR="0" lvl="0" indent="0" algn="ctr" defTabSz="666750" rtl="0" eaLnBrk="1" fontAlgn="auto" latinLnBrk="0" hangingPunct="0">
              <a:lnSpc>
                <a:spcPct val="100000"/>
              </a:lnSpc>
              <a:spcBef>
                <a:spcPct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a:cs typeface="Arial"/>
                <a:sym typeface="Helvetica"/>
              </a:rPr>
              <a:t>Scheme Related</a:t>
            </a:r>
          </a:p>
        </p:txBody>
      </p:sp>
      <p:sp>
        <p:nvSpPr>
          <p:cNvPr id="94" name="Rectangle 93">
            <a:extLst>
              <a:ext uri="{FF2B5EF4-FFF2-40B4-BE49-F238E27FC236}">
                <a16:creationId xmlns:a16="http://schemas.microsoft.com/office/drawing/2014/main" id="{38E55FFB-3F51-4DD5-AAFA-80ED9E3FFBFC}"/>
              </a:ext>
            </a:extLst>
          </p:cNvPr>
          <p:cNvSpPr/>
          <p:nvPr/>
        </p:nvSpPr>
        <p:spPr>
          <a:xfrm>
            <a:off x="6882394" y="1806891"/>
            <a:ext cx="846007" cy="276999"/>
          </a:xfrm>
          <a:prstGeom prst="rect">
            <a:avLst/>
          </a:prstGeom>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B0F0"/>
                </a:solidFill>
                <a:effectLst/>
                <a:uLnTx/>
                <a:uFillTx/>
                <a:latin typeface="Helvetica"/>
                <a:cs typeface="Helvetica"/>
                <a:sym typeface="Helvetica"/>
              </a:rPr>
              <a:t>Provider</a:t>
            </a:r>
          </a:p>
        </p:txBody>
      </p:sp>
      <p:sp>
        <p:nvSpPr>
          <p:cNvPr id="95" name="Rectangle 94">
            <a:extLst>
              <a:ext uri="{FF2B5EF4-FFF2-40B4-BE49-F238E27FC236}">
                <a16:creationId xmlns:a16="http://schemas.microsoft.com/office/drawing/2014/main" id="{0AF13369-96C8-45D2-9B3B-BD508DF696C9}"/>
              </a:ext>
            </a:extLst>
          </p:cNvPr>
          <p:cNvSpPr/>
          <p:nvPr/>
        </p:nvSpPr>
        <p:spPr>
          <a:xfrm>
            <a:off x="8736980" y="1806891"/>
            <a:ext cx="846007" cy="276999"/>
          </a:xfrm>
          <a:prstGeom prst="rect">
            <a:avLst/>
          </a:prstGeom>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7030A0"/>
                </a:solidFill>
                <a:effectLst/>
                <a:uLnTx/>
                <a:uFillTx/>
                <a:latin typeface="Helvetica"/>
                <a:cs typeface="Helvetica"/>
                <a:sym typeface="Helvetica"/>
              </a:rPr>
              <a:t>Physician</a:t>
            </a:r>
          </a:p>
        </p:txBody>
      </p:sp>
      <p:sp>
        <p:nvSpPr>
          <p:cNvPr id="96" name="Rectangle 95">
            <a:extLst>
              <a:ext uri="{FF2B5EF4-FFF2-40B4-BE49-F238E27FC236}">
                <a16:creationId xmlns:a16="http://schemas.microsoft.com/office/drawing/2014/main" id="{1C53422B-194B-4225-820A-AF4BD00C346D}"/>
              </a:ext>
            </a:extLst>
          </p:cNvPr>
          <p:cNvSpPr/>
          <p:nvPr/>
        </p:nvSpPr>
        <p:spPr>
          <a:xfrm>
            <a:off x="10504992" y="1806891"/>
            <a:ext cx="1067883" cy="276999"/>
          </a:xfrm>
          <a:prstGeom prst="rect">
            <a:avLst/>
          </a:prstGeom>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C7B1"/>
                </a:solidFill>
                <a:effectLst/>
                <a:uLnTx/>
                <a:uFillTx/>
                <a:latin typeface="Helvetica"/>
                <a:cs typeface="Helvetica"/>
                <a:sym typeface="Helvetica"/>
              </a:rPr>
              <a:t>Payer/TPA</a:t>
            </a:r>
          </a:p>
        </p:txBody>
      </p:sp>
      <p:sp>
        <p:nvSpPr>
          <p:cNvPr id="97" name="Rectangle 96">
            <a:extLst>
              <a:ext uri="{FF2B5EF4-FFF2-40B4-BE49-F238E27FC236}">
                <a16:creationId xmlns:a16="http://schemas.microsoft.com/office/drawing/2014/main" id="{675CC3D3-37BE-4A2B-8B4E-E1894C52F364}"/>
              </a:ext>
            </a:extLst>
          </p:cNvPr>
          <p:cNvSpPr/>
          <p:nvPr/>
        </p:nvSpPr>
        <p:spPr>
          <a:xfrm>
            <a:off x="4937128" y="1806891"/>
            <a:ext cx="992662" cy="276999"/>
          </a:xfrm>
          <a:prstGeom prst="rect">
            <a:avLst/>
          </a:prstGeom>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E8A12"/>
                </a:solidFill>
                <a:effectLst/>
                <a:uLnTx/>
                <a:uFillTx/>
                <a:latin typeface="Helvetica"/>
                <a:cs typeface="Helvetica"/>
                <a:sym typeface="Helvetica"/>
              </a:rPr>
              <a:t>Beneficiary</a:t>
            </a:r>
          </a:p>
        </p:txBody>
      </p:sp>
      <p:sp>
        <p:nvSpPr>
          <p:cNvPr id="98" name="Rectangle 97">
            <a:extLst>
              <a:ext uri="{FF2B5EF4-FFF2-40B4-BE49-F238E27FC236}">
                <a16:creationId xmlns:a16="http://schemas.microsoft.com/office/drawing/2014/main" id="{27AF9CFB-D7DA-45DF-9C3F-1BD8470066A2}"/>
              </a:ext>
            </a:extLst>
          </p:cNvPr>
          <p:cNvSpPr/>
          <p:nvPr/>
        </p:nvSpPr>
        <p:spPr>
          <a:xfrm>
            <a:off x="3141501" y="1806891"/>
            <a:ext cx="846007" cy="276999"/>
          </a:xfrm>
          <a:prstGeom prst="rect">
            <a:avLst/>
          </a:prstGeom>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A7A7A7"/>
                </a:solidFill>
                <a:effectLst/>
                <a:uLnTx/>
                <a:uFillTx/>
                <a:latin typeface="Helvetica"/>
                <a:cs typeface="Helvetica"/>
                <a:sym typeface="Helvetica"/>
              </a:rPr>
              <a:t>Authority</a:t>
            </a:r>
          </a:p>
        </p:txBody>
      </p:sp>
      <p:sp>
        <p:nvSpPr>
          <p:cNvPr id="3175" name="Oval 3174">
            <a:extLst>
              <a:ext uri="{FF2B5EF4-FFF2-40B4-BE49-F238E27FC236}">
                <a16:creationId xmlns:a16="http://schemas.microsoft.com/office/drawing/2014/main" id="{BFD23722-F4FA-4902-B159-B9554017EDC3}"/>
              </a:ext>
            </a:extLst>
          </p:cNvPr>
          <p:cNvSpPr/>
          <p:nvPr/>
        </p:nvSpPr>
        <p:spPr>
          <a:xfrm>
            <a:off x="2504095" y="6112667"/>
            <a:ext cx="182880" cy="182880"/>
          </a:xfrm>
          <a:prstGeom prst="ellipse">
            <a:avLst/>
          </a:prstGeom>
          <a:solidFill>
            <a:schemeClr val="accent1">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3A42"/>
              </a:solidFill>
              <a:effectLst/>
              <a:uLnTx/>
              <a:uFillTx/>
              <a:latin typeface="Helvetica"/>
              <a:ea typeface="+mj-ea"/>
              <a:cs typeface="Helvetica"/>
              <a:sym typeface="Helvetica"/>
            </a:endParaRPr>
          </a:p>
        </p:txBody>
      </p:sp>
      <p:sp>
        <p:nvSpPr>
          <p:cNvPr id="3176" name="TextBox 3175">
            <a:extLst>
              <a:ext uri="{FF2B5EF4-FFF2-40B4-BE49-F238E27FC236}">
                <a16:creationId xmlns:a16="http://schemas.microsoft.com/office/drawing/2014/main" id="{2FD9972A-D8CB-4837-A6EF-4BA5EC600AB7}"/>
              </a:ext>
            </a:extLst>
          </p:cNvPr>
          <p:cNvSpPr txBox="1"/>
          <p:nvPr/>
        </p:nvSpPr>
        <p:spPr>
          <a:xfrm>
            <a:off x="2706385" y="6072088"/>
            <a:ext cx="872161"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3A42"/>
                </a:solidFill>
                <a:effectLst/>
                <a:uLnTx/>
                <a:uFillTx/>
                <a:latin typeface="Helvetica"/>
                <a:ea typeface="+mj-ea"/>
                <a:cs typeface="Helvetica"/>
                <a:sym typeface="Helvetica"/>
              </a:rPr>
              <a:t>Prospective</a:t>
            </a:r>
          </a:p>
        </p:txBody>
      </p:sp>
      <p:sp>
        <p:nvSpPr>
          <p:cNvPr id="104" name="Oval 103">
            <a:extLst>
              <a:ext uri="{FF2B5EF4-FFF2-40B4-BE49-F238E27FC236}">
                <a16:creationId xmlns:a16="http://schemas.microsoft.com/office/drawing/2014/main" id="{C7DF36BA-FFC0-418B-A44F-82418D832910}"/>
              </a:ext>
            </a:extLst>
          </p:cNvPr>
          <p:cNvSpPr/>
          <p:nvPr/>
        </p:nvSpPr>
        <p:spPr>
          <a:xfrm>
            <a:off x="4142925" y="6112667"/>
            <a:ext cx="182880" cy="182880"/>
          </a:xfrm>
          <a:prstGeom prst="ellipse">
            <a:avLst/>
          </a:prstGeom>
          <a:solidFill>
            <a:schemeClr val="accent3">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3A42"/>
              </a:solidFill>
              <a:effectLst/>
              <a:uLnTx/>
              <a:uFillTx/>
              <a:latin typeface="Helvetica"/>
              <a:ea typeface="+mj-ea"/>
              <a:cs typeface="Helvetica"/>
              <a:sym typeface="Helvetica"/>
            </a:endParaRPr>
          </a:p>
        </p:txBody>
      </p:sp>
      <p:sp>
        <p:nvSpPr>
          <p:cNvPr id="105" name="TextBox 104">
            <a:extLst>
              <a:ext uri="{FF2B5EF4-FFF2-40B4-BE49-F238E27FC236}">
                <a16:creationId xmlns:a16="http://schemas.microsoft.com/office/drawing/2014/main" id="{6229A246-5920-4BCA-BDBB-2FCBCC79C0DA}"/>
              </a:ext>
            </a:extLst>
          </p:cNvPr>
          <p:cNvSpPr txBox="1"/>
          <p:nvPr/>
        </p:nvSpPr>
        <p:spPr>
          <a:xfrm>
            <a:off x="4348067" y="6081180"/>
            <a:ext cx="1190815"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1100" kern="0" dirty="0">
                <a:solidFill>
                  <a:srgbClr val="2B3A42"/>
                </a:solidFill>
                <a:latin typeface="Helvetica"/>
                <a:ea typeface="+mj-ea"/>
                <a:cs typeface="Helvetica"/>
                <a:sym typeface="Helvetica"/>
              </a:rPr>
              <a:t>Retrospective</a:t>
            </a:r>
            <a:endParaRPr kumimoji="0" lang="en-US" sz="1100" b="0" i="0" u="none" strike="noStrike" kern="0" cap="none" spc="0" normalizeH="0" baseline="0" noProof="0" dirty="0">
              <a:ln>
                <a:noFill/>
              </a:ln>
              <a:solidFill>
                <a:srgbClr val="2B3A42"/>
              </a:solidFill>
              <a:effectLst/>
              <a:uLnTx/>
              <a:uFillTx/>
              <a:latin typeface="Helvetica"/>
              <a:ea typeface="+mj-ea"/>
              <a:cs typeface="Helvetica"/>
              <a:sym typeface="Helvetica"/>
            </a:endParaRPr>
          </a:p>
        </p:txBody>
      </p:sp>
      <p:sp>
        <p:nvSpPr>
          <p:cNvPr id="107" name="TextBox 106">
            <a:extLst>
              <a:ext uri="{FF2B5EF4-FFF2-40B4-BE49-F238E27FC236}">
                <a16:creationId xmlns:a16="http://schemas.microsoft.com/office/drawing/2014/main" id="{A3226442-646B-4CC0-B64F-0625D494F872}"/>
              </a:ext>
            </a:extLst>
          </p:cNvPr>
          <p:cNvSpPr txBox="1"/>
          <p:nvPr/>
        </p:nvSpPr>
        <p:spPr>
          <a:xfrm>
            <a:off x="282891" y="2079298"/>
            <a:ext cx="2282327"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1" i="1" u="none" strike="noStrike" kern="0" cap="none" spc="0" normalizeH="0" baseline="0" noProof="0" dirty="0">
                <a:ln>
                  <a:noFill/>
                </a:ln>
                <a:solidFill>
                  <a:srgbClr val="2B3A42"/>
                </a:solidFill>
                <a:effectLst/>
                <a:uLnTx/>
                <a:uFillTx/>
                <a:latin typeface="Helvetica"/>
                <a:ea typeface="+mj-ea"/>
                <a:cs typeface="Helvetica"/>
                <a:sym typeface="Helvetica"/>
              </a:rPr>
              <a:t>Encounters and Events</a:t>
            </a:r>
          </a:p>
        </p:txBody>
      </p:sp>
      <p:sp>
        <p:nvSpPr>
          <p:cNvPr id="2" name="TextBox 1">
            <a:extLst>
              <a:ext uri="{FF2B5EF4-FFF2-40B4-BE49-F238E27FC236}">
                <a16:creationId xmlns:a16="http://schemas.microsoft.com/office/drawing/2014/main" id="{86B8410D-D516-4A8D-9358-783E12FEE767}"/>
              </a:ext>
            </a:extLst>
          </p:cNvPr>
          <p:cNvSpPr txBox="1"/>
          <p:nvPr/>
        </p:nvSpPr>
        <p:spPr>
          <a:xfrm>
            <a:off x="4648337" y="2590942"/>
            <a:ext cx="188886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hangingPunct="0">
              <a:defRPr/>
            </a:pPr>
            <a:r>
              <a:rPr lang="en-US" sz="900" kern="0" dirty="0">
                <a:solidFill>
                  <a:schemeClr val="bg2">
                    <a:lumMod val="60000"/>
                    <a:lumOff val="40000"/>
                  </a:schemeClr>
                </a:solidFill>
                <a:latin typeface="Helvetica"/>
                <a:cs typeface="Helvetica"/>
                <a:sym typeface="Helvetica"/>
              </a:rPr>
              <a:t>Age Inconsistency</a:t>
            </a:r>
          </a:p>
          <a:p>
            <a:pPr lvl="0" hangingPunct="0">
              <a:defRPr/>
            </a:pPr>
            <a:r>
              <a:rPr lang="en-US" sz="900" kern="0" dirty="0">
                <a:solidFill>
                  <a:schemeClr val="bg2">
                    <a:lumMod val="60000"/>
                    <a:lumOff val="40000"/>
                  </a:schemeClr>
                </a:solidFill>
                <a:latin typeface="Helvetica"/>
                <a:cs typeface="Helvetica"/>
                <a:sym typeface="Helvetica"/>
              </a:rPr>
              <a:t>Eligibility check</a:t>
            </a:r>
          </a:p>
        </p:txBody>
      </p:sp>
      <p:sp>
        <p:nvSpPr>
          <p:cNvPr id="55" name="TextBox 54">
            <a:extLst>
              <a:ext uri="{FF2B5EF4-FFF2-40B4-BE49-F238E27FC236}">
                <a16:creationId xmlns:a16="http://schemas.microsoft.com/office/drawing/2014/main" id="{FCE21641-8A99-4F73-8A73-CE9FFED4FA1A}"/>
              </a:ext>
            </a:extLst>
          </p:cNvPr>
          <p:cNvSpPr txBox="1"/>
          <p:nvPr/>
        </p:nvSpPr>
        <p:spPr>
          <a:xfrm>
            <a:off x="4667536" y="3265998"/>
            <a:ext cx="1683155" cy="2308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bg2">
                    <a:lumMod val="60000"/>
                    <a:lumOff val="40000"/>
                  </a:schemeClr>
                </a:solidFill>
                <a:effectLst/>
                <a:uLnTx/>
                <a:uFillTx/>
                <a:latin typeface="Helvetica"/>
                <a:cs typeface="Helvetica"/>
                <a:sym typeface="Helvetica"/>
              </a:rPr>
              <a:t>Pre </a:t>
            </a:r>
            <a:r>
              <a:rPr kumimoji="0" lang="en-US" sz="900" b="0" i="0" u="none" strike="noStrike" kern="0" cap="none" spc="0" normalizeH="0" baseline="0" noProof="0" dirty="0" err="1">
                <a:ln>
                  <a:noFill/>
                </a:ln>
                <a:solidFill>
                  <a:schemeClr val="bg2">
                    <a:lumMod val="60000"/>
                    <a:lumOff val="40000"/>
                  </a:schemeClr>
                </a:solidFill>
                <a:effectLst/>
                <a:uLnTx/>
                <a:uFillTx/>
                <a:latin typeface="Helvetica"/>
                <a:cs typeface="Helvetica"/>
                <a:sym typeface="Helvetica"/>
              </a:rPr>
              <a:t>Auth</a:t>
            </a:r>
            <a:r>
              <a:rPr kumimoji="0" lang="en-US" sz="900" b="0" i="0" u="none" strike="noStrike" kern="0" cap="none" spc="0" normalizeH="0" baseline="0" noProof="0" dirty="0">
                <a:ln>
                  <a:noFill/>
                </a:ln>
                <a:solidFill>
                  <a:schemeClr val="bg2">
                    <a:lumMod val="60000"/>
                    <a:lumOff val="40000"/>
                  </a:schemeClr>
                </a:solidFill>
                <a:effectLst/>
                <a:uLnTx/>
                <a:uFillTx/>
                <a:latin typeface="Helvetica"/>
                <a:cs typeface="Helvetica"/>
                <a:sym typeface="Helvetica"/>
              </a:rPr>
              <a:t> rules</a:t>
            </a:r>
          </a:p>
        </p:txBody>
      </p:sp>
      <p:sp>
        <p:nvSpPr>
          <p:cNvPr id="57" name="TextBox 56">
            <a:extLst>
              <a:ext uri="{FF2B5EF4-FFF2-40B4-BE49-F238E27FC236}">
                <a16:creationId xmlns:a16="http://schemas.microsoft.com/office/drawing/2014/main" id="{26BFB9C8-F431-44F6-9466-56D153F91F2C}"/>
              </a:ext>
            </a:extLst>
          </p:cNvPr>
          <p:cNvSpPr txBox="1"/>
          <p:nvPr/>
        </p:nvSpPr>
        <p:spPr>
          <a:xfrm>
            <a:off x="6811647" y="3752571"/>
            <a:ext cx="329747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a:defRPr/>
            </a:pPr>
            <a:r>
              <a:rPr kumimoji="0" lang="en-US" sz="900" b="0" i="0" u="none" strike="noStrike" kern="0" cap="none" spc="0" normalizeH="0" baseline="0" noProof="0" dirty="0">
                <a:ln>
                  <a:noFill/>
                </a:ln>
                <a:solidFill>
                  <a:schemeClr val="bg2">
                    <a:lumMod val="60000"/>
                    <a:lumOff val="40000"/>
                  </a:schemeClr>
                </a:solidFill>
                <a:effectLst/>
                <a:uLnTx/>
                <a:uFillTx/>
                <a:latin typeface="Helvetica"/>
                <a:cs typeface="Helvetica"/>
                <a:sym typeface="Helvetica"/>
              </a:rPr>
              <a:t>Decision Support </a:t>
            </a:r>
            <a:r>
              <a:rPr lang="en-US" sz="900" dirty="0">
                <a:solidFill>
                  <a:schemeClr val="bg2">
                    <a:lumMod val="60000"/>
                    <a:lumOff val="40000"/>
                  </a:schemeClr>
                </a:solidFill>
              </a:rPr>
              <a:t>System (Medical necessity &amp; Quality checks),</a:t>
            </a:r>
            <a:r>
              <a:rPr lang="fr-FR" sz="900" dirty="0">
                <a:solidFill>
                  <a:schemeClr val="bg2">
                    <a:lumMod val="60000"/>
                    <a:lumOff val="40000"/>
                  </a:schemeClr>
                </a:solidFill>
              </a:rPr>
              <a:t> coding tools</a:t>
            </a:r>
            <a:endParaRPr kumimoji="0" lang="en-US" sz="900" b="0" i="0" u="none" strike="noStrike" kern="0" cap="none" spc="0" normalizeH="0" baseline="0" noProof="0" dirty="0">
              <a:ln>
                <a:noFill/>
              </a:ln>
              <a:solidFill>
                <a:schemeClr val="bg2">
                  <a:lumMod val="60000"/>
                  <a:lumOff val="40000"/>
                </a:schemeClr>
              </a:solidFill>
              <a:effectLst/>
              <a:uLnTx/>
              <a:uFillTx/>
              <a:latin typeface="Helvetica"/>
              <a:cs typeface="Helvetica"/>
              <a:sym typeface="Helvetica"/>
            </a:endParaRPr>
          </a:p>
        </p:txBody>
      </p:sp>
      <p:sp>
        <p:nvSpPr>
          <p:cNvPr id="58" name="TextBox 57">
            <a:extLst>
              <a:ext uri="{FF2B5EF4-FFF2-40B4-BE49-F238E27FC236}">
                <a16:creationId xmlns:a16="http://schemas.microsoft.com/office/drawing/2014/main" id="{56D68838-5705-495E-94EE-A224F15B9A1D}"/>
              </a:ext>
            </a:extLst>
          </p:cNvPr>
          <p:cNvSpPr txBox="1"/>
          <p:nvPr/>
        </p:nvSpPr>
        <p:spPr>
          <a:xfrm>
            <a:off x="10492044" y="4238354"/>
            <a:ext cx="176609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bg2">
                    <a:lumMod val="60000"/>
                    <a:lumOff val="40000"/>
                  </a:schemeClr>
                </a:solidFill>
                <a:effectLst/>
                <a:uLnTx/>
                <a:uFillTx/>
                <a:latin typeface="Helvetica"/>
                <a:cs typeface="Helvetica"/>
                <a:sym typeface="Helvetica"/>
              </a:rPr>
              <a:t>Aberrant Tend Analysis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bg2">
                    <a:lumMod val="60000"/>
                    <a:lumOff val="40000"/>
                  </a:schemeClr>
                </a:solidFill>
                <a:effectLst/>
                <a:uLnTx/>
                <a:uFillTx/>
                <a:latin typeface="Helvetica"/>
                <a:cs typeface="Helvetica"/>
                <a:sym typeface="Helvetica"/>
              </a:rPr>
              <a:t>Mass Probability Distribution </a:t>
            </a:r>
          </a:p>
        </p:txBody>
      </p:sp>
      <p:sp>
        <p:nvSpPr>
          <p:cNvPr id="59" name="TextBox 58">
            <a:extLst>
              <a:ext uri="{FF2B5EF4-FFF2-40B4-BE49-F238E27FC236}">
                <a16:creationId xmlns:a16="http://schemas.microsoft.com/office/drawing/2014/main" id="{7BC4E3F0-B1ED-4063-BB6A-39AAD466BB7D}"/>
              </a:ext>
            </a:extLst>
          </p:cNvPr>
          <p:cNvSpPr txBox="1"/>
          <p:nvPr/>
        </p:nvSpPr>
        <p:spPr>
          <a:xfrm>
            <a:off x="10492044" y="4770817"/>
            <a:ext cx="1576171"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bg2">
                    <a:lumMod val="60000"/>
                    <a:lumOff val="40000"/>
                  </a:schemeClr>
                </a:solidFill>
                <a:effectLst/>
                <a:uLnTx/>
                <a:uFillTx/>
                <a:latin typeface="Helvetica"/>
                <a:cs typeface="Helvetica"/>
                <a:sym typeface="Helvetica"/>
              </a:rPr>
              <a:t>Clinical Quality Indicators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bg2">
                    <a:lumMod val="60000"/>
                    <a:lumOff val="40000"/>
                  </a:schemeClr>
                </a:solidFill>
                <a:effectLst/>
                <a:uLnTx/>
                <a:uFillTx/>
                <a:latin typeface="Helvetica"/>
                <a:cs typeface="Helvetica"/>
                <a:sym typeface="Helvetica"/>
              </a:rPr>
              <a:t>Gradation, Recognition</a:t>
            </a:r>
          </a:p>
        </p:txBody>
      </p:sp>
      <p:sp>
        <p:nvSpPr>
          <p:cNvPr id="69" name="TextBox 68">
            <a:extLst>
              <a:ext uri="{FF2B5EF4-FFF2-40B4-BE49-F238E27FC236}">
                <a16:creationId xmlns:a16="http://schemas.microsoft.com/office/drawing/2014/main" id="{B0F995F5-63AF-4901-9FB8-B3FCBEB03321}"/>
              </a:ext>
            </a:extLst>
          </p:cNvPr>
          <p:cNvSpPr txBox="1"/>
          <p:nvPr/>
        </p:nvSpPr>
        <p:spPr>
          <a:xfrm>
            <a:off x="10492044" y="5191607"/>
            <a:ext cx="1576171" cy="5078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bg2">
                    <a:lumMod val="60000"/>
                    <a:lumOff val="40000"/>
                  </a:schemeClr>
                </a:solidFill>
                <a:effectLst/>
                <a:uLnTx/>
                <a:uFillTx/>
                <a:latin typeface="Helvetica"/>
                <a:cs typeface="Helvetica"/>
                <a:sym typeface="Helvetica"/>
              </a:rPr>
              <a:t>Incorporate Best Practices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bg2">
                    <a:lumMod val="60000"/>
                    <a:lumOff val="40000"/>
                  </a:schemeClr>
                </a:solidFill>
                <a:effectLst/>
                <a:uLnTx/>
                <a:uFillTx/>
                <a:latin typeface="Helvetica"/>
                <a:cs typeface="Helvetica"/>
                <a:sym typeface="Helvetica"/>
              </a:rPr>
              <a:t>Intermediary Evaluation</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bg2">
                    <a:lumMod val="60000"/>
                    <a:lumOff val="40000"/>
                  </a:schemeClr>
                </a:solidFill>
                <a:effectLst/>
                <a:uLnTx/>
                <a:uFillTx/>
                <a:latin typeface="Helvetica"/>
                <a:cs typeface="Helvetica"/>
                <a:sym typeface="Helvetica"/>
              </a:rPr>
              <a:t>KPI Evolutions </a:t>
            </a:r>
          </a:p>
        </p:txBody>
      </p:sp>
      <p:sp>
        <p:nvSpPr>
          <p:cNvPr id="68" name="TextBox 67">
            <a:extLst>
              <a:ext uri="{FF2B5EF4-FFF2-40B4-BE49-F238E27FC236}">
                <a16:creationId xmlns:a16="http://schemas.microsoft.com/office/drawing/2014/main" id="{7D25EE2A-0387-4A98-95D6-4B2BD3182385}"/>
              </a:ext>
            </a:extLst>
          </p:cNvPr>
          <p:cNvSpPr txBox="1"/>
          <p:nvPr/>
        </p:nvSpPr>
        <p:spPr>
          <a:xfrm>
            <a:off x="317982" y="704972"/>
            <a:ext cx="2497479"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600" dirty="0">
                <a:solidFill>
                  <a:schemeClr val="bg2"/>
                </a:solidFill>
                <a:latin typeface="Arial" charset="0"/>
                <a:ea typeface="Arial" charset="0"/>
                <a:cs typeface="Arial" charset="0"/>
                <a:sym typeface="Helvetica Light"/>
              </a:rPr>
              <a:t>Examples, not exhaustive </a:t>
            </a:r>
            <a:endParaRPr kumimoji="0" lang="en-US" sz="1600" i="0" u="none" strike="noStrike" cap="none" spc="0" normalizeH="0" baseline="0" dirty="0">
              <a:ln>
                <a:noFill/>
              </a:ln>
              <a:solidFill>
                <a:schemeClr val="bg2"/>
              </a:solidFill>
              <a:effectLst/>
              <a:uFillTx/>
              <a:latin typeface="Arial" charset="0"/>
              <a:ea typeface="Arial" charset="0"/>
              <a:cs typeface="Arial" charset="0"/>
              <a:sym typeface="Helvetica Light"/>
            </a:endParaRPr>
          </a:p>
        </p:txBody>
      </p:sp>
      <p:sp>
        <p:nvSpPr>
          <p:cNvPr id="71" name="Oval 70">
            <a:extLst>
              <a:ext uri="{FF2B5EF4-FFF2-40B4-BE49-F238E27FC236}">
                <a16:creationId xmlns:a16="http://schemas.microsoft.com/office/drawing/2014/main" id="{2840AB97-1B0F-4CDC-9D12-B73AFD2FC6C1}"/>
              </a:ext>
            </a:extLst>
          </p:cNvPr>
          <p:cNvSpPr/>
          <p:nvPr/>
        </p:nvSpPr>
        <p:spPr>
          <a:xfrm>
            <a:off x="10217159" y="2741796"/>
            <a:ext cx="182880" cy="182880"/>
          </a:xfrm>
          <a:prstGeom prst="ellipse">
            <a:avLst/>
          </a:prstGeom>
          <a:solidFill>
            <a:schemeClr val="accent3">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3A42"/>
              </a:solidFill>
              <a:effectLst/>
              <a:uLnTx/>
              <a:uFillTx/>
              <a:latin typeface="Helvetica"/>
              <a:ea typeface="+mj-ea"/>
              <a:cs typeface="Helvetica"/>
              <a:sym typeface="Helvetica"/>
            </a:endParaRPr>
          </a:p>
        </p:txBody>
      </p:sp>
      <p:sp>
        <p:nvSpPr>
          <p:cNvPr id="73" name="Oval 72">
            <a:extLst>
              <a:ext uri="{FF2B5EF4-FFF2-40B4-BE49-F238E27FC236}">
                <a16:creationId xmlns:a16="http://schemas.microsoft.com/office/drawing/2014/main" id="{236D2947-D308-4B48-B0FA-1F17775608F2}"/>
              </a:ext>
            </a:extLst>
          </p:cNvPr>
          <p:cNvSpPr/>
          <p:nvPr/>
        </p:nvSpPr>
        <p:spPr>
          <a:xfrm>
            <a:off x="10217159" y="3199365"/>
            <a:ext cx="182880" cy="182880"/>
          </a:xfrm>
          <a:prstGeom prst="ellipse">
            <a:avLst/>
          </a:prstGeom>
          <a:solidFill>
            <a:schemeClr val="accent3">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3A42"/>
              </a:solidFill>
              <a:effectLst/>
              <a:uLnTx/>
              <a:uFillTx/>
              <a:latin typeface="Helvetica"/>
              <a:ea typeface="+mj-ea"/>
              <a:cs typeface="Helvetica"/>
              <a:sym typeface="Helvetica"/>
            </a:endParaRPr>
          </a:p>
        </p:txBody>
      </p:sp>
      <p:sp>
        <p:nvSpPr>
          <p:cNvPr id="74" name="Oval 73">
            <a:extLst>
              <a:ext uri="{FF2B5EF4-FFF2-40B4-BE49-F238E27FC236}">
                <a16:creationId xmlns:a16="http://schemas.microsoft.com/office/drawing/2014/main" id="{999C870C-CD74-4C3F-B196-90AFF9D3EE37}"/>
              </a:ext>
            </a:extLst>
          </p:cNvPr>
          <p:cNvSpPr/>
          <p:nvPr/>
        </p:nvSpPr>
        <p:spPr>
          <a:xfrm>
            <a:off x="10217159" y="3798240"/>
            <a:ext cx="182880" cy="182880"/>
          </a:xfrm>
          <a:prstGeom prst="ellipse">
            <a:avLst/>
          </a:prstGeom>
          <a:solidFill>
            <a:schemeClr val="accent3">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3A42"/>
              </a:solidFill>
              <a:effectLst/>
              <a:uLnTx/>
              <a:uFillTx/>
              <a:latin typeface="Helvetica"/>
              <a:ea typeface="+mj-ea"/>
              <a:cs typeface="Helvetica"/>
              <a:sym typeface="Helvetica"/>
            </a:endParaRPr>
          </a:p>
        </p:txBody>
      </p:sp>
      <p:sp>
        <p:nvSpPr>
          <p:cNvPr id="89" name="Oval 88">
            <a:extLst>
              <a:ext uri="{FF2B5EF4-FFF2-40B4-BE49-F238E27FC236}">
                <a16:creationId xmlns:a16="http://schemas.microsoft.com/office/drawing/2014/main" id="{88EDECC6-B3BB-4F12-9D0A-C766453F8D53}"/>
              </a:ext>
            </a:extLst>
          </p:cNvPr>
          <p:cNvSpPr/>
          <p:nvPr/>
        </p:nvSpPr>
        <p:spPr>
          <a:xfrm>
            <a:off x="10217159" y="4236958"/>
            <a:ext cx="182880" cy="182880"/>
          </a:xfrm>
          <a:prstGeom prst="ellipse">
            <a:avLst/>
          </a:prstGeom>
          <a:solidFill>
            <a:schemeClr val="accent3">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3A42"/>
              </a:solidFill>
              <a:effectLst/>
              <a:uLnTx/>
              <a:uFillTx/>
              <a:latin typeface="Helvetica"/>
              <a:ea typeface="+mj-ea"/>
              <a:cs typeface="Helvetica"/>
              <a:sym typeface="Helvetica"/>
            </a:endParaRPr>
          </a:p>
        </p:txBody>
      </p:sp>
      <p:sp>
        <p:nvSpPr>
          <p:cNvPr id="90" name="Oval 89">
            <a:extLst>
              <a:ext uri="{FF2B5EF4-FFF2-40B4-BE49-F238E27FC236}">
                <a16:creationId xmlns:a16="http://schemas.microsoft.com/office/drawing/2014/main" id="{D2E84098-8271-47AB-ACDB-258E8C23DC65}"/>
              </a:ext>
            </a:extLst>
          </p:cNvPr>
          <p:cNvSpPr/>
          <p:nvPr/>
        </p:nvSpPr>
        <p:spPr>
          <a:xfrm>
            <a:off x="10217159" y="4781791"/>
            <a:ext cx="182880" cy="182880"/>
          </a:xfrm>
          <a:prstGeom prst="ellipse">
            <a:avLst/>
          </a:prstGeom>
          <a:solidFill>
            <a:schemeClr val="accent3">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3A42"/>
              </a:solidFill>
              <a:effectLst/>
              <a:uLnTx/>
              <a:uFillTx/>
              <a:latin typeface="Helvetica"/>
              <a:ea typeface="+mj-ea"/>
              <a:cs typeface="Helvetica"/>
              <a:sym typeface="Helvetica"/>
            </a:endParaRPr>
          </a:p>
        </p:txBody>
      </p:sp>
      <p:sp>
        <p:nvSpPr>
          <p:cNvPr id="91" name="Oval 90">
            <a:extLst>
              <a:ext uri="{FF2B5EF4-FFF2-40B4-BE49-F238E27FC236}">
                <a16:creationId xmlns:a16="http://schemas.microsoft.com/office/drawing/2014/main" id="{F72A9611-0535-425A-A5DC-34274F416E4D}"/>
              </a:ext>
            </a:extLst>
          </p:cNvPr>
          <p:cNvSpPr/>
          <p:nvPr/>
        </p:nvSpPr>
        <p:spPr>
          <a:xfrm>
            <a:off x="10217159" y="5363379"/>
            <a:ext cx="182880" cy="182880"/>
          </a:xfrm>
          <a:prstGeom prst="ellipse">
            <a:avLst/>
          </a:prstGeom>
          <a:solidFill>
            <a:schemeClr val="accent3">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3A42"/>
              </a:solidFill>
              <a:effectLst/>
              <a:uLnTx/>
              <a:uFillTx/>
              <a:latin typeface="Helvetica"/>
              <a:ea typeface="+mj-ea"/>
              <a:cs typeface="Helvetica"/>
              <a:sym typeface="Helvetica"/>
            </a:endParaRPr>
          </a:p>
        </p:txBody>
      </p:sp>
      <p:sp>
        <p:nvSpPr>
          <p:cNvPr id="92" name="Oval 91">
            <a:extLst>
              <a:ext uri="{FF2B5EF4-FFF2-40B4-BE49-F238E27FC236}">
                <a16:creationId xmlns:a16="http://schemas.microsoft.com/office/drawing/2014/main" id="{887D64D2-37C0-4FA2-B814-0EF170088D9F}"/>
              </a:ext>
            </a:extLst>
          </p:cNvPr>
          <p:cNvSpPr/>
          <p:nvPr/>
        </p:nvSpPr>
        <p:spPr>
          <a:xfrm>
            <a:off x="5740725" y="6101267"/>
            <a:ext cx="182880" cy="182880"/>
          </a:xfrm>
          <a:prstGeom prst="ellipse">
            <a:avLst/>
          </a:prstGeom>
          <a:solidFill>
            <a:schemeClr val="accent4">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3A42"/>
              </a:solidFill>
              <a:effectLst/>
              <a:uLnTx/>
              <a:uFillTx/>
              <a:latin typeface="Helvetica"/>
              <a:ea typeface="+mj-ea"/>
              <a:cs typeface="Helvetica"/>
              <a:sym typeface="Helvetica"/>
            </a:endParaRPr>
          </a:p>
        </p:txBody>
      </p:sp>
      <p:sp>
        <p:nvSpPr>
          <p:cNvPr id="93" name="TextBox 92">
            <a:extLst>
              <a:ext uri="{FF2B5EF4-FFF2-40B4-BE49-F238E27FC236}">
                <a16:creationId xmlns:a16="http://schemas.microsoft.com/office/drawing/2014/main" id="{A4029C57-4741-4D22-B052-7F0D9E90A64B}"/>
              </a:ext>
            </a:extLst>
          </p:cNvPr>
          <p:cNvSpPr txBox="1"/>
          <p:nvPr/>
        </p:nvSpPr>
        <p:spPr>
          <a:xfrm>
            <a:off x="5943015" y="6045815"/>
            <a:ext cx="1190815" cy="261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B3A42"/>
                </a:solidFill>
                <a:effectLst/>
                <a:uLnTx/>
                <a:uFillTx/>
                <a:latin typeface="Helvetica"/>
                <a:ea typeface="+mj-ea"/>
                <a:cs typeface="Helvetica"/>
                <a:sym typeface="Helvetica"/>
              </a:rPr>
              <a:t>Predictive</a:t>
            </a:r>
          </a:p>
        </p:txBody>
      </p:sp>
      <p:sp>
        <p:nvSpPr>
          <p:cNvPr id="99" name="Oval 98">
            <a:extLst>
              <a:ext uri="{FF2B5EF4-FFF2-40B4-BE49-F238E27FC236}">
                <a16:creationId xmlns:a16="http://schemas.microsoft.com/office/drawing/2014/main" id="{EB5622C7-C32C-4E0A-8E59-9CFE7B894310}"/>
              </a:ext>
            </a:extLst>
          </p:cNvPr>
          <p:cNvSpPr/>
          <p:nvPr/>
        </p:nvSpPr>
        <p:spPr>
          <a:xfrm>
            <a:off x="6531518" y="3911855"/>
            <a:ext cx="182880" cy="182880"/>
          </a:xfrm>
          <a:prstGeom prst="ellipse">
            <a:avLst/>
          </a:prstGeom>
          <a:solidFill>
            <a:schemeClr val="accent4">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3A42"/>
              </a:solidFill>
              <a:effectLst/>
              <a:uLnTx/>
              <a:uFillTx/>
              <a:latin typeface="Helvetica"/>
              <a:ea typeface="+mj-ea"/>
              <a:cs typeface="Helvetica"/>
              <a:sym typeface="Helvetica"/>
            </a:endParaRPr>
          </a:p>
        </p:txBody>
      </p:sp>
      <p:sp>
        <p:nvSpPr>
          <p:cNvPr id="101" name="Oval 100">
            <a:extLst>
              <a:ext uri="{FF2B5EF4-FFF2-40B4-BE49-F238E27FC236}">
                <a16:creationId xmlns:a16="http://schemas.microsoft.com/office/drawing/2014/main" id="{825E5D3C-4BAB-46C6-BEBB-533F4ED6A97E}"/>
              </a:ext>
            </a:extLst>
          </p:cNvPr>
          <p:cNvSpPr/>
          <p:nvPr/>
        </p:nvSpPr>
        <p:spPr>
          <a:xfrm>
            <a:off x="10217159" y="4446794"/>
            <a:ext cx="182880" cy="182880"/>
          </a:xfrm>
          <a:prstGeom prst="ellipse">
            <a:avLst/>
          </a:prstGeom>
          <a:solidFill>
            <a:schemeClr val="accent4">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3A42"/>
              </a:solidFill>
              <a:effectLst/>
              <a:uLnTx/>
              <a:uFillTx/>
              <a:latin typeface="Helvetica"/>
              <a:ea typeface="+mj-ea"/>
              <a:cs typeface="Helvetica"/>
              <a:sym typeface="Helvetica"/>
            </a:endParaRPr>
          </a:p>
        </p:txBody>
      </p:sp>
      <p:sp>
        <p:nvSpPr>
          <p:cNvPr id="102" name="Oval 101">
            <a:extLst>
              <a:ext uri="{FF2B5EF4-FFF2-40B4-BE49-F238E27FC236}">
                <a16:creationId xmlns:a16="http://schemas.microsoft.com/office/drawing/2014/main" id="{F9E1B289-94C6-4979-A130-3CEF61585A63}"/>
              </a:ext>
            </a:extLst>
          </p:cNvPr>
          <p:cNvSpPr/>
          <p:nvPr/>
        </p:nvSpPr>
        <p:spPr>
          <a:xfrm>
            <a:off x="10217159" y="4987944"/>
            <a:ext cx="182880" cy="182880"/>
          </a:xfrm>
          <a:prstGeom prst="ellipse">
            <a:avLst/>
          </a:prstGeom>
          <a:solidFill>
            <a:schemeClr val="accent4">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3A42"/>
              </a:solidFill>
              <a:effectLst/>
              <a:uLnTx/>
              <a:uFillTx/>
              <a:latin typeface="Helvetica"/>
              <a:ea typeface="+mj-ea"/>
              <a:cs typeface="Helvetica"/>
              <a:sym typeface="Helvetica"/>
            </a:endParaRPr>
          </a:p>
        </p:txBody>
      </p:sp>
      <p:sp>
        <p:nvSpPr>
          <p:cNvPr id="103" name="Oval 102">
            <a:extLst>
              <a:ext uri="{FF2B5EF4-FFF2-40B4-BE49-F238E27FC236}">
                <a16:creationId xmlns:a16="http://schemas.microsoft.com/office/drawing/2014/main" id="{1AA6FEB6-54A8-42B8-B80F-B0D3458A3433}"/>
              </a:ext>
            </a:extLst>
          </p:cNvPr>
          <p:cNvSpPr/>
          <p:nvPr/>
        </p:nvSpPr>
        <p:spPr>
          <a:xfrm>
            <a:off x="10217159" y="3398773"/>
            <a:ext cx="182880" cy="182880"/>
          </a:xfrm>
          <a:prstGeom prst="ellipse">
            <a:avLst/>
          </a:prstGeom>
          <a:solidFill>
            <a:schemeClr val="accent4">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3A42"/>
              </a:solidFill>
              <a:effectLst/>
              <a:uLnTx/>
              <a:uFillTx/>
              <a:latin typeface="Helvetica"/>
              <a:ea typeface="+mj-ea"/>
              <a:cs typeface="Helvetica"/>
              <a:sym typeface="Helvetica"/>
            </a:endParaRPr>
          </a:p>
        </p:txBody>
      </p:sp>
      <p:sp>
        <p:nvSpPr>
          <p:cNvPr id="106" name="Oval 105">
            <a:extLst>
              <a:ext uri="{FF2B5EF4-FFF2-40B4-BE49-F238E27FC236}">
                <a16:creationId xmlns:a16="http://schemas.microsoft.com/office/drawing/2014/main" id="{414B25FE-8352-49CB-9A75-D4F199A1F4B8}"/>
              </a:ext>
            </a:extLst>
          </p:cNvPr>
          <p:cNvSpPr/>
          <p:nvPr/>
        </p:nvSpPr>
        <p:spPr>
          <a:xfrm>
            <a:off x="6531518" y="3284940"/>
            <a:ext cx="182880" cy="182880"/>
          </a:xfrm>
          <a:prstGeom prst="ellipse">
            <a:avLst/>
          </a:prstGeom>
          <a:solidFill>
            <a:schemeClr val="accent1">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3A42"/>
              </a:solidFill>
              <a:effectLst/>
              <a:uLnTx/>
              <a:uFillTx/>
              <a:latin typeface="Helvetica"/>
              <a:ea typeface="+mj-ea"/>
              <a:cs typeface="Helvetica"/>
              <a:sym typeface="Helvetica"/>
            </a:endParaRPr>
          </a:p>
        </p:txBody>
      </p:sp>
      <p:sp>
        <p:nvSpPr>
          <p:cNvPr id="108" name="Oval 107">
            <a:extLst>
              <a:ext uri="{FF2B5EF4-FFF2-40B4-BE49-F238E27FC236}">
                <a16:creationId xmlns:a16="http://schemas.microsoft.com/office/drawing/2014/main" id="{148CF7CD-299D-4AC8-92C3-64788530BEEE}"/>
              </a:ext>
            </a:extLst>
          </p:cNvPr>
          <p:cNvSpPr/>
          <p:nvPr/>
        </p:nvSpPr>
        <p:spPr>
          <a:xfrm>
            <a:off x="6531518" y="3683529"/>
            <a:ext cx="182880" cy="182880"/>
          </a:xfrm>
          <a:prstGeom prst="ellipse">
            <a:avLst/>
          </a:prstGeom>
          <a:solidFill>
            <a:schemeClr val="accent1">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3A42"/>
              </a:solidFill>
              <a:effectLst/>
              <a:uLnTx/>
              <a:uFillTx/>
              <a:latin typeface="Helvetica"/>
              <a:ea typeface="+mj-ea"/>
              <a:cs typeface="Helvetica"/>
              <a:sym typeface="Helvetica"/>
            </a:endParaRPr>
          </a:p>
        </p:txBody>
      </p:sp>
      <p:sp>
        <p:nvSpPr>
          <p:cNvPr id="109" name="Oval 108">
            <a:extLst>
              <a:ext uri="{FF2B5EF4-FFF2-40B4-BE49-F238E27FC236}">
                <a16:creationId xmlns:a16="http://schemas.microsoft.com/office/drawing/2014/main" id="{C61EECF3-17F7-4BF5-A559-0C328A0949F0}"/>
              </a:ext>
            </a:extLst>
          </p:cNvPr>
          <p:cNvSpPr/>
          <p:nvPr/>
        </p:nvSpPr>
        <p:spPr>
          <a:xfrm>
            <a:off x="6531518" y="4455786"/>
            <a:ext cx="182880" cy="182880"/>
          </a:xfrm>
          <a:prstGeom prst="ellipse">
            <a:avLst/>
          </a:prstGeom>
          <a:solidFill>
            <a:schemeClr val="accent4">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3A42"/>
              </a:solidFill>
              <a:effectLst/>
              <a:uLnTx/>
              <a:uFillTx/>
              <a:latin typeface="Helvetica"/>
              <a:ea typeface="+mj-ea"/>
              <a:cs typeface="Helvetica"/>
              <a:sym typeface="Helvetica"/>
            </a:endParaRPr>
          </a:p>
        </p:txBody>
      </p:sp>
      <p:sp>
        <p:nvSpPr>
          <p:cNvPr id="110" name="Oval 109">
            <a:extLst>
              <a:ext uri="{FF2B5EF4-FFF2-40B4-BE49-F238E27FC236}">
                <a16:creationId xmlns:a16="http://schemas.microsoft.com/office/drawing/2014/main" id="{38418459-994E-474E-953A-ABAFF0F753AD}"/>
              </a:ext>
            </a:extLst>
          </p:cNvPr>
          <p:cNvSpPr/>
          <p:nvPr/>
        </p:nvSpPr>
        <p:spPr>
          <a:xfrm>
            <a:off x="6531518" y="4227460"/>
            <a:ext cx="182880" cy="182880"/>
          </a:xfrm>
          <a:prstGeom prst="ellipse">
            <a:avLst/>
          </a:prstGeom>
          <a:solidFill>
            <a:schemeClr val="accent1">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3A42"/>
              </a:solidFill>
              <a:effectLst/>
              <a:uLnTx/>
              <a:uFillTx/>
              <a:latin typeface="Helvetica"/>
              <a:ea typeface="+mj-ea"/>
              <a:cs typeface="Helvetica"/>
              <a:sym typeface="Helvetica"/>
            </a:endParaRPr>
          </a:p>
        </p:txBody>
      </p:sp>
      <p:sp>
        <p:nvSpPr>
          <p:cNvPr id="111" name="Oval 110">
            <a:extLst>
              <a:ext uri="{FF2B5EF4-FFF2-40B4-BE49-F238E27FC236}">
                <a16:creationId xmlns:a16="http://schemas.microsoft.com/office/drawing/2014/main" id="{E6F4AA66-BF09-4E8D-BDB3-085BB5242BAD}"/>
              </a:ext>
            </a:extLst>
          </p:cNvPr>
          <p:cNvSpPr/>
          <p:nvPr/>
        </p:nvSpPr>
        <p:spPr>
          <a:xfrm>
            <a:off x="6531518" y="4988355"/>
            <a:ext cx="182880" cy="182880"/>
          </a:xfrm>
          <a:prstGeom prst="ellipse">
            <a:avLst/>
          </a:prstGeom>
          <a:solidFill>
            <a:schemeClr val="accent4">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3A42"/>
              </a:solidFill>
              <a:effectLst/>
              <a:uLnTx/>
              <a:uFillTx/>
              <a:latin typeface="Helvetica"/>
              <a:ea typeface="+mj-ea"/>
              <a:cs typeface="Helvetica"/>
              <a:sym typeface="Helvetica"/>
            </a:endParaRPr>
          </a:p>
        </p:txBody>
      </p:sp>
      <p:sp>
        <p:nvSpPr>
          <p:cNvPr id="112" name="Oval 111">
            <a:extLst>
              <a:ext uri="{FF2B5EF4-FFF2-40B4-BE49-F238E27FC236}">
                <a16:creationId xmlns:a16="http://schemas.microsoft.com/office/drawing/2014/main" id="{DF1656B8-DA62-4431-9D42-D100880D3538}"/>
              </a:ext>
            </a:extLst>
          </p:cNvPr>
          <p:cNvSpPr/>
          <p:nvPr/>
        </p:nvSpPr>
        <p:spPr>
          <a:xfrm>
            <a:off x="6531518" y="4760029"/>
            <a:ext cx="182880" cy="182880"/>
          </a:xfrm>
          <a:prstGeom prst="ellipse">
            <a:avLst/>
          </a:prstGeom>
          <a:solidFill>
            <a:schemeClr val="accent1">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3A42"/>
              </a:solidFill>
              <a:effectLst/>
              <a:uLnTx/>
              <a:uFillTx/>
              <a:latin typeface="Helvetica"/>
              <a:ea typeface="+mj-ea"/>
              <a:cs typeface="Helvetica"/>
              <a:sym typeface="Helvetica"/>
            </a:endParaRPr>
          </a:p>
        </p:txBody>
      </p:sp>
      <p:sp>
        <p:nvSpPr>
          <p:cNvPr id="114" name="Oval 113">
            <a:extLst>
              <a:ext uri="{FF2B5EF4-FFF2-40B4-BE49-F238E27FC236}">
                <a16:creationId xmlns:a16="http://schemas.microsoft.com/office/drawing/2014/main" id="{B72F2389-7339-46C0-B0FF-F2361A593DA3}"/>
              </a:ext>
            </a:extLst>
          </p:cNvPr>
          <p:cNvSpPr/>
          <p:nvPr/>
        </p:nvSpPr>
        <p:spPr>
          <a:xfrm>
            <a:off x="6531518" y="5378270"/>
            <a:ext cx="182880" cy="182880"/>
          </a:xfrm>
          <a:prstGeom prst="ellipse">
            <a:avLst/>
          </a:prstGeom>
          <a:solidFill>
            <a:schemeClr val="accent4">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3A42"/>
              </a:solidFill>
              <a:effectLst/>
              <a:uLnTx/>
              <a:uFillTx/>
              <a:latin typeface="Helvetica"/>
              <a:ea typeface="+mj-ea"/>
              <a:cs typeface="Helvetica"/>
              <a:sym typeface="Helvetica"/>
            </a:endParaRPr>
          </a:p>
        </p:txBody>
      </p:sp>
      <p:sp>
        <p:nvSpPr>
          <p:cNvPr id="116" name="Oval 115">
            <a:extLst>
              <a:ext uri="{FF2B5EF4-FFF2-40B4-BE49-F238E27FC236}">
                <a16:creationId xmlns:a16="http://schemas.microsoft.com/office/drawing/2014/main" id="{2C2E6462-CAF2-4E03-9038-216DC36114A2}"/>
              </a:ext>
            </a:extLst>
          </p:cNvPr>
          <p:cNvSpPr/>
          <p:nvPr/>
        </p:nvSpPr>
        <p:spPr>
          <a:xfrm>
            <a:off x="4445454" y="2667061"/>
            <a:ext cx="182880" cy="182880"/>
          </a:xfrm>
          <a:prstGeom prst="ellipse">
            <a:avLst/>
          </a:prstGeom>
          <a:solidFill>
            <a:schemeClr val="accent1">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3A42"/>
              </a:solidFill>
              <a:effectLst/>
              <a:uLnTx/>
              <a:uFillTx/>
              <a:latin typeface="Helvetica"/>
              <a:ea typeface="+mj-ea"/>
              <a:cs typeface="Helvetica"/>
              <a:sym typeface="Helvetica"/>
            </a:endParaRPr>
          </a:p>
        </p:txBody>
      </p:sp>
      <p:sp>
        <p:nvSpPr>
          <p:cNvPr id="117" name="Oval 116">
            <a:extLst>
              <a:ext uri="{FF2B5EF4-FFF2-40B4-BE49-F238E27FC236}">
                <a16:creationId xmlns:a16="http://schemas.microsoft.com/office/drawing/2014/main" id="{4F92AFD1-4035-4A16-9331-EBF694AE625B}"/>
              </a:ext>
            </a:extLst>
          </p:cNvPr>
          <p:cNvSpPr/>
          <p:nvPr/>
        </p:nvSpPr>
        <p:spPr>
          <a:xfrm>
            <a:off x="4445454" y="3190321"/>
            <a:ext cx="182880" cy="182880"/>
          </a:xfrm>
          <a:prstGeom prst="ellipse">
            <a:avLst/>
          </a:prstGeom>
          <a:solidFill>
            <a:schemeClr val="accent1">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3A42"/>
              </a:solidFill>
              <a:effectLst/>
              <a:uLnTx/>
              <a:uFillTx/>
              <a:latin typeface="Helvetica"/>
              <a:ea typeface="+mj-ea"/>
              <a:cs typeface="Helvetica"/>
              <a:sym typeface="Helvetica"/>
            </a:endParaRPr>
          </a:p>
        </p:txBody>
      </p:sp>
      <p:sp>
        <p:nvSpPr>
          <p:cNvPr id="122" name="Oval 121">
            <a:extLst>
              <a:ext uri="{FF2B5EF4-FFF2-40B4-BE49-F238E27FC236}">
                <a16:creationId xmlns:a16="http://schemas.microsoft.com/office/drawing/2014/main" id="{1CEB515B-168D-46D2-8488-54764B45AF1B}"/>
              </a:ext>
            </a:extLst>
          </p:cNvPr>
          <p:cNvSpPr/>
          <p:nvPr/>
        </p:nvSpPr>
        <p:spPr>
          <a:xfrm>
            <a:off x="2625484" y="5378270"/>
            <a:ext cx="182880" cy="182880"/>
          </a:xfrm>
          <a:prstGeom prst="ellipse">
            <a:avLst/>
          </a:prstGeom>
          <a:solidFill>
            <a:schemeClr val="accent3">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3A42"/>
              </a:solidFill>
              <a:effectLst/>
              <a:uLnTx/>
              <a:uFillTx/>
              <a:latin typeface="Helvetica"/>
              <a:ea typeface="+mj-ea"/>
              <a:cs typeface="Helvetica"/>
              <a:sym typeface="Helvetica"/>
            </a:endParaRPr>
          </a:p>
        </p:txBody>
      </p:sp>
      <p:sp>
        <p:nvSpPr>
          <p:cNvPr id="124" name="Oval 123">
            <a:extLst>
              <a:ext uri="{FF2B5EF4-FFF2-40B4-BE49-F238E27FC236}">
                <a16:creationId xmlns:a16="http://schemas.microsoft.com/office/drawing/2014/main" id="{A5AE3D58-3376-4938-96FD-D2729A47BDB6}"/>
              </a:ext>
            </a:extLst>
          </p:cNvPr>
          <p:cNvSpPr/>
          <p:nvPr/>
        </p:nvSpPr>
        <p:spPr>
          <a:xfrm>
            <a:off x="2625484" y="4290714"/>
            <a:ext cx="182880" cy="182880"/>
          </a:xfrm>
          <a:prstGeom prst="ellipse">
            <a:avLst/>
          </a:prstGeom>
          <a:solidFill>
            <a:schemeClr val="accent3">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3A42"/>
              </a:solidFill>
              <a:effectLst/>
              <a:uLnTx/>
              <a:uFillTx/>
              <a:latin typeface="Helvetica"/>
              <a:ea typeface="+mj-ea"/>
              <a:cs typeface="Helvetica"/>
              <a:sym typeface="Helvetica"/>
            </a:endParaRPr>
          </a:p>
        </p:txBody>
      </p:sp>
      <p:sp>
        <p:nvSpPr>
          <p:cNvPr id="125" name="TextBox 124">
            <a:extLst>
              <a:ext uri="{FF2B5EF4-FFF2-40B4-BE49-F238E27FC236}">
                <a16:creationId xmlns:a16="http://schemas.microsoft.com/office/drawing/2014/main" id="{991E0D74-9C96-42C4-90C1-900512A588E1}"/>
              </a:ext>
            </a:extLst>
          </p:cNvPr>
          <p:cNvSpPr txBox="1"/>
          <p:nvPr/>
        </p:nvSpPr>
        <p:spPr>
          <a:xfrm>
            <a:off x="2869701" y="5256712"/>
            <a:ext cx="1576171"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bg2">
                    <a:lumMod val="60000"/>
                    <a:lumOff val="40000"/>
                  </a:schemeClr>
                </a:solidFill>
                <a:effectLst/>
                <a:uLnTx/>
                <a:uFillTx/>
                <a:latin typeface="Helvetica"/>
                <a:cs typeface="Helvetica"/>
                <a:sym typeface="Helvetica"/>
              </a:rPr>
              <a:t>Registration Audits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bg2">
                    <a:lumMod val="60000"/>
                    <a:lumOff val="40000"/>
                  </a:schemeClr>
                </a:solidFill>
                <a:effectLst/>
                <a:uLnTx/>
                <a:uFillTx/>
                <a:latin typeface="Helvetica"/>
                <a:cs typeface="Helvetica"/>
                <a:sym typeface="Helvetica"/>
              </a:rPr>
              <a:t>KPI Evolutions </a:t>
            </a:r>
          </a:p>
        </p:txBody>
      </p:sp>
      <p:sp>
        <p:nvSpPr>
          <p:cNvPr id="126" name="TextBox 125">
            <a:extLst>
              <a:ext uri="{FF2B5EF4-FFF2-40B4-BE49-F238E27FC236}">
                <a16:creationId xmlns:a16="http://schemas.microsoft.com/office/drawing/2014/main" id="{A01DD0C0-9A7E-4EBE-9883-FBC47E8D0502}"/>
              </a:ext>
            </a:extLst>
          </p:cNvPr>
          <p:cNvSpPr txBox="1"/>
          <p:nvPr/>
        </p:nvSpPr>
        <p:spPr>
          <a:xfrm>
            <a:off x="2869701" y="4219955"/>
            <a:ext cx="1576171"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bg2">
                    <a:lumMod val="60000"/>
                    <a:lumOff val="40000"/>
                  </a:schemeClr>
                </a:solidFill>
                <a:effectLst/>
                <a:uLnTx/>
                <a:uFillTx/>
                <a:latin typeface="Helvetica"/>
                <a:cs typeface="Helvetica"/>
                <a:sym typeface="Helvetica"/>
              </a:rPr>
              <a:t>Payment Audits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bg2">
                    <a:lumMod val="60000"/>
                    <a:lumOff val="40000"/>
                  </a:schemeClr>
                </a:solidFill>
                <a:effectLst/>
                <a:uLnTx/>
                <a:uFillTx/>
                <a:latin typeface="Helvetica"/>
                <a:cs typeface="Helvetica"/>
                <a:sym typeface="Helvetica"/>
              </a:rPr>
              <a:t>Reconciliation checks</a:t>
            </a:r>
          </a:p>
        </p:txBody>
      </p:sp>
      <p:sp>
        <p:nvSpPr>
          <p:cNvPr id="128" name="Oval 127">
            <a:extLst>
              <a:ext uri="{FF2B5EF4-FFF2-40B4-BE49-F238E27FC236}">
                <a16:creationId xmlns:a16="http://schemas.microsoft.com/office/drawing/2014/main" id="{66D5C8AB-3E3C-46CC-94F4-85F5DF178B38}"/>
              </a:ext>
            </a:extLst>
          </p:cNvPr>
          <p:cNvSpPr/>
          <p:nvPr/>
        </p:nvSpPr>
        <p:spPr>
          <a:xfrm>
            <a:off x="4455010" y="2895295"/>
            <a:ext cx="182880" cy="182880"/>
          </a:xfrm>
          <a:prstGeom prst="ellipse">
            <a:avLst/>
          </a:prstGeom>
          <a:solidFill>
            <a:schemeClr val="accent3">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3A42"/>
              </a:solidFill>
              <a:effectLst/>
              <a:uLnTx/>
              <a:uFillTx/>
              <a:latin typeface="Helvetica"/>
              <a:ea typeface="+mj-ea"/>
              <a:cs typeface="Helvetica"/>
              <a:sym typeface="Helvetica"/>
            </a:endParaRPr>
          </a:p>
        </p:txBody>
      </p:sp>
      <p:sp>
        <p:nvSpPr>
          <p:cNvPr id="129" name="Oval 128">
            <a:extLst>
              <a:ext uri="{FF2B5EF4-FFF2-40B4-BE49-F238E27FC236}">
                <a16:creationId xmlns:a16="http://schemas.microsoft.com/office/drawing/2014/main" id="{CF169643-9426-4379-892F-4EADA584F927}"/>
              </a:ext>
            </a:extLst>
          </p:cNvPr>
          <p:cNvSpPr/>
          <p:nvPr/>
        </p:nvSpPr>
        <p:spPr>
          <a:xfrm>
            <a:off x="4455010" y="3418725"/>
            <a:ext cx="182880" cy="182880"/>
          </a:xfrm>
          <a:prstGeom prst="ellipse">
            <a:avLst/>
          </a:prstGeom>
          <a:solidFill>
            <a:schemeClr val="accent3">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3A42"/>
              </a:solidFill>
              <a:effectLst/>
              <a:uLnTx/>
              <a:uFillTx/>
              <a:latin typeface="Helvetica"/>
              <a:ea typeface="+mj-ea"/>
              <a:cs typeface="Helvetica"/>
              <a:sym typeface="Helvetica"/>
            </a:endParaRPr>
          </a:p>
        </p:txBody>
      </p:sp>
      <p:sp>
        <p:nvSpPr>
          <p:cNvPr id="131" name="TextBox 130">
            <a:extLst>
              <a:ext uri="{FF2B5EF4-FFF2-40B4-BE49-F238E27FC236}">
                <a16:creationId xmlns:a16="http://schemas.microsoft.com/office/drawing/2014/main" id="{43C54D3D-56D5-4D12-91F1-FA0BE53C8681}"/>
              </a:ext>
            </a:extLst>
          </p:cNvPr>
          <p:cNvSpPr txBox="1"/>
          <p:nvPr/>
        </p:nvSpPr>
        <p:spPr>
          <a:xfrm>
            <a:off x="6811647" y="3258996"/>
            <a:ext cx="3041805" cy="2308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bg2">
                    <a:lumMod val="60000"/>
                    <a:lumOff val="40000"/>
                  </a:schemeClr>
                </a:solidFill>
                <a:effectLst/>
                <a:uLnTx/>
                <a:uFillTx/>
                <a:latin typeface="Helvetica"/>
                <a:cs typeface="Helvetica"/>
                <a:sym typeface="Helvetica"/>
              </a:rPr>
              <a:t>Benefits, Medical Necessity</a:t>
            </a:r>
            <a:r>
              <a:rPr lang="en-US" sz="900" dirty="0">
                <a:solidFill>
                  <a:schemeClr val="bg2">
                    <a:lumMod val="60000"/>
                    <a:lumOff val="40000"/>
                  </a:schemeClr>
                </a:solidFill>
                <a:latin typeface="Helvetica"/>
                <a:cs typeface="Helvetica"/>
              </a:rPr>
              <a:t> </a:t>
            </a:r>
            <a:r>
              <a:rPr kumimoji="0" lang="en-US" sz="900" b="0" i="0" u="none" strike="noStrike" kern="0" cap="none" spc="0" normalizeH="0" baseline="0" noProof="0" dirty="0">
                <a:ln>
                  <a:noFill/>
                </a:ln>
                <a:solidFill>
                  <a:schemeClr val="bg2">
                    <a:lumMod val="60000"/>
                    <a:lumOff val="40000"/>
                  </a:schemeClr>
                </a:solidFill>
                <a:effectLst/>
                <a:uLnTx/>
                <a:uFillTx/>
                <a:latin typeface="Helvetica"/>
                <a:cs typeface="Helvetica"/>
                <a:sym typeface="Helvetica"/>
              </a:rPr>
              <a:t>checks</a:t>
            </a:r>
          </a:p>
        </p:txBody>
      </p:sp>
      <p:sp>
        <p:nvSpPr>
          <p:cNvPr id="132" name="TextBox 131">
            <a:extLst>
              <a:ext uri="{FF2B5EF4-FFF2-40B4-BE49-F238E27FC236}">
                <a16:creationId xmlns:a16="http://schemas.microsoft.com/office/drawing/2014/main" id="{FDE1B538-3A00-444F-9606-5B992723FACD}"/>
              </a:ext>
            </a:extLst>
          </p:cNvPr>
          <p:cNvSpPr txBox="1"/>
          <p:nvPr/>
        </p:nvSpPr>
        <p:spPr>
          <a:xfrm>
            <a:off x="10465131" y="3753358"/>
            <a:ext cx="1445378" cy="2308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bg2">
                    <a:lumMod val="60000"/>
                    <a:lumOff val="40000"/>
                  </a:schemeClr>
                </a:solidFill>
                <a:effectLst/>
                <a:uLnTx/>
                <a:uFillTx/>
                <a:latin typeface="Helvetica"/>
                <a:cs typeface="Helvetica"/>
                <a:sym typeface="Helvetica"/>
              </a:rPr>
              <a:t>Audit PreAuth</a:t>
            </a:r>
          </a:p>
        </p:txBody>
      </p:sp>
      <p:sp>
        <p:nvSpPr>
          <p:cNvPr id="133" name="TextBox 132">
            <a:extLst>
              <a:ext uri="{FF2B5EF4-FFF2-40B4-BE49-F238E27FC236}">
                <a16:creationId xmlns:a16="http://schemas.microsoft.com/office/drawing/2014/main" id="{1F148246-BEC5-4C6D-AB87-BE097020BFB4}"/>
              </a:ext>
            </a:extLst>
          </p:cNvPr>
          <p:cNvSpPr txBox="1"/>
          <p:nvPr/>
        </p:nvSpPr>
        <p:spPr>
          <a:xfrm>
            <a:off x="6788526" y="4294122"/>
            <a:ext cx="3297470" cy="2308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schemeClr val="bg2">
                    <a:lumMod val="60000"/>
                    <a:lumOff val="40000"/>
                  </a:schemeClr>
                </a:solidFill>
                <a:effectLst/>
                <a:uLnTx/>
                <a:uFillTx/>
                <a:latin typeface="Helvetica"/>
                <a:cs typeface="Helvetica"/>
                <a:sym typeface="Helvetica"/>
              </a:rPr>
              <a:t>Transaction management engine, patient engagement</a:t>
            </a:r>
          </a:p>
        </p:txBody>
      </p:sp>
      <p:sp>
        <p:nvSpPr>
          <p:cNvPr id="134" name="TextBox 133">
            <a:extLst>
              <a:ext uri="{FF2B5EF4-FFF2-40B4-BE49-F238E27FC236}">
                <a16:creationId xmlns:a16="http://schemas.microsoft.com/office/drawing/2014/main" id="{8A4106CA-F71D-4969-89E8-580574ED8BFF}"/>
              </a:ext>
            </a:extLst>
          </p:cNvPr>
          <p:cNvSpPr txBox="1"/>
          <p:nvPr/>
        </p:nvSpPr>
        <p:spPr>
          <a:xfrm>
            <a:off x="6788526" y="4834125"/>
            <a:ext cx="1576171" cy="2308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bg2">
                    <a:lumMod val="60000"/>
                    <a:lumOff val="40000"/>
                  </a:schemeClr>
                </a:solidFill>
                <a:effectLst/>
                <a:uLnTx/>
                <a:uFillTx/>
                <a:latin typeface="Helvetica"/>
                <a:cs typeface="Helvetica"/>
                <a:sym typeface="Helvetica"/>
              </a:rPr>
              <a:t>Gradation/ Quality rating</a:t>
            </a:r>
          </a:p>
        </p:txBody>
      </p:sp>
      <p:sp>
        <p:nvSpPr>
          <p:cNvPr id="135" name="TextBox 134">
            <a:extLst>
              <a:ext uri="{FF2B5EF4-FFF2-40B4-BE49-F238E27FC236}">
                <a16:creationId xmlns:a16="http://schemas.microsoft.com/office/drawing/2014/main" id="{29EBE179-E44C-4283-8A24-F1695C2A3336}"/>
              </a:ext>
            </a:extLst>
          </p:cNvPr>
          <p:cNvSpPr txBox="1"/>
          <p:nvPr/>
        </p:nvSpPr>
        <p:spPr>
          <a:xfrm>
            <a:off x="10430658" y="2695875"/>
            <a:ext cx="1463135" cy="2308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bg2">
                    <a:lumMod val="60000"/>
                    <a:lumOff val="40000"/>
                  </a:schemeClr>
                </a:solidFill>
                <a:effectLst/>
                <a:uLnTx/>
                <a:uFillTx/>
                <a:latin typeface="Helvetica"/>
                <a:cs typeface="Helvetica"/>
                <a:sym typeface="Helvetica"/>
              </a:rPr>
              <a:t>Cluster, Network Analysis</a:t>
            </a:r>
          </a:p>
        </p:txBody>
      </p:sp>
      <p:sp>
        <p:nvSpPr>
          <p:cNvPr id="136" name="TextBox 135">
            <a:extLst>
              <a:ext uri="{FF2B5EF4-FFF2-40B4-BE49-F238E27FC236}">
                <a16:creationId xmlns:a16="http://schemas.microsoft.com/office/drawing/2014/main" id="{742D0A10-F6E3-4CD3-AB08-FF3F0B181210}"/>
              </a:ext>
            </a:extLst>
          </p:cNvPr>
          <p:cNvSpPr txBox="1"/>
          <p:nvPr/>
        </p:nvSpPr>
        <p:spPr>
          <a:xfrm>
            <a:off x="10469110" y="3192196"/>
            <a:ext cx="148163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bg2">
                    <a:lumMod val="60000"/>
                    <a:lumOff val="40000"/>
                  </a:schemeClr>
                </a:solidFill>
                <a:effectLst/>
                <a:uLnTx/>
                <a:uFillTx/>
                <a:latin typeface="Helvetica"/>
                <a:cs typeface="Helvetica"/>
                <a:sym typeface="Helvetica"/>
              </a:rPr>
              <a:t>Benefits, Medical Necessity</a:t>
            </a:r>
            <a:r>
              <a:rPr lang="en-US" sz="900" dirty="0">
                <a:solidFill>
                  <a:schemeClr val="bg2">
                    <a:lumMod val="60000"/>
                    <a:lumOff val="40000"/>
                  </a:schemeClr>
                </a:solidFill>
                <a:latin typeface="Helvetica"/>
                <a:cs typeface="Helvetica"/>
              </a:rPr>
              <a:t> </a:t>
            </a:r>
            <a:r>
              <a:rPr kumimoji="0" lang="en-US" sz="900" b="0" i="0" u="none" strike="noStrike" kern="0" cap="none" spc="0" normalizeH="0" baseline="0" noProof="0" dirty="0">
                <a:ln>
                  <a:noFill/>
                </a:ln>
                <a:solidFill>
                  <a:schemeClr val="bg2">
                    <a:lumMod val="60000"/>
                    <a:lumOff val="40000"/>
                  </a:schemeClr>
                </a:solidFill>
                <a:effectLst/>
                <a:uLnTx/>
                <a:uFillTx/>
                <a:latin typeface="Helvetica"/>
                <a:cs typeface="Helvetica"/>
                <a:sym typeface="Helvetica"/>
              </a:rPr>
              <a:t>checks</a:t>
            </a:r>
          </a:p>
        </p:txBody>
      </p:sp>
      <p:sp>
        <p:nvSpPr>
          <p:cNvPr id="137" name="TextBox 136">
            <a:extLst>
              <a:ext uri="{FF2B5EF4-FFF2-40B4-BE49-F238E27FC236}">
                <a16:creationId xmlns:a16="http://schemas.microsoft.com/office/drawing/2014/main" id="{1DCB4B22-DD32-45DF-B111-4D15B42EAE2C}"/>
              </a:ext>
            </a:extLst>
          </p:cNvPr>
          <p:cNvSpPr txBox="1"/>
          <p:nvPr/>
        </p:nvSpPr>
        <p:spPr>
          <a:xfrm>
            <a:off x="6788526" y="5331370"/>
            <a:ext cx="1576171" cy="2308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bg2">
                    <a:lumMod val="60000"/>
                    <a:lumOff val="40000"/>
                  </a:schemeClr>
                </a:solidFill>
                <a:effectLst/>
                <a:uLnTx/>
                <a:uFillTx/>
                <a:latin typeface="Helvetica"/>
                <a:cs typeface="Helvetica"/>
                <a:sym typeface="Helvetica"/>
              </a:rPr>
              <a:t>Fraud Scoring Engine</a:t>
            </a:r>
          </a:p>
        </p:txBody>
      </p:sp>
      <p:sp>
        <p:nvSpPr>
          <p:cNvPr id="113" name="TextBox 112">
            <a:extLst>
              <a:ext uri="{FF2B5EF4-FFF2-40B4-BE49-F238E27FC236}">
                <a16:creationId xmlns:a16="http://schemas.microsoft.com/office/drawing/2014/main" id="{DE978459-603A-41C4-B8FA-82064F5E466E}"/>
              </a:ext>
            </a:extLst>
          </p:cNvPr>
          <p:cNvSpPr txBox="1"/>
          <p:nvPr/>
        </p:nvSpPr>
        <p:spPr>
          <a:xfrm>
            <a:off x="4682220" y="3770579"/>
            <a:ext cx="1683155" cy="2308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hangingPunct="0">
              <a:defRPr/>
            </a:pPr>
            <a:r>
              <a:rPr lang="en-US" sz="900" kern="0" dirty="0">
                <a:solidFill>
                  <a:schemeClr val="bg2">
                    <a:lumMod val="60000"/>
                    <a:lumOff val="40000"/>
                  </a:schemeClr>
                </a:solidFill>
                <a:latin typeface="Helvetica"/>
                <a:cs typeface="Helvetica"/>
                <a:sym typeface="Helvetica"/>
              </a:rPr>
              <a:t>Eligibility check</a:t>
            </a:r>
          </a:p>
        </p:txBody>
      </p:sp>
      <p:sp>
        <p:nvSpPr>
          <p:cNvPr id="115" name="Oval 114">
            <a:extLst>
              <a:ext uri="{FF2B5EF4-FFF2-40B4-BE49-F238E27FC236}">
                <a16:creationId xmlns:a16="http://schemas.microsoft.com/office/drawing/2014/main" id="{570F8376-EEB4-4142-8066-0D7252A07C92}"/>
              </a:ext>
            </a:extLst>
          </p:cNvPr>
          <p:cNvSpPr/>
          <p:nvPr/>
        </p:nvSpPr>
        <p:spPr>
          <a:xfrm>
            <a:off x="4460138" y="3694902"/>
            <a:ext cx="182880" cy="182880"/>
          </a:xfrm>
          <a:prstGeom prst="ellipse">
            <a:avLst/>
          </a:prstGeom>
          <a:solidFill>
            <a:schemeClr val="accent1">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3A42"/>
              </a:solidFill>
              <a:effectLst/>
              <a:uLnTx/>
              <a:uFillTx/>
              <a:latin typeface="Helvetica"/>
              <a:ea typeface="+mj-ea"/>
              <a:cs typeface="Helvetica"/>
              <a:sym typeface="Helvetica"/>
            </a:endParaRPr>
          </a:p>
        </p:txBody>
      </p:sp>
      <p:sp>
        <p:nvSpPr>
          <p:cNvPr id="118" name="Oval 117">
            <a:extLst>
              <a:ext uri="{FF2B5EF4-FFF2-40B4-BE49-F238E27FC236}">
                <a16:creationId xmlns:a16="http://schemas.microsoft.com/office/drawing/2014/main" id="{0DDA2894-C0F1-4864-9A84-50C3D68ACC4B}"/>
              </a:ext>
            </a:extLst>
          </p:cNvPr>
          <p:cNvSpPr/>
          <p:nvPr/>
        </p:nvSpPr>
        <p:spPr>
          <a:xfrm>
            <a:off x="4469694" y="3923306"/>
            <a:ext cx="182880" cy="182880"/>
          </a:xfrm>
          <a:prstGeom prst="ellipse">
            <a:avLst/>
          </a:prstGeom>
          <a:solidFill>
            <a:schemeClr val="accent3">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3A42"/>
              </a:solidFill>
              <a:effectLst/>
              <a:uLnTx/>
              <a:uFillTx/>
              <a:latin typeface="Helvetica"/>
              <a:ea typeface="+mj-ea"/>
              <a:cs typeface="Helvetica"/>
              <a:sym typeface="Helvetica"/>
            </a:endParaRPr>
          </a:p>
        </p:txBody>
      </p:sp>
    </p:spTree>
    <p:extLst>
      <p:ext uri="{BB962C8B-B14F-4D97-AF65-F5344CB8AC3E}">
        <p14:creationId xmlns:p14="http://schemas.microsoft.com/office/powerpoint/2010/main" val="2158272508"/>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3184">
            <a:extLst>
              <a:ext uri="{FF2B5EF4-FFF2-40B4-BE49-F238E27FC236}">
                <a16:creationId xmlns:a16="http://schemas.microsoft.com/office/drawing/2014/main" id="{B8AF388D-133A-4435-8F4A-B1A5BF83C841}"/>
              </a:ext>
            </a:extLst>
          </p:cNvPr>
          <p:cNvSpPr/>
          <p:nvPr/>
        </p:nvSpPr>
        <p:spPr>
          <a:xfrm>
            <a:off x="502620" y="234942"/>
            <a:ext cx="8197367" cy="461661"/>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defRPr sz="2000" b="1">
                <a:solidFill>
                  <a:srgbClr val="3F5765"/>
                </a:solidFill>
                <a:latin typeface="+mn-lt"/>
                <a:ea typeface="+mn-ea"/>
                <a:cs typeface="+mn-cs"/>
                <a:sym typeface="Arial"/>
              </a:defRPr>
            </a:lvl1pPr>
          </a:lstStyle>
          <a:p>
            <a:pPr lvl="0" hangingPunct="0">
              <a:defRPr/>
            </a:pPr>
            <a:r>
              <a:rPr lang="en-US" sz="2400" dirty="0"/>
              <a:t>EFWA Detection Models Inventory</a:t>
            </a:r>
            <a:endParaRPr kumimoji="0" sz="2400" b="1" i="0" u="none" strike="noStrike" kern="0" cap="none" spc="0" normalizeH="0" baseline="0" noProof="0" dirty="0">
              <a:ln>
                <a:noFill/>
              </a:ln>
              <a:solidFill>
                <a:srgbClr val="3F5765"/>
              </a:solidFill>
              <a:effectLst/>
              <a:uLnTx/>
              <a:uFillTx/>
              <a:latin typeface="Arial"/>
              <a:cs typeface="Arial"/>
              <a:sym typeface="Arial"/>
            </a:endParaRPr>
          </a:p>
        </p:txBody>
      </p:sp>
      <p:sp>
        <p:nvSpPr>
          <p:cNvPr id="22" name="32-Point Star 29">
            <a:extLst>
              <a:ext uri="{FF2B5EF4-FFF2-40B4-BE49-F238E27FC236}">
                <a16:creationId xmlns:a16="http://schemas.microsoft.com/office/drawing/2014/main" id="{FD2A7CC4-C5D4-4F2B-B34A-AEA85E61BDEC}"/>
              </a:ext>
            </a:extLst>
          </p:cNvPr>
          <p:cNvSpPr/>
          <p:nvPr/>
        </p:nvSpPr>
        <p:spPr bwMode="auto">
          <a:xfrm>
            <a:off x="4870973" y="5379092"/>
            <a:ext cx="719813" cy="169750"/>
          </a:xfrm>
          <a:prstGeom prst="round2DiagRect">
            <a:avLst/>
          </a:prstGeom>
          <a:gradFill rotWithShape="1">
            <a:gsLst>
              <a:gs pos="0">
                <a:srgbClr val="D16349">
                  <a:gamma/>
                  <a:tint val="80000"/>
                  <a:invGamma/>
                </a:srgbClr>
              </a:gs>
              <a:gs pos="100000">
                <a:srgbClr val="D16349"/>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base" latinLnBrk="0" hangingPunct="0">
              <a:lnSpc>
                <a:spcPct val="95000"/>
              </a:lnSpc>
              <a:spcBef>
                <a:spcPct val="0"/>
              </a:spcBef>
              <a:spcAft>
                <a:spcPct val="0"/>
              </a:spcAft>
              <a:buClrTx/>
              <a:buSzTx/>
              <a:buFontTx/>
              <a:buNone/>
              <a:tabLst/>
              <a:defRPr/>
            </a:pPr>
            <a:r>
              <a:rPr lang="en-US" sz="1000" b="1" kern="0" dirty="0">
                <a:solidFill>
                  <a:prstClr val="white"/>
                </a:solidFill>
                <a:latin typeface="Calibri" panose="020F0502020204030204" pitchFamily="34" charset="0"/>
                <a:ea typeface="Arial Unicode MS" charset="0"/>
                <a:cs typeface="Calibri" panose="020F0502020204030204" pitchFamily="34" charset="0"/>
              </a:rPr>
              <a:t>2019  Q2 </a:t>
            </a:r>
            <a:endParaRPr kumimoji="0" lang="en-US" sz="1000" b="1" i="0" u="none" strike="noStrike" kern="0" cap="none" spc="0" normalizeH="0" baseline="0" noProof="0" dirty="0">
              <a:ln>
                <a:noFill/>
              </a:ln>
              <a:solidFill>
                <a:prstClr val="white"/>
              </a:solidFill>
              <a:effectLst/>
              <a:uLnTx/>
              <a:uFillTx/>
              <a:latin typeface="Calibri" panose="020F0502020204030204" pitchFamily="34" charset="0"/>
              <a:ea typeface="Arial Unicode MS" charset="0"/>
              <a:cs typeface="Calibri" panose="020F0502020204030204" pitchFamily="34" charset="0"/>
            </a:endParaRPr>
          </a:p>
        </p:txBody>
      </p:sp>
      <p:sp>
        <p:nvSpPr>
          <p:cNvPr id="23" name="32-Point Star 29">
            <a:extLst>
              <a:ext uri="{FF2B5EF4-FFF2-40B4-BE49-F238E27FC236}">
                <a16:creationId xmlns:a16="http://schemas.microsoft.com/office/drawing/2014/main" id="{1651CF55-ACB4-4FD3-84D2-91DCA257683E}"/>
              </a:ext>
            </a:extLst>
          </p:cNvPr>
          <p:cNvSpPr/>
          <p:nvPr/>
        </p:nvSpPr>
        <p:spPr bwMode="auto">
          <a:xfrm>
            <a:off x="9563968" y="5365116"/>
            <a:ext cx="719813" cy="169750"/>
          </a:xfrm>
          <a:prstGeom prst="round2DiagRect">
            <a:avLst/>
          </a:prstGeom>
          <a:gradFill rotWithShape="1">
            <a:gsLst>
              <a:gs pos="0">
                <a:srgbClr val="D16349">
                  <a:gamma/>
                  <a:tint val="80000"/>
                  <a:invGamma/>
                </a:srgbClr>
              </a:gs>
              <a:gs pos="100000">
                <a:srgbClr val="D16349"/>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base" latinLnBrk="0" hangingPunct="0">
              <a:lnSpc>
                <a:spcPct val="95000"/>
              </a:lnSpc>
              <a:spcBef>
                <a:spcPct val="0"/>
              </a:spcBef>
              <a:spcAft>
                <a:spcPct val="0"/>
              </a:spcAft>
              <a:buClrTx/>
              <a:buSzTx/>
              <a:buFontTx/>
              <a:buNone/>
              <a:tabLst/>
              <a:defRPr/>
            </a:pPr>
            <a:r>
              <a:rPr lang="en-US" sz="1000" b="1" kern="0" dirty="0">
                <a:solidFill>
                  <a:prstClr val="white"/>
                </a:solidFill>
                <a:latin typeface="Calibri" panose="020F0502020204030204" pitchFamily="34" charset="0"/>
                <a:ea typeface="Arial Unicode MS" charset="0"/>
                <a:cs typeface="Calibri" panose="020F0502020204030204" pitchFamily="34" charset="0"/>
              </a:rPr>
              <a:t>2019  Q4 </a:t>
            </a:r>
            <a:endParaRPr kumimoji="0" lang="en-US" sz="1000" b="1" i="0" u="none" strike="noStrike" kern="0" cap="none" spc="0" normalizeH="0" baseline="0" noProof="0" dirty="0">
              <a:ln>
                <a:noFill/>
              </a:ln>
              <a:solidFill>
                <a:prstClr val="white"/>
              </a:solidFill>
              <a:effectLst/>
              <a:uLnTx/>
              <a:uFillTx/>
              <a:latin typeface="Calibri" panose="020F0502020204030204" pitchFamily="34" charset="0"/>
              <a:ea typeface="Arial Unicode MS" charset="0"/>
              <a:cs typeface="Calibri" panose="020F0502020204030204" pitchFamily="34" charset="0"/>
            </a:endParaRPr>
          </a:p>
        </p:txBody>
      </p:sp>
      <p:sp>
        <p:nvSpPr>
          <p:cNvPr id="24" name="TextBox 23">
            <a:extLst>
              <a:ext uri="{FF2B5EF4-FFF2-40B4-BE49-F238E27FC236}">
                <a16:creationId xmlns:a16="http://schemas.microsoft.com/office/drawing/2014/main" id="{115A0F9F-9A33-42F0-BEAB-F31680FBA3D9}"/>
              </a:ext>
            </a:extLst>
          </p:cNvPr>
          <p:cNvSpPr txBox="1"/>
          <p:nvPr/>
        </p:nvSpPr>
        <p:spPr>
          <a:xfrm>
            <a:off x="951029" y="5273256"/>
            <a:ext cx="1716967" cy="261610"/>
          </a:xfrm>
          <a:prstGeom prst="rect">
            <a:avLst/>
          </a:prstGeom>
          <a:solidFill>
            <a:schemeClr val="accent4">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1050" b="1" i="1" dirty="0">
                <a:solidFill>
                  <a:schemeClr val="bg1"/>
                </a:solidFill>
              </a:rPr>
              <a:t>30 Pros + 12 Retro</a:t>
            </a:r>
          </a:p>
        </p:txBody>
      </p:sp>
      <p:sp>
        <p:nvSpPr>
          <p:cNvPr id="30" name="32-Point Star 29">
            <a:extLst>
              <a:ext uri="{FF2B5EF4-FFF2-40B4-BE49-F238E27FC236}">
                <a16:creationId xmlns:a16="http://schemas.microsoft.com/office/drawing/2014/main" id="{2FEE7DC4-A4C6-4A6F-8BA4-44B862E398D1}"/>
              </a:ext>
            </a:extLst>
          </p:cNvPr>
          <p:cNvSpPr/>
          <p:nvPr/>
        </p:nvSpPr>
        <p:spPr bwMode="auto">
          <a:xfrm>
            <a:off x="167690" y="5611352"/>
            <a:ext cx="719813" cy="169750"/>
          </a:xfrm>
          <a:prstGeom prst="round2DiagRect">
            <a:avLst/>
          </a:prstGeom>
          <a:gradFill rotWithShape="1">
            <a:gsLst>
              <a:gs pos="0">
                <a:srgbClr val="D16349">
                  <a:gamma/>
                  <a:tint val="80000"/>
                  <a:invGamma/>
                </a:srgbClr>
              </a:gs>
              <a:gs pos="100000">
                <a:srgbClr val="D16349"/>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base" latinLnBrk="0" hangingPunct="0">
              <a:lnSpc>
                <a:spcPct val="95000"/>
              </a:lnSpc>
              <a:spcBef>
                <a:spcPct val="0"/>
              </a:spcBef>
              <a:spcAft>
                <a:spcPct val="0"/>
              </a:spcAft>
              <a:buClrTx/>
              <a:buSzTx/>
              <a:buFontTx/>
              <a:buNone/>
              <a:tabLst/>
              <a:defRPr/>
            </a:pPr>
            <a:r>
              <a:rPr lang="en-US" sz="1600" b="1" kern="0" dirty="0">
                <a:solidFill>
                  <a:prstClr val="white"/>
                </a:solidFill>
                <a:latin typeface="Calibri" panose="020F0502020204030204" pitchFamily="34" charset="0"/>
                <a:ea typeface="Arial Unicode MS" charset="0"/>
                <a:cs typeface="Calibri" panose="020F0502020204030204" pitchFamily="34" charset="0"/>
              </a:rPr>
              <a:t>2019 </a:t>
            </a:r>
            <a:endParaRPr kumimoji="0" lang="en-US" sz="1600" b="1" i="0" u="none" strike="noStrike" kern="0" cap="none" spc="0" normalizeH="0" baseline="0" noProof="0" dirty="0">
              <a:ln>
                <a:noFill/>
              </a:ln>
              <a:solidFill>
                <a:prstClr val="white"/>
              </a:solidFill>
              <a:effectLst/>
              <a:uLnTx/>
              <a:uFillTx/>
              <a:latin typeface="Calibri" panose="020F0502020204030204" pitchFamily="34" charset="0"/>
              <a:ea typeface="Arial Unicode MS" charset="0"/>
              <a:cs typeface="Calibri" panose="020F0502020204030204" pitchFamily="34" charset="0"/>
            </a:endParaRPr>
          </a:p>
        </p:txBody>
      </p:sp>
      <p:sp>
        <p:nvSpPr>
          <p:cNvPr id="31" name="TextBox 30">
            <a:extLst>
              <a:ext uri="{FF2B5EF4-FFF2-40B4-BE49-F238E27FC236}">
                <a16:creationId xmlns:a16="http://schemas.microsoft.com/office/drawing/2014/main" id="{B72ABEE6-E797-4FBF-9DC8-009035433E0E}"/>
              </a:ext>
            </a:extLst>
          </p:cNvPr>
          <p:cNvSpPr txBox="1"/>
          <p:nvPr/>
        </p:nvSpPr>
        <p:spPr>
          <a:xfrm>
            <a:off x="3640094" y="6066789"/>
            <a:ext cx="1967999" cy="253916"/>
          </a:xfrm>
          <a:prstGeom prst="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1050" b="1" i="1" dirty="0">
                <a:solidFill>
                  <a:schemeClr val="bg1"/>
                </a:solidFill>
              </a:rPr>
              <a:t>7 Pros + 4 Retro + 6 </a:t>
            </a:r>
            <a:r>
              <a:rPr lang="en-US" sz="1050" b="1" i="1" dirty="0" err="1">
                <a:solidFill>
                  <a:schemeClr val="bg1"/>
                </a:solidFill>
              </a:rPr>
              <a:t>Pred</a:t>
            </a:r>
            <a:endParaRPr lang="en-US" sz="1050" b="1" i="1" dirty="0">
              <a:solidFill>
                <a:schemeClr val="bg1"/>
              </a:solidFill>
            </a:endParaRPr>
          </a:p>
        </p:txBody>
      </p:sp>
      <p:sp>
        <p:nvSpPr>
          <p:cNvPr id="32" name="TextBox 31">
            <a:extLst>
              <a:ext uri="{FF2B5EF4-FFF2-40B4-BE49-F238E27FC236}">
                <a16:creationId xmlns:a16="http://schemas.microsoft.com/office/drawing/2014/main" id="{AD7C9C92-2298-460D-BE04-34993C51E59B}"/>
              </a:ext>
            </a:extLst>
          </p:cNvPr>
          <p:cNvSpPr txBox="1"/>
          <p:nvPr/>
        </p:nvSpPr>
        <p:spPr>
          <a:xfrm>
            <a:off x="8294150" y="6084812"/>
            <a:ext cx="1967999" cy="253916"/>
          </a:xfrm>
          <a:prstGeom prst="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1050" b="1" i="1" dirty="0">
                <a:solidFill>
                  <a:schemeClr val="bg1"/>
                </a:solidFill>
              </a:rPr>
              <a:t>7 Pros + 4 Retro + 6 </a:t>
            </a:r>
            <a:r>
              <a:rPr lang="en-US" sz="1050" b="1" i="1" dirty="0" err="1">
                <a:solidFill>
                  <a:schemeClr val="bg1"/>
                </a:solidFill>
              </a:rPr>
              <a:t>Pred</a:t>
            </a:r>
            <a:endParaRPr lang="en-US" sz="1050" b="1" i="1" dirty="0">
              <a:solidFill>
                <a:schemeClr val="bg1"/>
              </a:solidFill>
            </a:endParaRPr>
          </a:p>
        </p:txBody>
      </p:sp>
      <p:sp>
        <p:nvSpPr>
          <p:cNvPr id="7" name="TextBox 6">
            <a:extLst>
              <a:ext uri="{FF2B5EF4-FFF2-40B4-BE49-F238E27FC236}">
                <a16:creationId xmlns:a16="http://schemas.microsoft.com/office/drawing/2014/main" id="{FD7BB405-81CF-4BD2-881E-A2F43C2AFBDE}"/>
              </a:ext>
            </a:extLst>
          </p:cNvPr>
          <p:cNvSpPr txBox="1"/>
          <p:nvPr/>
        </p:nvSpPr>
        <p:spPr>
          <a:xfrm>
            <a:off x="862822" y="4992319"/>
            <a:ext cx="1750516" cy="276999"/>
          </a:xfrm>
          <a:prstGeom prst="rect">
            <a:avLst/>
          </a:prstGeom>
          <a:noFill/>
        </p:spPr>
        <p:txBody>
          <a:bodyPr wrap="square" rtlCol="0">
            <a:spAutoFit/>
          </a:bodyPr>
          <a:lstStyle/>
          <a:p>
            <a:r>
              <a:rPr lang="en-US" sz="1200" b="1" dirty="0">
                <a:solidFill>
                  <a:schemeClr val="tx2"/>
                </a:solidFill>
              </a:rPr>
              <a:t>Ready to Implement</a:t>
            </a:r>
          </a:p>
        </p:txBody>
      </p:sp>
      <p:sp>
        <p:nvSpPr>
          <p:cNvPr id="29" name="TextBox 28">
            <a:extLst>
              <a:ext uri="{FF2B5EF4-FFF2-40B4-BE49-F238E27FC236}">
                <a16:creationId xmlns:a16="http://schemas.microsoft.com/office/drawing/2014/main" id="{FED95D32-57C0-4E10-A3CC-1B4AEB241ECE}"/>
              </a:ext>
            </a:extLst>
          </p:cNvPr>
          <p:cNvSpPr txBox="1"/>
          <p:nvPr/>
        </p:nvSpPr>
        <p:spPr>
          <a:xfrm>
            <a:off x="3563188" y="5828540"/>
            <a:ext cx="1750516" cy="276999"/>
          </a:xfrm>
          <a:prstGeom prst="rect">
            <a:avLst/>
          </a:prstGeom>
          <a:noFill/>
        </p:spPr>
        <p:txBody>
          <a:bodyPr wrap="square" rtlCol="0">
            <a:spAutoFit/>
          </a:bodyPr>
          <a:lstStyle/>
          <a:p>
            <a:r>
              <a:rPr lang="en-US" sz="1200" b="1" dirty="0">
                <a:solidFill>
                  <a:schemeClr val="tx2"/>
                </a:solidFill>
              </a:rPr>
              <a:t>WIP / Planned</a:t>
            </a:r>
          </a:p>
        </p:txBody>
      </p:sp>
      <p:sp>
        <p:nvSpPr>
          <p:cNvPr id="36" name="TextBox 35">
            <a:extLst>
              <a:ext uri="{FF2B5EF4-FFF2-40B4-BE49-F238E27FC236}">
                <a16:creationId xmlns:a16="http://schemas.microsoft.com/office/drawing/2014/main" id="{A998BD62-AB4E-4090-A532-131F77226739}"/>
              </a:ext>
            </a:extLst>
          </p:cNvPr>
          <p:cNvSpPr txBox="1"/>
          <p:nvPr/>
        </p:nvSpPr>
        <p:spPr>
          <a:xfrm>
            <a:off x="8208526" y="5840817"/>
            <a:ext cx="1750516" cy="276999"/>
          </a:xfrm>
          <a:prstGeom prst="rect">
            <a:avLst/>
          </a:prstGeom>
          <a:noFill/>
        </p:spPr>
        <p:txBody>
          <a:bodyPr wrap="square" rtlCol="0">
            <a:spAutoFit/>
          </a:bodyPr>
          <a:lstStyle/>
          <a:p>
            <a:r>
              <a:rPr lang="en-US" sz="1200" b="1" dirty="0">
                <a:solidFill>
                  <a:schemeClr val="tx2"/>
                </a:solidFill>
              </a:rPr>
              <a:t>WIP / Planned</a:t>
            </a:r>
          </a:p>
        </p:txBody>
      </p:sp>
      <p:pic>
        <p:nvPicPr>
          <p:cNvPr id="9" name="Picture 8">
            <a:extLst>
              <a:ext uri="{FF2B5EF4-FFF2-40B4-BE49-F238E27FC236}">
                <a16:creationId xmlns:a16="http://schemas.microsoft.com/office/drawing/2014/main" id="{365FDC1F-E0E1-48E8-9572-6C836B972C85}"/>
              </a:ext>
            </a:extLst>
          </p:cNvPr>
          <p:cNvPicPr>
            <a:picLocks noChangeAspect="1"/>
          </p:cNvPicPr>
          <p:nvPr/>
        </p:nvPicPr>
        <p:blipFill>
          <a:blip r:embed="rId2">
            <a:duotone>
              <a:schemeClr val="accent1">
                <a:shade val="45000"/>
                <a:satMod val="135000"/>
              </a:schemeClr>
              <a:prstClr val="white"/>
            </a:duotone>
          </a:blip>
          <a:stretch>
            <a:fillRect/>
          </a:stretch>
        </p:blipFill>
        <p:spPr>
          <a:xfrm>
            <a:off x="1289671" y="976569"/>
            <a:ext cx="8636844" cy="3265106"/>
          </a:xfrm>
          <a:prstGeom prst="rect">
            <a:avLst/>
          </a:prstGeom>
          <a:ln>
            <a:noFill/>
          </a:ln>
          <a:effectLst>
            <a:outerShdw blurRad="292100" dist="139700" dir="2700000" algn="tl" rotWithShape="0">
              <a:srgbClr val="333333">
                <a:alpha val="65000"/>
              </a:srgbClr>
            </a:outerShdw>
          </a:effectLst>
        </p:spPr>
      </p:pic>
      <p:grpSp>
        <p:nvGrpSpPr>
          <p:cNvPr id="26" name="Group 25">
            <a:extLst>
              <a:ext uri="{FF2B5EF4-FFF2-40B4-BE49-F238E27FC236}">
                <a16:creationId xmlns:a16="http://schemas.microsoft.com/office/drawing/2014/main" id="{0581D187-D595-44D6-9708-E0D9C80C817E}"/>
              </a:ext>
            </a:extLst>
          </p:cNvPr>
          <p:cNvGrpSpPr/>
          <p:nvPr/>
        </p:nvGrpSpPr>
        <p:grpSpPr>
          <a:xfrm>
            <a:off x="951029" y="5553723"/>
            <a:ext cx="9338606" cy="266025"/>
            <a:chOff x="502620" y="5685604"/>
            <a:chExt cx="9338606" cy="266025"/>
          </a:xfrm>
        </p:grpSpPr>
        <p:sp>
          <p:nvSpPr>
            <p:cNvPr id="12" name="Rectangle 11">
              <a:extLst>
                <a:ext uri="{FF2B5EF4-FFF2-40B4-BE49-F238E27FC236}">
                  <a16:creationId xmlns:a16="http://schemas.microsoft.com/office/drawing/2014/main" id="{B8977601-35FC-408D-96AC-21399C30ED7A}"/>
                </a:ext>
              </a:extLst>
            </p:cNvPr>
            <p:cNvSpPr/>
            <p:nvPr/>
          </p:nvSpPr>
          <p:spPr>
            <a:xfrm>
              <a:off x="1289671" y="5696225"/>
              <a:ext cx="731520" cy="2470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dirty="0" err="1"/>
            </a:p>
          </p:txBody>
        </p:sp>
        <p:sp>
          <p:nvSpPr>
            <p:cNvPr id="42" name="Rectangle 41">
              <a:extLst>
                <a:ext uri="{FF2B5EF4-FFF2-40B4-BE49-F238E27FC236}">
                  <a16:creationId xmlns:a16="http://schemas.microsoft.com/office/drawing/2014/main" id="{C4243272-D809-4C6D-A6BA-8CD7A4BD8CA7}"/>
                </a:ext>
              </a:extLst>
            </p:cNvPr>
            <p:cNvSpPr/>
            <p:nvPr/>
          </p:nvSpPr>
          <p:spPr>
            <a:xfrm>
              <a:off x="2081006" y="5696224"/>
              <a:ext cx="731520" cy="2470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dirty="0" err="1"/>
            </a:p>
          </p:txBody>
        </p:sp>
        <p:sp>
          <p:nvSpPr>
            <p:cNvPr id="43" name="Rectangle 42">
              <a:extLst>
                <a:ext uri="{FF2B5EF4-FFF2-40B4-BE49-F238E27FC236}">
                  <a16:creationId xmlns:a16="http://schemas.microsoft.com/office/drawing/2014/main" id="{B27175DE-5F8E-4F46-AB43-E1DE2369ACEE}"/>
                </a:ext>
              </a:extLst>
            </p:cNvPr>
            <p:cNvSpPr/>
            <p:nvPr/>
          </p:nvSpPr>
          <p:spPr>
            <a:xfrm>
              <a:off x="2868057" y="5704588"/>
              <a:ext cx="731520" cy="24704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t" anchorCtr="0"/>
            <a:lstStyle/>
            <a:p>
              <a:pPr algn="l"/>
              <a:endParaRPr lang="en-US" sz="1600" dirty="0" err="1"/>
            </a:p>
          </p:txBody>
        </p:sp>
        <p:sp>
          <p:nvSpPr>
            <p:cNvPr id="44" name="Rectangle 43">
              <a:extLst>
                <a:ext uri="{FF2B5EF4-FFF2-40B4-BE49-F238E27FC236}">
                  <a16:creationId xmlns:a16="http://schemas.microsoft.com/office/drawing/2014/main" id="{F0934E34-1167-4E08-AA02-949AFD75C714}"/>
                </a:ext>
              </a:extLst>
            </p:cNvPr>
            <p:cNvSpPr/>
            <p:nvPr/>
          </p:nvSpPr>
          <p:spPr>
            <a:xfrm>
              <a:off x="3643893" y="5699185"/>
              <a:ext cx="731520" cy="24704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t" anchorCtr="0"/>
            <a:lstStyle/>
            <a:p>
              <a:pPr algn="l"/>
              <a:endParaRPr lang="en-US" sz="1600" dirty="0" err="1"/>
            </a:p>
          </p:txBody>
        </p:sp>
        <p:sp>
          <p:nvSpPr>
            <p:cNvPr id="45" name="Rectangle 44">
              <a:extLst>
                <a:ext uri="{FF2B5EF4-FFF2-40B4-BE49-F238E27FC236}">
                  <a16:creationId xmlns:a16="http://schemas.microsoft.com/office/drawing/2014/main" id="{6EDAB288-9FA4-4CC4-B819-43E03FE016CF}"/>
                </a:ext>
              </a:extLst>
            </p:cNvPr>
            <p:cNvSpPr/>
            <p:nvPr/>
          </p:nvSpPr>
          <p:spPr>
            <a:xfrm>
              <a:off x="4430944" y="5694604"/>
              <a:ext cx="731520" cy="24704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t" anchorCtr="0"/>
            <a:lstStyle/>
            <a:p>
              <a:pPr algn="l"/>
              <a:endParaRPr lang="en-US" sz="1600" dirty="0" err="1"/>
            </a:p>
          </p:txBody>
        </p:sp>
        <p:sp>
          <p:nvSpPr>
            <p:cNvPr id="46" name="Rectangle 45">
              <a:extLst>
                <a:ext uri="{FF2B5EF4-FFF2-40B4-BE49-F238E27FC236}">
                  <a16:creationId xmlns:a16="http://schemas.microsoft.com/office/drawing/2014/main" id="{DB7A5871-6810-4E65-B967-1479C9149B34}"/>
                </a:ext>
              </a:extLst>
            </p:cNvPr>
            <p:cNvSpPr/>
            <p:nvPr/>
          </p:nvSpPr>
          <p:spPr>
            <a:xfrm>
              <a:off x="5202316" y="5685606"/>
              <a:ext cx="731520" cy="24704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t" anchorCtr="0"/>
            <a:lstStyle/>
            <a:p>
              <a:pPr algn="l"/>
              <a:endParaRPr lang="en-US" sz="1600" dirty="0" err="1"/>
            </a:p>
          </p:txBody>
        </p:sp>
        <p:sp>
          <p:nvSpPr>
            <p:cNvPr id="47" name="Rectangle 46">
              <a:extLst>
                <a:ext uri="{FF2B5EF4-FFF2-40B4-BE49-F238E27FC236}">
                  <a16:creationId xmlns:a16="http://schemas.microsoft.com/office/drawing/2014/main" id="{C4AB622E-44C1-42AB-A8C4-3F5BA40C0F14}"/>
                </a:ext>
              </a:extLst>
            </p:cNvPr>
            <p:cNvSpPr/>
            <p:nvPr/>
          </p:nvSpPr>
          <p:spPr>
            <a:xfrm>
              <a:off x="5990517" y="5685606"/>
              <a:ext cx="731520" cy="24704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t" anchorCtr="0"/>
            <a:lstStyle/>
            <a:p>
              <a:pPr algn="l"/>
              <a:endParaRPr lang="en-US" sz="1600" dirty="0" err="1"/>
            </a:p>
          </p:txBody>
        </p:sp>
        <p:sp>
          <p:nvSpPr>
            <p:cNvPr id="48" name="Rectangle 47">
              <a:extLst>
                <a:ext uri="{FF2B5EF4-FFF2-40B4-BE49-F238E27FC236}">
                  <a16:creationId xmlns:a16="http://schemas.microsoft.com/office/drawing/2014/main" id="{C598F9D1-B212-4EBC-88A3-6D0C71AD5CEF}"/>
                </a:ext>
              </a:extLst>
            </p:cNvPr>
            <p:cNvSpPr/>
            <p:nvPr/>
          </p:nvSpPr>
          <p:spPr>
            <a:xfrm>
              <a:off x="6773528" y="5685605"/>
              <a:ext cx="731520" cy="24704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t" anchorCtr="0"/>
            <a:lstStyle/>
            <a:p>
              <a:pPr algn="l"/>
              <a:endParaRPr lang="en-US" sz="1600" dirty="0" err="1"/>
            </a:p>
          </p:txBody>
        </p:sp>
        <p:sp>
          <p:nvSpPr>
            <p:cNvPr id="49" name="Rectangle 48">
              <a:extLst>
                <a:ext uri="{FF2B5EF4-FFF2-40B4-BE49-F238E27FC236}">
                  <a16:creationId xmlns:a16="http://schemas.microsoft.com/office/drawing/2014/main" id="{907D37DB-88BA-4F01-80FF-D7F2E6D79560}"/>
                </a:ext>
              </a:extLst>
            </p:cNvPr>
            <p:cNvSpPr/>
            <p:nvPr/>
          </p:nvSpPr>
          <p:spPr>
            <a:xfrm>
              <a:off x="7552254" y="5685604"/>
              <a:ext cx="731520" cy="247041"/>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t" anchorCtr="0"/>
            <a:lstStyle/>
            <a:p>
              <a:pPr algn="l"/>
              <a:endParaRPr lang="en-US" sz="1600" dirty="0" err="1"/>
            </a:p>
          </p:txBody>
        </p:sp>
        <p:sp>
          <p:nvSpPr>
            <p:cNvPr id="50" name="Rectangle 49">
              <a:extLst>
                <a:ext uri="{FF2B5EF4-FFF2-40B4-BE49-F238E27FC236}">
                  <a16:creationId xmlns:a16="http://schemas.microsoft.com/office/drawing/2014/main" id="{F4F49FDB-1A89-40D8-89A2-C615579B1F1A}"/>
                </a:ext>
              </a:extLst>
            </p:cNvPr>
            <p:cNvSpPr/>
            <p:nvPr/>
          </p:nvSpPr>
          <p:spPr>
            <a:xfrm>
              <a:off x="8330980" y="5685604"/>
              <a:ext cx="731520" cy="247041"/>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t" anchorCtr="0"/>
            <a:lstStyle/>
            <a:p>
              <a:pPr algn="l"/>
              <a:endParaRPr lang="en-US" sz="1600" dirty="0" err="1"/>
            </a:p>
          </p:txBody>
        </p:sp>
        <p:sp>
          <p:nvSpPr>
            <p:cNvPr id="51" name="Rectangle 50">
              <a:extLst>
                <a:ext uri="{FF2B5EF4-FFF2-40B4-BE49-F238E27FC236}">
                  <a16:creationId xmlns:a16="http://schemas.microsoft.com/office/drawing/2014/main" id="{7FB5DE3D-8E16-4806-B0E0-54748ECC4716}"/>
                </a:ext>
              </a:extLst>
            </p:cNvPr>
            <p:cNvSpPr/>
            <p:nvPr/>
          </p:nvSpPr>
          <p:spPr>
            <a:xfrm>
              <a:off x="9109706" y="5685604"/>
              <a:ext cx="731520" cy="247041"/>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t" anchorCtr="0"/>
            <a:lstStyle/>
            <a:p>
              <a:pPr algn="l"/>
              <a:endParaRPr lang="en-US" sz="1600" dirty="0" err="1"/>
            </a:p>
          </p:txBody>
        </p:sp>
        <p:sp>
          <p:nvSpPr>
            <p:cNvPr id="52" name="Rectangle 51">
              <a:extLst>
                <a:ext uri="{FF2B5EF4-FFF2-40B4-BE49-F238E27FC236}">
                  <a16:creationId xmlns:a16="http://schemas.microsoft.com/office/drawing/2014/main" id="{389F7690-4E0F-4CF0-9CA4-5AB22C0D8880}"/>
                </a:ext>
              </a:extLst>
            </p:cNvPr>
            <p:cNvSpPr/>
            <p:nvPr/>
          </p:nvSpPr>
          <p:spPr>
            <a:xfrm>
              <a:off x="502620" y="5696225"/>
              <a:ext cx="731520" cy="2470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dirty="0" err="1"/>
            </a:p>
          </p:txBody>
        </p:sp>
      </p:grpSp>
      <p:sp>
        <p:nvSpPr>
          <p:cNvPr id="53" name="32-Point Star 29">
            <a:extLst>
              <a:ext uri="{FF2B5EF4-FFF2-40B4-BE49-F238E27FC236}">
                <a16:creationId xmlns:a16="http://schemas.microsoft.com/office/drawing/2014/main" id="{B74CBC79-7693-4A61-89C4-D455C166F4D1}"/>
              </a:ext>
            </a:extLst>
          </p:cNvPr>
          <p:cNvSpPr/>
          <p:nvPr/>
        </p:nvSpPr>
        <p:spPr bwMode="auto">
          <a:xfrm>
            <a:off x="10350421" y="5592368"/>
            <a:ext cx="719813" cy="169750"/>
          </a:xfrm>
          <a:prstGeom prst="round2DiagRect">
            <a:avLst/>
          </a:prstGeom>
          <a:gradFill rotWithShape="1">
            <a:gsLst>
              <a:gs pos="0">
                <a:srgbClr val="D16349">
                  <a:gamma/>
                  <a:tint val="80000"/>
                  <a:invGamma/>
                </a:srgbClr>
              </a:gs>
              <a:gs pos="100000">
                <a:srgbClr val="D16349"/>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base" latinLnBrk="0" hangingPunct="0">
              <a:lnSpc>
                <a:spcPct val="95000"/>
              </a:lnSpc>
              <a:spcBef>
                <a:spcPct val="0"/>
              </a:spcBef>
              <a:spcAft>
                <a:spcPct val="0"/>
              </a:spcAft>
              <a:buClrTx/>
              <a:buSzTx/>
              <a:buFontTx/>
              <a:buNone/>
              <a:tabLst/>
              <a:defRPr/>
            </a:pPr>
            <a:r>
              <a:rPr lang="en-US" sz="1600" b="1" kern="0" dirty="0">
                <a:solidFill>
                  <a:prstClr val="white"/>
                </a:solidFill>
                <a:latin typeface="Calibri" panose="020F0502020204030204" pitchFamily="34" charset="0"/>
                <a:ea typeface="Arial Unicode MS" charset="0"/>
                <a:cs typeface="Calibri" panose="020F0502020204030204" pitchFamily="34" charset="0"/>
              </a:rPr>
              <a:t>2020 </a:t>
            </a:r>
            <a:endParaRPr kumimoji="0" lang="en-US" sz="1600" b="1" i="0" u="none" strike="noStrike" kern="0" cap="none" spc="0" normalizeH="0" baseline="0" noProof="0" dirty="0">
              <a:ln>
                <a:noFill/>
              </a:ln>
              <a:solidFill>
                <a:prstClr val="white"/>
              </a:solidFill>
              <a:effectLst/>
              <a:uLnTx/>
              <a:uFillTx/>
              <a:latin typeface="Calibri" panose="020F0502020204030204" pitchFamily="34" charset="0"/>
              <a:ea typeface="Arial Unicode MS" charset="0"/>
              <a:cs typeface="Calibri" panose="020F0502020204030204" pitchFamily="34" charset="0"/>
            </a:endParaRPr>
          </a:p>
        </p:txBody>
      </p:sp>
      <p:cxnSp>
        <p:nvCxnSpPr>
          <p:cNvPr id="28" name="Straight Connector 27">
            <a:extLst>
              <a:ext uri="{FF2B5EF4-FFF2-40B4-BE49-F238E27FC236}">
                <a16:creationId xmlns:a16="http://schemas.microsoft.com/office/drawing/2014/main" id="{F91584B2-3E08-443D-85CE-5F34EF17E8B6}"/>
              </a:ext>
            </a:extLst>
          </p:cNvPr>
          <p:cNvCxnSpPr/>
          <p:nvPr/>
        </p:nvCxnSpPr>
        <p:spPr>
          <a:xfrm>
            <a:off x="951029" y="5269318"/>
            <a:ext cx="0" cy="1157859"/>
          </a:xfrm>
          <a:prstGeom prst="line">
            <a:avLst/>
          </a:prstGeom>
          <a:ln w="19050">
            <a:prstDash val="dashDot"/>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C08EB3E3-C25D-49D9-8FCD-B009CB4A8142}"/>
              </a:ext>
            </a:extLst>
          </p:cNvPr>
          <p:cNvCxnSpPr/>
          <p:nvPr/>
        </p:nvCxnSpPr>
        <p:spPr>
          <a:xfrm>
            <a:off x="10283781" y="4636395"/>
            <a:ext cx="0" cy="1157859"/>
          </a:xfrm>
          <a:prstGeom prst="line">
            <a:avLst/>
          </a:prstGeom>
          <a:ln w="19050">
            <a:prstDash val="dashDot"/>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55545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191" y="-1459"/>
            <a:ext cx="11338560" cy="768263"/>
          </a:xfr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hangingPunct="0">
              <a:lnSpc>
                <a:spcPct val="100000"/>
              </a:lnSpc>
              <a:spcBef>
                <a:spcPts val="0"/>
              </a:spcBef>
              <a:defRPr/>
            </a:pPr>
            <a:r>
              <a:rPr lang="en-US" sz="2400" kern="0" dirty="0">
                <a:solidFill>
                  <a:srgbClr val="3F5765"/>
                </a:solidFill>
                <a:latin typeface="Arial"/>
                <a:ea typeface="+mn-ea"/>
                <a:cs typeface="Arial"/>
                <a:sym typeface="Arial"/>
              </a:rPr>
              <a:t>Predictive Fraud Detection Models - Behavior Analysis</a:t>
            </a:r>
          </a:p>
        </p:txBody>
      </p:sp>
      <p:sp>
        <p:nvSpPr>
          <p:cNvPr id="13" name="Rectangle 12"/>
          <p:cNvSpPr/>
          <p:nvPr/>
        </p:nvSpPr>
        <p:spPr>
          <a:xfrm>
            <a:off x="781784" y="887833"/>
            <a:ext cx="8458200" cy="1077218"/>
          </a:xfrm>
          <a:prstGeom prst="rect">
            <a:avLst/>
          </a:prstGeom>
        </p:spPr>
        <p:txBody>
          <a:bodyPr wrap="square">
            <a:spAutoFit/>
          </a:bodyPr>
          <a:lstStyle/>
          <a:p>
            <a:r>
              <a:rPr lang="en-US" sz="1600" i="1" dirty="0">
                <a:solidFill>
                  <a:srgbClr val="63666A"/>
                </a:solidFill>
              </a:rPr>
              <a:t>Fraud is dynamic and often appears in unusual places, including previously unmonitored areas of healthcare. To find the right suspicious provider, behavioral analysis must be performed, across ALL behaviors. We should capture all behavioral matrix of provider, below are four dimension we should looked into.</a:t>
            </a:r>
          </a:p>
        </p:txBody>
      </p:sp>
      <p:sp>
        <p:nvSpPr>
          <p:cNvPr id="12" name="TextBox 11">
            <a:extLst>
              <a:ext uri="{FF2B5EF4-FFF2-40B4-BE49-F238E27FC236}">
                <a16:creationId xmlns:a16="http://schemas.microsoft.com/office/drawing/2014/main" id="{1E6F0771-8531-4342-A7D9-46CCD6B435F1}"/>
              </a:ext>
            </a:extLst>
          </p:cNvPr>
          <p:cNvSpPr txBox="1"/>
          <p:nvPr/>
        </p:nvSpPr>
        <p:spPr>
          <a:xfrm>
            <a:off x="7784568" y="2300058"/>
            <a:ext cx="4331843" cy="2826306"/>
          </a:xfrm>
          <a:prstGeom prst="roundRect">
            <a:avLst/>
          </a:prstGeom>
          <a:ln>
            <a:solidFill>
              <a:schemeClr val="bg1"/>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US" sz="1600" b="1" dirty="0">
                <a:solidFill>
                  <a:schemeClr val="tx2"/>
                </a:solidFill>
              </a:rPr>
              <a:t>Clustering</a:t>
            </a:r>
            <a:r>
              <a:rPr lang="en-US" sz="1600" dirty="0">
                <a:solidFill>
                  <a:schemeClr val="tx2"/>
                </a:solidFill>
              </a:rPr>
              <a:t> </a:t>
            </a:r>
          </a:p>
          <a:p>
            <a:pPr marL="742950" lvl="1" indent="-285750">
              <a:buFont typeface="Arial" panose="020B0604020202020204" pitchFamily="34" charset="0"/>
              <a:buChar char="­"/>
            </a:pPr>
            <a:r>
              <a:rPr lang="en-US" sz="1600" dirty="0">
                <a:solidFill>
                  <a:schemeClr val="tx2"/>
                </a:solidFill>
              </a:rPr>
              <a:t>K-means </a:t>
            </a:r>
          </a:p>
          <a:p>
            <a:pPr marL="742950" lvl="1" indent="-285750">
              <a:buFont typeface="Arial" panose="020B0604020202020204" pitchFamily="34" charset="0"/>
              <a:buChar char="­"/>
            </a:pPr>
            <a:r>
              <a:rPr lang="en-US" sz="1600" dirty="0">
                <a:solidFill>
                  <a:schemeClr val="tx2"/>
                </a:solidFill>
              </a:rPr>
              <a:t>Hierarchical Cluster Analysis</a:t>
            </a:r>
          </a:p>
          <a:p>
            <a:pPr marL="742950" lvl="1" indent="-285750">
              <a:buFont typeface="Arial" panose="020B0604020202020204" pitchFamily="34" charset="0"/>
              <a:buChar char="­"/>
            </a:pPr>
            <a:r>
              <a:rPr lang="en-US" sz="1600" dirty="0">
                <a:solidFill>
                  <a:schemeClr val="tx2"/>
                </a:solidFill>
              </a:rPr>
              <a:t>Expectation Maximization</a:t>
            </a:r>
          </a:p>
          <a:p>
            <a:pPr marL="285750" indent="-285750">
              <a:buFont typeface="Arial" panose="020B0604020202020204" pitchFamily="34" charset="0"/>
              <a:buChar char="•"/>
            </a:pPr>
            <a:r>
              <a:rPr lang="en-US" sz="1600" b="1" dirty="0">
                <a:solidFill>
                  <a:schemeClr val="tx2"/>
                </a:solidFill>
              </a:rPr>
              <a:t>Visualization and dimensionality reduction</a:t>
            </a:r>
          </a:p>
          <a:p>
            <a:pPr marL="742950" lvl="1" indent="-285750">
              <a:buFont typeface="Arial" panose="020B0604020202020204" pitchFamily="34" charset="0"/>
              <a:buChar char="­"/>
            </a:pPr>
            <a:r>
              <a:rPr lang="en-US" sz="1600" dirty="0">
                <a:solidFill>
                  <a:schemeClr val="tx2"/>
                </a:solidFill>
              </a:rPr>
              <a:t>Kernel PCA</a:t>
            </a:r>
          </a:p>
          <a:p>
            <a:pPr marL="742950" lvl="1" indent="-285750">
              <a:buFont typeface="Arial" panose="020B0604020202020204" pitchFamily="34" charset="0"/>
              <a:buChar char="­"/>
            </a:pPr>
            <a:r>
              <a:rPr lang="en-US" sz="1600" dirty="0">
                <a:solidFill>
                  <a:schemeClr val="tx2"/>
                </a:solidFill>
              </a:rPr>
              <a:t>Locally-Linear Embedding (LLE)</a:t>
            </a:r>
          </a:p>
          <a:p>
            <a:pPr marL="742950" lvl="1" indent="-285750">
              <a:buFont typeface="Arial" panose="020B0604020202020204" pitchFamily="34" charset="0"/>
              <a:buChar char="­"/>
            </a:pPr>
            <a:r>
              <a:rPr lang="en-US" sz="1600" dirty="0">
                <a:solidFill>
                  <a:schemeClr val="tx2"/>
                </a:solidFill>
              </a:rPr>
              <a:t>t-distributed Stochastic Neighbor Embedding (t-SNE)</a:t>
            </a:r>
          </a:p>
        </p:txBody>
      </p:sp>
      <p:pic>
        <p:nvPicPr>
          <p:cNvPr id="3" name="Picture 2">
            <a:extLst>
              <a:ext uri="{FF2B5EF4-FFF2-40B4-BE49-F238E27FC236}">
                <a16:creationId xmlns:a16="http://schemas.microsoft.com/office/drawing/2014/main" id="{16DA8E46-63CB-44F4-ADA9-66A9402DF6C4}"/>
              </a:ext>
            </a:extLst>
          </p:cNvPr>
          <p:cNvPicPr>
            <a:picLocks noChangeAspect="1"/>
          </p:cNvPicPr>
          <p:nvPr/>
        </p:nvPicPr>
        <p:blipFill>
          <a:blip r:embed="rId2"/>
          <a:stretch>
            <a:fillRect/>
          </a:stretch>
        </p:blipFill>
        <p:spPr>
          <a:xfrm>
            <a:off x="486586" y="2151716"/>
            <a:ext cx="7297982" cy="3712199"/>
          </a:xfrm>
          <a:prstGeom prst="rect">
            <a:avLst/>
          </a:prstGeom>
        </p:spPr>
      </p:pic>
      <p:sp>
        <p:nvSpPr>
          <p:cNvPr id="5" name="TextBox 4">
            <a:extLst>
              <a:ext uri="{FF2B5EF4-FFF2-40B4-BE49-F238E27FC236}">
                <a16:creationId xmlns:a16="http://schemas.microsoft.com/office/drawing/2014/main" id="{069C2484-992D-4D7B-BA1A-E58FFD9C41CC}"/>
              </a:ext>
            </a:extLst>
          </p:cNvPr>
          <p:cNvSpPr txBox="1"/>
          <p:nvPr/>
        </p:nvSpPr>
        <p:spPr>
          <a:xfrm>
            <a:off x="8074103" y="1982439"/>
            <a:ext cx="2853470" cy="338554"/>
          </a:xfrm>
          <a:prstGeom prst="rect">
            <a:avLst/>
          </a:prstGeom>
          <a:noFill/>
        </p:spPr>
        <p:txBody>
          <a:bodyPr wrap="square" rtlCol="0">
            <a:spAutoFit/>
          </a:bodyPr>
          <a:lstStyle/>
          <a:p>
            <a:r>
              <a:rPr lang="en-US" sz="1600" b="1" dirty="0">
                <a:solidFill>
                  <a:schemeClr val="tx2"/>
                </a:solidFill>
              </a:rPr>
              <a:t>AI/ML Technique</a:t>
            </a:r>
          </a:p>
        </p:txBody>
      </p:sp>
    </p:spTree>
    <p:extLst>
      <p:ext uri="{BB962C8B-B14F-4D97-AF65-F5344CB8AC3E}">
        <p14:creationId xmlns:p14="http://schemas.microsoft.com/office/powerpoint/2010/main" val="3195148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49280" y="5750697"/>
            <a:ext cx="2728686" cy="487056"/>
          </a:xfrm>
          <a:prstGeom prst="rect">
            <a:avLst/>
          </a:prstGeom>
          <a:gradFill>
            <a:gsLst>
              <a:gs pos="0">
                <a:srgbClr val="5E9EFF"/>
              </a:gs>
              <a:gs pos="39999">
                <a:srgbClr val="85C2FF"/>
              </a:gs>
              <a:gs pos="70000">
                <a:srgbClr val="C4D6EB"/>
              </a:gs>
              <a:gs pos="100000">
                <a:srgbClr val="FFEBFA"/>
              </a:gs>
            </a:gsLst>
            <a:lin ang="5400000" scaled="0"/>
          </a:gradFill>
          <a:ln>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p:spPr>
        <p:txBody>
          <a:bodyPr wrap="square" rtlCol="0">
            <a:spAutoFit/>
          </a:bodyPr>
          <a:lstStyle/>
          <a:p>
            <a:pPr algn="ctr" eaLnBrk="0" fontAlgn="base" hangingPunct="0">
              <a:lnSpc>
                <a:spcPct val="95000"/>
              </a:lnSpc>
              <a:spcBef>
                <a:spcPct val="0"/>
              </a:spcBef>
              <a:spcAft>
                <a:spcPct val="0"/>
              </a:spcAft>
            </a:pPr>
            <a:r>
              <a:rPr lang="en-US" sz="900" b="1" dirty="0">
                <a:solidFill>
                  <a:srgbClr val="002060"/>
                </a:solidFill>
                <a:ea typeface="Geneva" charset="-128"/>
              </a:rPr>
              <a:t>Claim Historical</a:t>
            </a:r>
          </a:p>
          <a:p>
            <a:pPr marL="285750" indent="-285750" eaLnBrk="0" fontAlgn="base" hangingPunct="0">
              <a:lnSpc>
                <a:spcPct val="95000"/>
              </a:lnSpc>
              <a:spcBef>
                <a:spcPct val="0"/>
              </a:spcBef>
              <a:spcAft>
                <a:spcPct val="0"/>
              </a:spcAft>
              <a:buFont typeface="Arial" panose="020B0604020202020204" pitchFamily="34" charset="0"/>
              <a:buChar char="•"/>
            </a:pPr>
            <a:r>
              <a:rPr lang="en-US" sz="900" b="1" dirty="0">
                <a:solidFill>
                  <a:srgbClr val="002060"/>
                </a:solidFill>
                <a:ea typeface="Geneva" charset="-128"/>
              </a:rPr>
              <a:t>No services performed</a:t>
            </a:r>
          </a:p>
          <a:p>
            <a:pPr marL="285750" indent="-285750" eaLnBrk="0" fontAlgn="base" hangingPunct="0">
              <a:lnSpc>
                <a:spcPct val="95000"/>
              </a:lnSpc>
              <a:spcBef>
                <a:spcPct val="0"/>
              </a:spcBef>
              <a:spcAft>
                <a:spcPct val="0"/>
              </a:spcAft>
              <a:buFont typeface="Arial" panose="020B0604020202020204" pitchFamily="34" charset="0"/>
              <a:buChar char="•"/>
            </a:pPr>
            <a:r>
              <a:rPr lang="en-US" sz="900" b="1" dirty="0">
                <a:solidFill>
                  <a:srgbClr val="002060"/>
                </a:solidFill>
                <a:ea typeface="Geneva" charset="-128"/>
              </a:rPr>
              <a:t>No demographic profile available</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272" y="3295226"/>
            <a:ext cx="2814657" cy="2280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a:endCxn id="6" idx="2"/>
          </p:cNvCxnSpPr>
          <p:nvPr/>
        </p:nvCxnSpPr>
        <p:spPr bwMode="auto">
          <a:xfrm flipH="1">
            <a:off x="2300600" y="5445078"/>
            <a:ext cx="195494" cy="130850"/>
          </a:xfrm>
          <a:prstGeom prst="straightConnector1">
            <a:avLst/>
          </a:prstGeom>
          <a:gradFill rotWithShape="1">
            <a:gsLst>
              <a:gs pos="0">
                <a:schemeClr val="accent1">
                  <a:gamma/>
                  <a:tint val="80000"/>
                  <a:invGamma/>
                </a:schemeClr>
              </a:gs>
              <a:gs pos="100000">
                <a:schemeClr val="accent1"/>
              </a:gs>
            </a:gsLst>
            <a:lin ang="5400000" scaled="1"/>
          </a:gradFill>
          <a:ln w="12700" cap="flat" cmpd="sng" algn="ctr">
            <a:solidFill>
              <a:schemeClr val="tx1"/>
            </a:solidFill>
            <a:prstDash val="solid"/>
            <a:round/>
            <a:headEnd type="none" w="med" len="med"/>
            <a:tailEnd type="arrow"/>
          </a:ln>
          <a:effectLst/>
        </p:spPr>
      </p:cxn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486" y="3425060"/>
            <a:ext cx="2864765" cy="2227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 descr="image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3179" y="4054932"/>
            <a:ext cx="2348242" cy="2089731"/>
          </a:xfrm>
          <a:prstGeom prst="rect">
            <a:avLst/>
          </a:prstGeom>
          <a:solidFill>
            <a:schemeClr val="bg1"/>
          </a:solidFill>
          <a:ln>
            <a:noFill/>
          </a:ln>
        </p:spPr>
      </p:pic>
      <p:sp>
        <p:nvSpPr>
          <p:cNvPr id="12" name="Rectangle 11"/>
          <p:cNvSpPr/>
          <p:nvPr/>
        </p:nvSpPr>
        <p:spPr>
          <a:xfrm>
            <a:off x="1198157" y="929178"/>
            <a:ext cx="2162870" cy="253146"/>
          </a:xfrm>
          <a:prstGeom prst="rect">
            <a:avLst/>
          </a:prstGeom>
          <a:solidFill>
            <a:schemeClr val="accent2">
              <a:lumMod val="50000"/>
            </a:schemeClr>
          </a:solidFill>
        </p:spPr>
        <p:txBody>
          <a:bodyPr wrap="square">
            <a:spAutoFit/>
          </a:bodyPr>
          <a:lstStyle/>
          <a:p>
            <a:pPr algn="ctr" eaLnBrk="0" fontAlgn="base" hangingPunct="0">
              <a:lnSpc>
                <a:spcPct val="95000"/>
              </a:lnSpc>
              <a:spcBef>
                <a:spcPct val="0"/>
              </a:spcBef>
              <a:spcAft>
                <a:spcPct val="0"/>
              </a:spcAft>
            </a:pPr>
            <a:r>
              <a:rPr lang="en-US" sz="1100" b="1" dirty="0">
                <a:solidFill>
                  <a:prstClr val="white"/>
                </a:solidFill>
                <a:ea typeface="Geneva" charset="-128"/>
              </a:rPr>
              <a:t>Phantom Provider Network</a:t>
            </a:r>
          </a:p>
        </p:txBody>
      </p:sp>
      <p:sp>
        <p:nvSpPr>
          <p:cNvPr id="13" name="Rectangle 12"/>
          <p:cNvSpPr/>
          <p:nvPr/>
        </p:nvSpPr>
        <p:spPr>
          <a:xfrm>
            <a:off x="4343343" y="929448"/>
            <a:ext cx="1877437" cy="297004"/>
          </a:xfrm>
          <a:prstGeom prst="rect">
            <a:avLst/>
          </a:prstGeom>
          <a:solidFill>
            <a:schemeClr val="accent2">
              <a:lumMod val="50000"/>
            </a:schemeClr>
          </a:solidFill>
        </p:spPr>
        <p:txBody>
          <a:bodyPr wrap="none">
            <a:spAutoFit/>
          </a:bodyPr>
          <a:lstStyle/>
          <a:p>
            <a:pPr algn="ctr" eaLnBrk="0" hangingPunct="0">
              <a:lnSpc>
                <a:spcPct val="95000"/>
              </a:lnSpc>
            </a:pPr>
            <a:r>
              <a:rPr lang="en-US" sz="1400" dirty="0">
                <a:solidFill>
                  <a:schemeClr val="bg1"/>
                </a:solidFill>
              </a:rPr>
              <a:t>Physician Preference</a:t>
            </a:r>
            <a:endParaRPr lang="en-US" sz="1400" b="1" dirty="0">
              <a:solidFill>
                <a:schemeClr val="bg1"/>
              </a:solidFill>
              <a:ea typeface="Geneva" charset="-128"/>
            </a:endParaRPr>
          </a:p>
        </p:txBody>
      </p:sp>
      <p:sp>
        <p:nvSpPr>
          <p:cNvPr id="14" name="Rectangle 13"/>
          <p:cNvSpPr/>
          <p:nvPr/>
        </p:nvSpPr>
        <p:spPr>
          <a:xfrm>
            <a:off x="7247961" y="929448"/>
            <a:ext cx="2412841" cy="297004"/>
          </a:xfrm>
          <a:prstGeom prst="rect">
            <a:avLst/>
          </a:prstGeom>
          <a:solidFill>
            <a:schemeClr val="accent2">
              <a:lumMod val="50000"/>
            </a:schemeClr>
          </a:solidFill>
        </p:spPr>
        <p:txBody>
          <a:bodyPr wrap="none">
            <a:spAutoFit/>
          </a:bodyPr>
          <a:lstStyle/>
          <a:p>
            <a:pPr algn="ctr" eaLnBrk="0" fontAlgn="base" hangingPunct="0">
              <a:lnSpc>
                <a:spcPct val="95000"/>
              </a:lnSpc>
              <a:spcBef>
                <a:spcPct val="0"/>
              </a:spcBef>
              <a:spcAft>
                <a:spcPct val="0"/>
              </a:spcAft>
            </a:pPr>
            <a:r>
              <a:rPr lang="en-US" sz="1400" b="1" dirty="0">
                <a:solidFill>
                  <a:schemeClr val="bg1"/>
                </a:solidFill>
                <a:ea typeface="Geneva" charset="-128"/>
              </a:rPr>
              <a:t>Chiropractor/PT Collusion</a:t>
            </a:r>
          </a:p>
        </p:txBody>
      </p:sp>
      <p:sp>
        <p:nvSpPr>
          <p:cNvPr id="15" name="Rectangle 14"/>
          <p:cNvSpPr/>
          <p:nvPr/>
        </p:nvSpPr>
        <p:spPr>
          <a:xfrm>
            <a:off x="1180711" y="1272922"/>
            <a:ext cx="2289960" cy="413959"/>
          </a:xfrm>
          <a:prstGeom prst="rect">
            <a:avLst/>
          </a:prstGeom>
        </p:spPr>
        <p:txBody>
          <a:bodyPr wrap="square">
            <a:spAutoFit/>
          </a:bodyPr>
          <a:lstStyle/>
          <a:p>
            <a:pPr eaLnBrk="0" fontAlgn="base" hangingPunct="0">
              <a:lnSpc>
                <a:spcPct val="95000"/>
              </a:lnSpc>
              <a:spcBef>
                <a:spcPct val="0"/>
              </a:spcBef>
              <a:spcAft>
                <a:spcPct val="0"/>
              </a:spcAft>
            </a:pPr>
            <a:r>
              <a:rPr lang="en-US" sz="1100" dirty="0">
                <a:solidFill>
                  <a:prstClr val="black"/>
                </a:solidFill>
                <a:ea typeface="Geneva" charset="-128"/>
              </a:rPr>
              <a:t>To identify Network of Phantom Providers</a:t>
            </a:r>
          </a:p>
        </p:txBody>
      </p:sp>
      <p:sp>
        <p:nvSpPr>
          <p:cNvPr id="16" name="Rectangle 15"/>
          <p:cNvSpPr/>
          <p:nvPr/>
        </p:nvSpPr>
        <p:spPr>
          <a:xfrm>
            <a:off x="1062083" y="2160404"/>
            <a:ext cx="2527217" cy="574773"/>
          </a:xfrm>
          <a:prstGeom prst="rect">
            <a:avLst/>
          </a:prstGeom>
        </p:spPr>
        <p:txBody>
          <a:bodyPr wrap="square">
            <a:spAutoFit/>
          </a:bodyPr>
          <a:lstStyle/>
          <a:p>
            <a:pPr eaLnBrk="0" fontAlgn="base" hangingPunct="0">
              <a:lnSpc>
                <a:spcPct val="95000"/>
              </a:lnSpc>
              <a:spcBef>
                <a:spcPct val="0"/>
              </a:spcBef>
              <a:spcAft>
                <a:spcPct val="0"/>
              </a:spcAft>
            </a:pPr>
            <a:r>
              <a:rPr lang="en-US" sz="1100" dirty="0">
                <a:solidFill>
                  <a:prstClr val="black"/>
                </a:solidFill>
                <a:ea typeface="Geneva" charset="-128"/>
              </a:rPr>
              <a:t>Identified the phantom providers and identified the network providers link with the above phantom providers</a:t>
            </a:r>
          </a:p>
        </p:txBody>
      </p:sp>
      <p:sp>
        <p:nvSpPr>
          <p:cNvPr id="18" name="Rectangle 17"/>
          <p:cNvSpPr/>
          <p:nvPr/>
        </p:nvSpPr>
        <p:spPr>
          <a:xfrm>
            <a:off x="4139062" y="2872013"/>
            <a:ext cx="2286000" cy="413959"/>
          </a:xfrm>
          <a:prstGeom prst="rect">
            <a:avLst/>
          </a:prstGeom>
        </p:spPr>
        <p:txBody>
          <a:bodyPr wrap="square">
            <a:spAutoFit/>
          </a:bodyPr>
          <a:lstStyle/>
          <a:p>
            <a:pPr algn="ctr" eaLnBrk="0" fontAlgn="base" hangingPunct="0">
              <a:lnSpc>
                <a:spcPct val="95000"/>
              </a:lnSpc>
              <a:spcBef>
                <a:spcPct val="0"/>
              </a:spcBef>
              <a:spcAft>
                <a:spcPct val="0"/>
              </a:spcAft>
            </a:pPr>
            <a:r>
              <a:rPr lang="en-US" sz="1100" dirty="0">
                <a:solidFill>
                  <a:prstClr val="black"/>
                </a:solidFill>
                <a:ea typeface="Geneva" charset="-128"/>
              </a:rPr>
              <a:t>3 physicians of different states linked with New Jersey pharmacy</a:t>
            </a:r>
          </a:p>
        </p:txBody>
      </p:sp>
      <p:sp>
        <p:nvSpPr>
          <p:cNvPr id="20" name="Rectangle 19"/>
          <p:cNvSpPr/>
          <p:nvPr/>
        </p:nvSpPr>
        <p:spPr>
          <a:xfrm>
            <a:off x="1198156" y="1751510"/>
            <a:ext cx="1656552" cy="267766"/>
          </a:xfrm>
          <a:prstGeom prst="rect">
            <a:avLst/>
          </a:prstGeom>
          <a:solidFill>
            <a:schemeClr val="accent2">
              <a:lumMod val="40000"/>
              <a:lumOff val="60000"/>
            </a:schemeClr>
          </a:solidFill>
          <a:scene3d>
            <a:camera prst="orthographicFront"/>
            <a:lightRig rig="threePt" dir="t"/>
          </a:scene3d>
          <a:sp3d prstMaterial="metal"/>
        </p:spPr>
        <p:txBody>
          <a:bodyPr wrap="square">
            <a:spAutoFit/>
          </a:bodyPr>
          <a:lstStyle/>
          <a:p>
            <a:pPr algn="ctr" eaLnBrk="0" fontAlgn="base" hangingPunct="0">
              <a:lnSpc>
                <a:spcPct val="95000"/>
              </a:lnSpc>
              <a:spcBef>
                <a:spcPct val="0"/>
              </a:spcBef>
              <a:spcAft>
                <a:spcPct val="0"/>
              </a:spcAft>
            </a:pPr>
            <a:r>
              <a:rPr lang="en-US" sz="1200" b="1" u="sng" dirty="0">
                <a:solidFill>
                  <a:prstClr val="black"/>
                </a:solidFill>
                <a:ea typeface="Geneva" charset="-128"/>
              </a:rPr>
              <a:t>Approach</a:t>
            </a:r>
          </a:p>
        </p:txBody>
      </p:sp>
      <p:sp>
        <p:nvSpPr>
          <p:cNvPr id="22" name="Rectangle 21"/>
          <p:cNvSpPr/>
          <p:nvPr/>
        </p:nvSpPr>
        <p:spPr>
          <a:xfrm>
            <a:off x="4139062" y="2128870"/>
            <a:ext cx="2509772" cy="574773"/>
          </a:xfrm>
          <a:prstGeom prst="rect">
            <a:avLst/>
          </a:prstGeom>
        </p:spPr>
        <p:txBody>
          <a:bodyPr wrap="square">
            <a:spAutoFit/>
          </a:bodyPr>
          <a:lstStyle/>
          <a:p>
            <a:pPr eaLnBrk="0" fontAlgn="base" hangingPunct="0">
              <a:lnSpc>
                <a:spcPct val="95000"/>
              </a:lnSpc>
              <a:spcBef>
                <a:spcPct val="0"/>
              </a:spcBef>
              <a:spcAft>
                <a:spcPct val="0"/>
              </a:spcAft>
            </a:pPr>
            <a:r>
              <a:rPr lang="en-US" sz="1100" dirty="0">
                <a:solidFill>
                  <a:prstClr val="black"/>
                </a:solidFill>
                <a:ea typeface="Geneva" charset="-128"/>
              </a:rPr>
              <a:t>Identified all the pharmacy providers as seed node and built SNA with Physician provider</a:t>
            </a:r>
          </a:p>
        </p:txBody>
      </p:sp>
      <p:sp>
        <p:nvSpPr>
          <p:cNvPr id="23" name="Rectangle 22"/>
          <p:cNvSpPr/>
          <p:nvPr/>
        </p:nvSpPr>
        <p:spPr>
          <a:xfrm>
            <a:off x="4147370" y="1578799"/>
            <a:ext cx="2289960" cy="413959"/>
          </a:xfrm>
          <a:prstGeom prst="rect">
            <a:avLst/>
          </a:prstGeom>
        </p:spPr>
        <p:txBody>
          <a:bodyPr wrap="square">
            <a:spAutoFit/>
          </a:bodyPr>
          <a:lstStyle/>
          <a:p>
            <a:pPr eaLnBrk="0" fontAlgn="base" hangingPunct="0">
              <a:lnSpc>
                <a:spcPct val="95000"/>
              </a:lnSpc>
              <a:spcBef>
                <a:spcPct val="0"/>
              </a:spcBef>
              <a:spcAft>
                <a:spcPct val="0"/>
              </a:spcAft>
            </a:pPr>
            <a:r>
              <a:rPr lang="en-US" sz="1100" dirty="0">
                <a:solidFill>
                  <a:prstClr val="black"/>
                </a:solidFill>
                <a:ea typeface="Geneva" charset="-128"/>
              </a:rPr>
              <a:t>To identify collusion between pharmacy  and physician</a:t>
            </a:r>
          </a:p>
        </p:txBody>
      </p:sp>
      <p:sp>
        <p:nvSpPr>
          <p:cNvPr id="24" name="Rectangle 23"/>
          <p:cNvSpPr/>
          <p:nvPr/>
        </p:nvSpPr>
        <p:spPr>
          <a:xfrm>
            <a:off x="7168100" y="1596044"/>
            <a:ext cx="2289960" cy="413959"/>
          </a:xfrm>
          <a:prstGeom prst="rect">
            <a:avLst/>
          </a:prstGeom>
        </p:spPr>
        <p:txBody>
          <a:bodyPr wrap="square">
            <a:spAutoFit/>
          </a:bodyPr>
          <a:lstStyle/>
          <a:p>
            <a:pPr eaLnBrk="0" fontAlgn="base" hangingPunct="0">
              <a:lnSpc>
                <a:spcPct val="95000"/>
              </a:lnSpc>
              <a:spcBef>
                <a:spcPct val="0"/>
              </a:spcBef>
              <a:spcAft>
                <a:spcPct val="0"/>
              </a:spcAft>
            </a:pPr>
            <a:r>
              <a:rPr lang="en-US" sz="1100" dirty="0">
                <a:solidFill>
                  <a:prstClr val="black"/>
                </a:solidFill>
                <a:ea typeface="Geneva" charset="-128"/>
              </a:rPr>
              <a:t>To study the network of Chiropractor</a:t>
            </a:r>
          </a:p>
        </p:txBody>
      </p:sp>
      <p:sp>
        <p:nvSpPr>
          <p:cNvPr id="25" name="Rectangle 24"/>
          <p:cNvSpPr/>
          <p:nvPr/>
        </p:nvSpPr>
        <p:spPr>
          <a:xfrm>
            <a:off x="7168100" y="2194608"/>
            <a:ext cx="2509772" cy="574773"/>
          </a:xfrm>
          <a:prstGeom prst="rect">
            <a:avLst/>
          </a:prstGeom>
        </p:spPr>
        <p:txBody>
          <a:bodyPr wrap="square">
            <a:spAutoFit/>
          </a:bodyPr>
          <a:lstStyle/>
          <a:p>
            <a:pPr eaLnBrk="0" fontAlgn="base" hangingPunct="0">
              <a:lnSpc>
                <a:spcPct val="95000"/>
              </a:lnSpc>
              <a:spcBef>
                <a:spcPct val="0"/>
              </a:spcBef>
              <a:spcAft>
                <a:spcPct val="0"/>
              </a:spcAft>
            </a:pPr>
            <a:r>
              <a:rPr lang="en-US" sz="1100" dirty="0">
                <a:solidFill>
                  <a:prstClr val="black"/>
                </a:solidFill>
                <a:ea typeface="Geneva" charset="-128"/>
              </a:rPr>
              <a:t>Identified all the Chiropractor providers as seed node and built SNA with other providers</a:t>
            </a:r>
          </a:p>
        </p:txBody>
      </p:sp>
      <p:sp>
        <p:nvSpPr>
          <p:cNvPr id="26" name="Rectangle 25"/>
          <p:cNvSpPr/>
          <p:nvPr/>
        </p:nvSpPr>
        <p:spPr>
          <a:xfrm>
            <a:off x="7221930" y="2879108"/>
            <a:ext cx="2464904" cy="574773"/>
          </a:xfrm>
          <a:prstGeom prst="rect">
            <a:avLst/>
          </a:prstGeom>
        </p:spPr>
        <p:txBody>
          <a:bodyPr wrap="square">
            <a:spAutoFit/>
          </a:bodyPr>
          <a:lstStyle/>
          <a:p>
            <a:pPr eaLnBrk="0" fontAlgn="base" hangingPunct="0">
              <a:lnSpc>
                <a:spcPct val="95000"/>
              </a:lnSpc>
              <a:spcBef>
                <a:spcPct val="0"/>
              </a:spcBef>
              <a:spcAft>
                <a:spcPct val="0"/>
              </a:spcAft>
            </a:pPr>
            <a:r>
              <a:rPr lang="en-US" sz="1100" dirty="0">
                <a:solidFill>
                  <a:prstClr val="black"/>
                </a:solidFill>
                <a:ea typeface="Geneva" charset="-128"/>
              </a:rPr>
              <a:t>4 out of 5 chiropractors are strongly associated with ophthalmologist basis patient sharing</a:t>
            </a:r>
          </a:p>
        </p:txBody>
      </p:sp>
      <p:sp>
        <p:nvSpPr>
          <p:cNvPr id="28" name="Rounded Rectangle 27"/>
          <p:cNvSpPr/>
          <p:nvPr/>
        </p:nvSpPr>
        <p:spPr bwMode="auto">
          <a:xfrm>
            <a:off x="6248645" y="4270133"/>
            <a:ext cx="377371" cy="217714"/>
          </a:xfrm>
          <a:prstGeom prst="roundRect">
            <a:avLst/>
          </a:prstGeom>
          <a:gradFill rotWithShape="1">
            <a:gsLst>
              <a:gs pos="0">
                <a:srgbClr val="0070C0"/>
              </a:gs>
              <a:gs pos="100000">
                <a:schemeClr val="accent1"/>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r>
              <a:rPr lang="en-US" sz="900" b="1" dirty="0">
                <a:solidFill>
                  <a:prstClr val="white"/>
                </a:solidFill>
              </a:rPr>
              <a:t>ME</a:t>
            </a:r>
          </a:p>
        </p:txBody>
      </p:sp>
      <p:sp>
        <p:nvSpPr>
          <p:cNvPr id="29" name="Rounded Rectangle 28"/>
          <p:cNvSpPr/>
          <p:nvPr/>
        </p:nvSpPr>
        <p:spPr bwMode="auto">
          <a:xfrm>
            <a:off x="6312063" y="4655134"/>
            <a:ext cx="377371" cy="217714"/>
          </a:xfrm>
          <a:prstGeom prst="roundRect">
            <a:avLst/>
          </a:prstGeom>
          <a:gradFill rotWithShape="1">
            <a:gsLst>
              <a:gs pos="0">
                <a:srgbClr val="0070C0"/>
              </a:gs>
              <a:gs pos="100000">
                <a:schemeClr val="accent1"/>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r>
              <a:rPr lang="en-US" sz="900" b="1" dirty="0">
                <a:solidFill>
                  <a:prstClr val="white"/>
                </a:solidFill>
              </a:rPr>
              <a:t>MS</a:t>
            </a:r>
          </a:p>
        </p:txBody>
      </p:sp>
      <p:sp>
        <p:nvSpPr>
          <p:cNvPr id="30" name="Rounded Rectangle 29"/>
          <p:cNvSpPr/>
          <p:nvPr/>
        </p:nvSpPr>
        <p:spPr bwMode="auto">
          <a:xfrm>
            <a:off x="6423657" y="5209553"/>
            <a:ext cx="377371" cy="217714"/>
          </a:xfrm>
          <a:prstGeom prst="roundRect">
            <a:avLst/>
          </a:prstGeom>
          <a:gradFill rotWithShape="1">
            <a:gsLst>
              <a:gs pos="0">
                <a:srgbClr val="0070C0"/>
              </a:gs>
              <a:gs pos="100000">
                <a:schemeClr val="accent1"/>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r>
              <a:rPr lang="en-US" sz="900" b="1" dirty="0">
                <a:solidFill>
                  <a:prstClr val="white"/>
                </a:solidFill>
              </a:rPr>
              <a:t>TX</a:t>
            </a:r>
          </a:p>
        </p:txBody>
      </p:sp>
      <p:sp>
        <p:nvSpPr>
          <p:cNvPr id="31" name="Oval 30"/>
          <p:cNvSpPr/>
          <p:nvPr/>
        </p:nvSpPr>
        <p:spPr bwMode="auto">
          <a:xfrm>
            <a:off x="5866426" y="3945908"/>
            <a:ext cx="1301675" cy="1604731"/>
          </a:xfrm>
          <a:prstGeom prst="ellipse">
            <a:avLst/>
          </a:prstGeom>
          <a:noFill/>
          <a:ln w="25400" cap="flat" cmpd="sng" algn="ctr">
            <a:solidFill>
              <a:srgbClr val="FF0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endParaRPr lang="en-US" sz="1400" b="1" dirty="0">
              <a:solidFill>
                <a:srgbClr val="CCB400"/>
              </a:solidFill>
            </a:endParaRPr>
          </a:p>
        </p:txBody>
      </p:sp>
      <p:sp>
        <p:nvSpPr>
          <p:cNvPr id="32" name="Oval 31"/>
          <p:cNvSpPr/>
          <p:nvPr/>
        </p:nvSpPr>
        <p:spPr bwMode="auto">
          <a:xfrm>
            <a:off x="4153741" y="4900673"/>
            <a:ext cx="493485" cy="526595"/>
          </a:xfrm>
          <a:prstGeom prst="ellipse">
            <a:avLst/>
          </a:prstGeom>
          <a:noFill/>
          <a:ln w="25400" cap="flat" cmpd="sng" algn="ctr">
            <a:solidFill>
              <a:srgbClr val="00206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endParaRPr lang="en-US" sz="1400" b="1" dirty="0">
              <a:solidFill>
                <a:srgbClr val="CCB400"/>
              </a:solidFill>
            </a:endParaRPr>
          </a:p>
        </p:txBody>
      </p:sp>
      <p:sp>
        <p:nvSpPr>
          <p:cNvPr id="33" name="Oval 32"/>
          <p:cNvSpPr/>
          <p:nvPr/>
        </p:nvSpPr>
        <p:spPr bwMode="auto">
          <a:xfrm>
            <a:off x="2020139" y="4850196"/>
            <a:ext cx="493485" cy="526595"/>
          </a:xfrm>
          <a:prstGeom prst="ellipse">
            <a:avLst/>
          </a:prstGeom>
          <a:noFill/>
          <a:ln w="25400" cap="flat" cmpd="sng" algn="ctr">
            <a:solidFill>
              <a:srgbClr val="00206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endParaRPr lang="en-US" sz="1400" b="1" dirty="0">
              <a:solidFill>
                <a:srgbClr val="CCB400"/>
              </a:solidFill>
            </a:endParaRPr>
          </a:p>
        </p:txBody>
      </p:sp>
      <p:sp>
        <p:nvSpPr>
          <p:cNvPr id="34" name="Oval 33"/>
          <p:cNvSpPr/>
          <p:nvPr/>
        </p:nvSpPr>
        <p:spPr bwMode="auto">
          <a:xfrm>
            <a:off x="7850992" y="5330710"/>
            <a:ext cx="603391" cy="569062"/>
          </a:xfrm>
          <a:prstGeom prst="ellipse">
            <a:avLst/>
          </a:prstGeom>
          <a:noFill/>
          <a:ln w="25400" cap="flat" cmpd="sng" algn="ctr">
            <a:solidFill>
              <a:srgbClr val="00206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endParaRPr lang="en-US" sz="1400" b="1" dirty="0">
              <a:solidFill>
                <a:srgbClr val="CCB400"/>
              </a:solidFill>
            </a:endParaRPr>
          </a:p>
        </p:txBody>
      </p:sp>
      <p:sp>
        <p:nvSpPr>
          <p:cNvPr id="35" name="Rectangle 34"/>
          <p:cNvSpPr/>
          <p:nvPr/>
        </p:nvSpPr>
        <p:spPr>
          <a:xfrm>
            <a:off x="893272" y="193559"/>
            <a:ext cx="9666290" cy="44319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eaLnBrk="0" fontAlgn="base" hangingPunct="0">
              <a:lnSpc>
                <a:spcPct val="95000"/>
              </a:lnSpc>
              <a:spcBef>
                <a:spcPct val="0"/>
              </a:spcBef>
              <a:spcAft>
                <a:spcPct val="0"/>
              </a:spcAft>
            </a:pPr>
            <a:r>
              <a:rPr lang="en-US" sz="2400" b="1" kern="0" dirty="0">
                <a:solidFill>
                  <a:srgbClr val="3F5765"/>
                </a:solidFill>
                <a:latin typeface="Arial"/>
                <a:cs typeface="Arial"/>
                <a:sym typeface="Arial"/>
              </a:rPr>
              <a:t>Predictive Fraud Detection Models - </a:t>
            </a:r>
            <a:r>
              <a:rPr lang="en-US" sz="2400" b="1" kern="0" dirty="0">
                <a:solidFill>
                  <a:srgbClr val="3F5765"/>
                </a:solidFill>
                <a:latin typeface="Arial"/>
                <a:cs typeface="Arial"/>
              </a:rPr>
              <a:t>Social Network Analysis</a:t>
            </a:r>
          </a:p>
        </p:txBody>
      </p:sp>
      <p:sp>
        <p:nvSpPr>
          <p:cNvPr id="36" name="TextBox 35">
            <a:extLst>
              <a:ext uri="{FF2B5EF4-FFF2-40B4-BE49-F238E27FC236}">
                <a16:creationId xmlns:a16="http://schemas.microsoft.com/office/drawing/2014/main" id="{257688EF-34D2-450C-9A4B-EA3294EF1CC5}"/>
              </a:ext>
            </a:extLst>
          </p:cNvPr>
          <p:cNvSpPr txBox="1"/>
          <p:nvPr/>
        </p:nvSpPr>
        <p:spPr>
          <a:xfrm>
            <a:off x="9660802" y="4202088"/>
            <a:ext cx="2464904" cy="1413153"/>
          </a:xfrm>
          <a:prstGeom prst="roundRect">
            <a:avLst/>
          </a:prstGeom>
          <a:ln>
            <a:solidFill>
              <a:schemeClr val="bg1"/>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US" sz="1100" b="1" dirty="0">
                <a:solidFill>
                  <a:schemeClr val="tx2"/>
                </a:solidFill>
              </a:rPr>
              <a:t>Networks and Graph Theory</a:t>
            </a:r>
          </a:p>
          <a:p>
            <a:pPr marL="285750" indent="-285750">
              <a:buFont typeface="Arial" panose="020B0604020202020204" pitchFamily="34" charset="0"/>
              <a:buChar char="•"/>
            </a:pPr>
            <a:r>
              <a:rPr lang="en-US" sz="1100" b="1" dirty="0"/>
              <a:t>Exponential family models</a:t>
            </a:r>
          </a:p>
          <a:p>
            <a:pPr marL="285750" indent="-285750">
              <a:buFont typeface="Arial" panose="020B0604020202020204" pitchFamily="34" charset="0"/>
              <a:buChar char="•"/>
            </a:pPr>
            <a:r>
              <a:rPr lang="en-US" sz="1100" b="1" dirty="0"/>
              <a:t>Analysis of nodal covariates</a:t>
            </a:r>
          </a:p>
          <a:p>
            <a:pPr marL="285750" indent="-285750">
              <a:buFont typeface="Arial" panose="020B0604020202020204" pitchFamily="34" charset="0"/>
              <a:buChar char="•"/>
            </a:pPr>
            <a:r>
              <a:rPr lang="en-US" sz="1100" b="1" dirty="0"/>
              <a:t>Network autocorrelation, influence, and diffusion</a:t>
            </a:r>
            <a:endParaRPr lang="en-US" sz="1100" b="1" dirty="0">
              <a:solidFill>
                <a:schemeClr val="tx2"/>
              </a:solidFill>
            </a:endParaRPr>
          </a:p>
        </p:txBody>
      </p:sp>
      <p:sp>
        <p:nvSpPr>
          <p:cNvPr id="37" name="TextBox 36">
            <a:extLst>
              <a:ext uri="{FF2B5EF4-FFF2-40B4-BE49-F238E27FC236}">
                <a16:creationId xmlns:a16="http://schemas.microsoft.com/office/drawing/2014/main" id="{E144A503-CC4E-4EF1-B98B-D130432E1D45}"/>
              </a:ext>
            </a:extLst>
          </p:cNvPr>
          <p:cNvSpPr txBox="1"/>
          <p:nvPr/>
        </p:nvSpPr>
        <p:spPr>
          <a:xfrm>
            <a:off x="9795233" y="3883190"/>
            <a:ext cx="1416162" cy="276999"/>
          </a:xfrm>
          <a:prstGeom prst="rect">
            <a:avLst/>
          </a:prstGeom>
          <a:noFill/>
        </p:spPr>
        <p:txBody>
          <a:bodyPr wrap="square" rtlCol="0">
            <a:spAutoFit/>
          </a:bodyPr>
          <a:lstStyle/>
          <a:p>
            <a:r>
              <a:rPr lang="en-US" sz="1200" b="1" dirty="0">
                <a:solidFill>
                  <a:schemeClr val="tx2"/>
                </a:solidFill>
              </a:rPr>
              <a:t>AI/ML Technique</a:t>
            </a:r>
          </a:p>
        </p:txBody>
      </p:sp>
    </p:spTree>
    <p:extLst>
      <p:ext uri="{BB962C8B-B14F-4D97-AF65-F5344CB8AC3E}">
        <p14:creationId xmlns:p14="http://schemas.microsoft.com/office/powerpoint/2010/main" val="1746085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9062" y="238283"/>
            <a:ext cx="9725329" cy="372683"/>
          </a:xfr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r>
              <a:rPr lang="en-US" sz="2400" kern="0" dirty="0">
                <a:solidFill>
                  <a:srgbClr val="3F5765"/>
                </a:solidFill>
                <a:cs typeface="Arial"/>
                <a:sym typeface="Arial"/>
              </a:rPr>
              <a:t>Predictive Fraud Detection Models - </a:t>
            </a:r>
            <a:r>
              <a:rPr lang="en-US" sz="2400" kern="0" dirty="0">
                <a:solidFill>
                  <a:srgbClr val="3F5765"/>
                </a:solidFill>
                <a:latin typeface="Arial"/>
                <a:ea typeface="+mn-ea"/>
                <a:cs typeface="Arial"/>
              </a:rPr>
              <a:t>Trend Detection Analysis</a:t>
            </a:r>
          </a:p>
        </p:txBody>
      </p:sp>
      <p:cxnSp>
        <p:nvCxnSpPr>
          <p:cNvPr id="8" name="Straight Connector 7"/>
          <p:cNvCxnSpPr/>
          <p:nvPr/>
        </p:nvCxnSpPr>
        <p:spPr bwMode="auto">
          <a:xfrm>
            <a:off x="799063" y="2113327"/>
            <a:ext cx="2667000" cy="137224"/>
          </a:xfrm>
          <a:prstGeom prst="line">
            <a:avLst/>
          </a:pr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p:spPr>
      </p:cxnSp>
      <p:cxnSp>
        <p:nvCxnSpPr>
          <p:cNvPr id="101" name="Straight Connector 100"/>
          <p:cNvCxnSpPr/>
          <p:nvPr/>
        </p:nvCxnSpPr>
        <p:spPr>
          <a:xfrm flipV="1">
            <a:off x="6400800" y="7560097"/>
            <a:ext cx="3657600" cy="0"/>
          </a:xfrm>
          <a:prstGeom prst="line">
            <a:avLst/>
          </a:prstGeom>
          <a:noFill/>
          <a:ln w="38100" cap="flat" cmpd="sng" algn="ctr">
            <a:solidFill>
              <a:srgbClr val="C0504D"/>
            </a:solidFill>
            <a:prstDash val="solid"/>
          </a:ln>
          <a:effectLst>
            <a:outerShdw blurRad="40000" dist="23000" dir="5400000" rotWithShape="0">
              <a:srgbClr val="000000">
                <a:alpha val="35000"/>
              </a:srgbClr>
            </a:outerShdw>
          </a:effectLst>
        </p:spPr>
      </p:cxnSp>
      <p:sp>
        <p:nvSpPr>
          <p:cNvPr id="9" name="TextBox 8"/>
          <p:cNvSpPr txBox="1"/>
          <p:nvPr/>
        </p:nvSpPr>
        <p:spPr>
          <a:xfrm>
            <a:off x="690466" y="821873"/>
            <a:ext cx="11064849" cy="830997"/>
          </a:xfrm>
          <a:prstGeom prst="rect">
            <a:avLst/>
          </a:prstGeom>
          <a:noFill/>
        </p:spPr>
        <p:txBody>
          <a:bodyPr wrap="square" rtlCol="0">
            <a:spAutoFit/>
          </a:bodyPr>
          <a:lstStyle/>
          <a:p>
            <a:r>
              <a:rPr lang="en-US" sz="1600" dirty="0"/>
              <a:t>Measure abnormalities (in provider claims submission.  This can identify either spikes (point increase/decrease), or surges (slope increase/decrease) into  combination of the following: </a:t>
            </a:r>
          </a:p>
          <a:p>
            <a:r>
              <a:rPr lang="en-US" sz="1600" b="1" dirty="0"/>
              <a:t>Members</a:t>
            </a:r>
            <a:r>
              <a:rPr lang="en-US" sz="1600" dirty="0"/>
              <a:t> / </a:t>
            </a:r>
            <a:r>
              <a:rPr lang="en-US" sz="1600" b="1" dirty="0"/>
              <a:t>Visits / Procedures / Billed/Paid $$</a:t>
            </a:r>
            <a:endParaRPr lang="en-US" sz="1600" dirty="0"/>
          </a:p>
        </p:txBody>
      </p:sp>
      <p:sp>
        <p:nvSpPr>
          <p:cNvPr id="13" name="TextBox 12"/>
          <p:cNvSpPr txBox="1"/>
          <p:nvPr/>
        </p:nvSpPr>
        <p:spPr>
          <a:xfrm>
            <a:off x="1094447" y="2515788"/>
            <a:ext cx="3747698" cy="938719"/>
          </a:xfrm>
          <a:prstGeom prst="rect">
            <a:avLst/>
          </a:prstGeom>
          <a:noFill/>
        </p:spPr>
        <p:txBody>
          <a:bodyPr wrap="square" rtlCol="0">
            <a:spAutoFit/>
          </a:bodyPr>
          <a:lstStyle/>
          <a:p>
            <a:r>
              <a:rPr lang="en-US" sz="1100" dirty="0"/>
              <a:t># of Members , </a:t>
            </a:r>
          </a:p>
          <a:p>
            <a:r>
              <a:rPr lang="en-US" sz="1100" dirty="0"/>
              <a:t># of Visits </a:t>
            </a:r>
          </a:p>
          <a:p>
            <a:r>
              <a:rPr lang="en-US" sz="1100" dirty="0"/>
              <a:t># of Procedures or $ Billed  by  Provider</a:t>
            </a:r>
          </a:p>
          <a:p>
            <a:r>
              <a:rPr lang="en-US" sz="1100" dirty="0"/>
              <a:t>Slice by Geographical Location, Specialty , Provider Contract</a:t>
            </a:r>
          </a:p>
        </p:txBody>
      </p:sp>
      <p:sp>
        <p:nvSpPr>
          <p:cNvPr id="102" name="TextBox 101"/>
          <p:cNvSpPr txBox="1"/>
          <p:nvPr/>
        </p:nvSpPr>
        <p:spPr>
          <a:xfrm>
            <a:off x="1203285" y="5559560"/>
            <a:ext cx="3445416" cy="600164"/>
          </a:xfrm>
          <a:prstGeom prst="rect">
            <a:avLst/>
          </a:prstGeom>
          <a:noFill/>
        </p:spPr>
        <p:txBody>
          <a:bodyPr wrap="square" rtlCol="0">
            <a:spAutoFit/>
          </a:bodyPr>
          <a:lstStyle/>
          <a:p>
            <a:r>
              <a:rPr lang="en-US" sz="1100" b="1" dirty="0"/>
              <a:t>Time Series  moving  average / ARIMA, Run Test , 2SD  above mean approach</a:t>
            </a:r>
            <a:r>
              <a:rPr lang="en-US" sz="1100" dirty="0"/>
              <a:t>  to detect spikes in the data</a:t>
            </a:r>
          </a:p>
        </p:txBody>
      </p:sp>
      <p:sp>
        <p:nvSpPr>
          <p:cNvPr id="104" name="TextBox 103"/>
          <p:cNvSpPr txBox="1"/>
          <p:nvPr/>
        </p:nvSpPr>
        <p:spPr>
          <a:xfrm>
            <a:off x="1203285" y="4587945"/>
            <a:ext cx="4240873" cy="261610"/>
          </a:xfrm>
          <a:prstGeom prst="rect">
            <a:avLst/>
          </a:prstGeom>
          <a:noFill/>
        </p:spPr>
        <p:txBody>
          <a:bodyPr wrap="square" rtlCol="0">
            <a:spAutoFit/>
          </a:bodyPr>
          <a:lstStyle/>
          <a:p>
            <a:r>
              <a:rPr lang="en-US" sz="1100" dirty="0"/>
              <a:t>Review suspicious providers CLAIMS and decide on allegation </a:t>
            </a:r>
          </a:p>
        </p:txBody>
      </p:sp>
      <p:sp>
        <p:nvSpPr>
          <p:cNvPr id="3" name="Rectangle 2"/>
          <p:cNvSpPr/>
          <p:nvPr/>
        </p:nvSpPr>
        <p:spPr>
          <a:xfrm>
            <a:off x="1203285" y="2083465"/>
            <a:ext cx="2921074" cy="3720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ts val="200"/>
              </a:spcBef>
            </a:pPr>
            <a:r>
              <a:rPr lang="en-US" sz="1400" dirty="0"/>
              <a:t>KPIs</a:t>
            </a:r>
          </a:p>
        </p:txBody>
      </p:sp>
      <p:sp>
        <p:nvSpPr>
          <p:cNvPr id="31" name="Rectangle 30"/>
          <p:cNvSpPr/>
          <p:nvPr/>
        </p:nvSpPr>
        <p:spPr>
          <a:xfrm>
            <a:off x="1203285" y="3862229"/>
            <a:ext cx="2921074" cy="372035"/>
          </a:xfrm>
          <a:prstGeom prst="rect">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ts val="200"/>
              </a:spcBef>
            </a:pPr>
            <a:r>
              <a:rPr lang="en-US" sz="1400" dirty="0"/>
              <a:t>Report &amp; Review</a:t>
            </a:r>
          </a:p>
          <a:p>
            <a:pPr>
              <a:spcBef>
                <a:spcPts val="200"/>
              </a:spcBef>
            </a:pPr>
            <a:endParaRPr lang="en-US" sz="1400" dirty="0"/>
          </a:p>
        </p:txBody>
      </p:sp>
      <p:sp>
        <p:nvSpPr>
          <p:cNvPr id="33" name="Rectangle 32"/>
          <p:cNvSpPr/>
          <p:nvPr/>
        </p:nvSpPr>
        <p:spPr>
          <a:xfrm>
            <a:off x="1203285" y="5018540"/>
            <a:ext cx="2921074" cy="372035"/>
          </a:xfrm>
          <a:prstGeom prst="rect">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ts val="200"/>
              </a:spcBef>
            </a:pPr>
            <a:r>
              <a:rPr lang="en-US" sz="1400" dirty="0"/>
              <a:t>Methodology</a:t>
            </a:r>
          </a:p>
          <a:p>
            <a:pPr>
              <a:spcBef>
                <a:spcPts val="200"/>
              </a:spcBef>
            </a:pPr>
            <a:endParaRPr lang="en-US" sz="1400" dirty="0"/>
          </a:p>
        </p:txBody>
      </p:sp>
      <p:pic>
        <p:nvPicPr>
          <p:cNvPr id="16" name="Picture 15">
            <a:extLst>
              <a:ext uri="{FF2B5EF4-FFF2-40B4-BE49-F238E27FC236}">
                <a16:creationId xmlns:a16="http://schemas.microsoft.com/office/drawing/2014/main" id="{CFEEC9E1-437A-4A05-8B91-8D62A811F1E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46367" y="2004335"/>
            <a:ext cx="6927557" cy="3209504"/>
          </a:xfrm>
          <a:prstGeom prst="rect">
            <a:avLst/>
          </a:prstGeom>
        </p:spPr>
      </p:pic>
    </p:spTree>
    <p:extLst>
      <p:ext uri="{BB962C8B-B14F-4D97-AF65-F5344CB8AC3E}">
        <p14:creationId xmlns:p14="http://schemas.microsoft.com/office/powerpoint/2010/main" val="1554564714"/>
      </p:ext>
    </p:extLst>
  </p:cSld>
  <p:clrMapOvr>
    <a:masterClrMapping/>
  </p:clrMapOvr>
</p:sld>
</file>

<file path=ppt/theme/theme1.xml><?xml version="1.0" encoding="utf-8"?>
<a:theme xmlns:a="http://schemas.openxmlformats.org/drawingml/2006/main" name="IQVIATemplate_WS_2018-9-13">
  <a:themeElements>
    <a:clrScheme name="IQVIA Wave2">
      <a:dk1>
        <a:srgbClr val="2B3A42"/>
      </a:dk1>
      <a:lt1>
        <a:srgbClr val="FFFFFF"/>
      </a:lt1>
      <a:dk2>
        <a:srgbClr val="2B3A42"/>
      </a:dk2>
      <a:lt2>
        <a:srgbClr val="F0B323"/>
      </a:lt2>
      <a:accent1>
        <a:srgbClr val="00A3E0"/>
      </a:accent1>
      <a:accent2>
        <a:srgbClr val="005587"/>
      </a:accent2>
      <a:accent3>
        <a:srgbClr val="FE8A12"/>
      </a:accent3>
      <a:accent4>
        <a:srgbClr val="43B02A"/>
      </a:accent4>
      <a:accent5>
        <a:srgbClr val="027223"/>
      </a:accent5>
      <a:accent6>
        <a:srgbClr val="00BFB3"/>
      </a:accent6>
      <a:hlink>
        <a:srgbClr val="00A3E0"/>
      </a:hlink>
      <a:folHlink>
        <a:srgbClr val="0055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nchorCtr="0"/>
      <a:lstStyle>
        <a:defPPr algn="l">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600" dirty="0" err="1" smtClean="0">
            <a:solidFill>
              <a:schemeClr val="tx2"/>
            </a:solidFill>
          </a:defRPr>
        </a:defPPr>
      </a:lstStyle>
    </a:txDef>
  </a:objectDefaults>
  <a:extraClrSchemeLst/>
  <a:extLst>
    <a:ext uri="{05A4C25C-085E-4340-85A3-A5531E510DB2}">
      <thm15:themeFamily xmlns:thm15="http://schemas.microsoft.com/office/thememl/2012/main" name="IQVIATemplate_WS_2019-JAN-11.potx" id="{A62A1622-9754-4A61-8941-D5AB32D55FAF}" vid="{17C7D94A-619B-4CD3-909C-EBAFEE7F9F84}"/>
    </a:ext>
  </a:extLst>
</a:theme>
</file>

<file path=ppt/theme/theme2.xml><?xml version="1.0" encoding="utf-8"?>
<a:theme xmlns:a="http://schemas.openxmlformats.org/drawingml/2006/main" name="Office Theme">
  <a:themeElements>
    <a:clrScheme name="IQVIA">
      <a:dk1>
        <a:srgbClr val="2B3A42"/>
      </a:dk1>
      <a:lt1>
        <a:sysClr val="window" lastClr="FFFFFF"/>
      </a:lt1>
      <a:dk2>
        <a:srgbClr val="005587"/>
      </a:dk2>
      <a:lt2>
        <a:srgbClr val="00A3E0"/>
      </a:lt2>
      <a:accent1>
        <a:srgbClr val="FE8A12"/>
      </a:accent1>
      <a:accent2>
        <a:srgbClr val="43B02A"/>
      </a:accent2>
      <a:accent3>
        <a:srgbClr val="027223"/>
      </a:accent3>
      <a:accent4>
        <a:srgbClr val="00C7B1"/>
      </a:accent4>
      <a:accent5>
        <a:srgbClr val="FFD100"/>
      </a:accent5>
      <a:accent6>
        <a:srgbClr val="3F5765"/>
      </a:accent6>
      <a:hlink>
        <a:srgbClr val="2B3A42"/>
      </a:hlink>
      <a:folHlink>
        <a:srgbClr val="0055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IQVIA">
      <a:dk1>
        <a:srgbClr val="2B3A42"/>
      </a:dk1>
      <a:lt1>
        <a:sysClr val="window" lastClr="FFFFFF"/>
      </a:lt1>
      <a:dk2>
        <a:srgbClr val="005587"/>
      </a:dk2>
      <a:lt2>
        <a:srgbClr val="00A3E0"/>
      </a:lt2>
      <a:accent1>
        <a:srgbClr val="FE8A12"/>
      </a:accent1>
      <a:accent2>
        <a:srgbClr val="43B02A"/>
      </a:accent2>
      <a:accent3>
        <a:srgbClr val="027223"/>
      </a:accent3>
      <a:accent4>
        <a:srgbClr val="00C7B1"/>
      </a:accent4>
      <a:accent5>
        <a:srgbClr val="FFD100"/>
      </a:accent5>
      <a:accent6>
        <a:srgbClr val="3F5765"/>
      </a:accent6>
      <a:hlink>
        <a:srgbClr val="2B3A42"/>
      </a:hlink>
      <a:folHlink>
        <a:srgbClr val="0055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heckIn_x0020_Workflow xmlns="a60e5538-65d5-40b2-995c-731e9579326c">
      <Url xsi:nil="true"/>
      <Description xsi:nil="true"/>
    </CheckIn_x0020_Workflow>
    <yeak xmlns="a60e5538-65d5-40b2-995c-731e9579326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01179F2CDC03045B7E27BFA7E2C1985" ma:contentTypeVersion="23" ma:contentTypeDescription="Create a new document." ma:contentTypeScope="" ma:versionID="05d26408fca15663a7fb47e1be0d3d92">
  <xsd:schema xmlns:xsd="http://www.w3.org/2001/XMLSchema" xmlns:xs="http://www.w3.org/2001/XMLSchema" xmlns:p="http://schemas.microsoft.com/office/2006/metadata/properties" xmlns:ns2="58efb1c5-837f-45ae-93da-6370a20ee6c7" xmlns:ns3="a60e5538-65d5-40b2-995c-731e9579326c" targetNamespace="http://schemas.microsoft.com/office/2006/metadata/properties" ma:root="true" ma:fieldsID="0a144cc8a8596306519401acc0558d4d" ns2:_="" ns3:_="">
    <xsd:import namespace="58efb1c5-837f-45ae-93da-6370a20ee6c7"/>
    <xsd:import namespace="a60e5538-65d5-40b2-995c-731e9579326c"/>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CheckIn_x0020_Workflow" minOccurs="0"/>
                <xsd:element ref="ns3:MediaServiceMetadata" minOccurs="0"/>
                <xsd:element ref="ns3:MediaServiceFastMetadata" minOccurs="0"/>
                <xsd:element ref="ns3:MediaServiceDateTaken" minOccurs="0"/>
                <xsd:element ref="ns3:yeak" minOccurs="0"/>
                <xsd:element ref="ns3:MediaServiceAutoTags" minOccurs="0"/>
                <xsd:element ref="ns3:MediaServiceLocation" minOccurs="0"/>
                <xsd:element ref="ns3:MediaServiceOCR"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efb1c5-837f-45ae-93da-6370a20ee6c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60e5538-65d5-40b2-995c-731e9579326c" elementFormDefault="qualified">
    <xsd:import namespace="http://schemas.microsoft.com/office/2006/documentManagement/types"/>
    <xsd:import namespace="http://schemas.microsoft.com/office/infopath/2007/PartnerControls"/>
    <xsd:element name="CheckIn_x0020_Workflow" ma:index="13" nillable="true" ma:displayName="CheckIn Workflow" ma:internalName="CheckIn_x0020_Workflow">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yeak" ma:index="17" nillable="true" ma:displayName="Description" ma:internalName="yeak">
      <xsd:simpleType>
        <xsd:restriction base="dms:Text"/>
      </xsd:simpleType>
    </xsd:element>
    <xsd:element name="MediaServiceAutoTags" ma:index="18" nillable="true" ma:displayName="MediaServiceAutoTags" ma:description="" ma:internalName="MediaServiceAutoTags" ma:readOnly="true">
      <xsd:simpleType>
        <xsd:restriction base="dms:Text"/>
      </xsd:simpleType>
    </xsd:element>
    <xsd:element name="MediaServiceLocation" ma:index="19" nillable="true" ma:displayName="MediaServiceLocation" ma:description="" ma:internalName="MediaServiceLocation" ma:readOnly="true">
      <xsd:simpleType>
        <xsd:restriction base="dms:Text"/>
      </xsd:simpleType>
    </xsd:element>
    <xsd:element name="MediaServiceOCR" ma:index="20" nillable="true" ma:displayName="MediaServiceOCR" ma:internalName="MediaServiceOCR" ma:readOnly="true">
      <xsd:simpleType>
        <xsd:restriction base="dms:Note">
          <xsd:maxLength value="255"/>
        </xsd:restriction>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1AF671-19C8-489E-A19F-04619A2A771F}">
  <ds:schemaRefs>
    <ds:schemaRef ds:uri="http://schemas.microsoft.com/sharepoint/v3/contenttype/forms"/>
  </ds:schemaRefs>
</ds:datastoreItem>
</file>

<file path=customXml/itemProps2.xml><?xml version="1.0" encoding="utf-8"?>
<ds:datastoreItem xmlns:ds="http://schemas.openxmlformats.org/officeDocument/2006/customXml" ds:itemID="{9CEABEC3-CF50-4137-8CAB-5828584C9353}">
  <ds:schemaRefs>
    <ds:schemaRef ds:uri="http://schemas.openxmlformats.org/package/2006/metadata/core-properties"/>
    <ds:schemaRef ds:uri="http://www.w3.org/XML/1998/namespace"/>
    <ds:schemaRef ds:uri="http://purl.org/dc/dcmitype/"/>
    <ds:schemaRef ds:uri="http://purl.org/dc/elements/1.1/"/>
    <ds:schemaRef ds:uri="http://schemas.microsoft.com/office/2006/metadata/properties"/>
    <ds:schemaRef ds:uri="http://schemas.microsoft.com/office/2006/documentManagement/types"/>
    <ds:schemaRef ds:uri="http://purl.org/dc/terms/"/>
    <ds:schemaRef ds:uri="http://schemas.microsoft.com/office/infopath/2007/PartnerControls"/>
    <ds:schemaRef ds:uri="a60e5538-65d5-40b2-995c-731e9579326c"/>
    <ds:schemaRef ds:uri="58efb1c5-837f-45ae-93da-6370a20ee6c7"/>
  </ds:schemaRefs>
</ds:datastoreItem>
</file>

<file path=customXml/itemProps3.xml><?xml version="1.0" encoding="utf-8"?>
<ds:datastoreItem xmlns:ds="http://schemas.openxmlformats.org/officeDocument/2006/customXml" ds:itemID="{09BE79C3-D0DC-44D4-A699-D6481C1DA4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efb1c5-837f-45ae-93da-6370a20ee6c7"/>
    <ds:schemaRef ds:uri="a60e5538-65d5-40b2-995c-731e9579326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5525</TotalTime>
  <Words>1195</Words>
  <Application>Microsoft Office PowerPoint</Application>
  <PresentationFormat>Widescreen</PresentationFormat>
  <Paragraphs>225</Paragraphs>
  <Slides>11</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Arial Narrow</vt:lpstr>
      <vt:lpstr>Calibri</vt:lpstr>
      <vt:lpstr>Geneva</vt:lpstr>
      <vt:lpstr>Georgia</vt:lpstr>
      <vt:lpstr>Helvetica</vt:lpstr>
      <vt:lpstr>Wingdings</vt:lpstr>
      <vt:lpstr>IQVIATemplate_WS_2018-9-13</vt:lpstr>
      <vt:lpstr>Payer Analytics </vt:lpstr>
      <vt:lpstr>PowerPoint Presentation</vt:lpstr>
      <vt:lpstr>PowerPoint Presentation</vt:lpstr>
      <vt:lpstr>PowerPoint Presentation</vt:lpstr>
      <vt:lpstr>PowerPoint Presentation</vt:lpstr>
      <vt:lpstr>PowerPoint Presentation</vt:lpstr>
      <vt:lpstr>Predictive Fraud Detection Models - Behavior Analysis</vt:lpstr>
      <vt:lpstr>PowerPoint Presentation</vt:lpstr>
      <vt:lpstr>Predictive Fraud Detection Models - Trend Detection Analysis</vt:lpstr>
      <vt:lpstr>Benford’s Law : Digital Analysis of Fraud Patterns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Kadam, Sagar</dc:creator>
  <cp:lastModifiedBy>Rekha Jaya Murthy</cp:lastModifiedBy>
  <cp:revision>130</cp:revision>
  <cp:lastPrinted>2017-10-20T15:11:52Z</cp:lastPrinted>
  <dcterms:created xsi:type="dcterms:W3CDTF">2019-02-06T07:37:09Z</dcterms:created>
  <dcterms:modified xsi:type="dcterms:W3CDTF">2024-04-13T20:58:40Z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0x010100901179F2CDC03045B7E27BFA7E2C1985</vt:lpwstr>
  </property>
</Properties>
</file>